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handoutMasterIdLst>
    <p:handoutMasterId r:id="rId31"/>
  </p:handoutMasterIdLst>
  <p:sldIdLst>
    <p:sldId id="256" r:id="rId2"/>
    <p:sldId id="257" r:id="rId3"/>
    <p:sldId id="258" r:id="rId4"/>
    <p:sldId id="259" r:id="rId5"/>
    <p:sldId id="272" r:id="rId6"/>
    <p:sldId id="262" r:id="rId7"/>
    <p:sldId id="263" r:id="rId8"/>
    <p:sldId id="264" r:id="rId9"/>
    <p:sldId id="265" r:id="rId10"/>
    <p:sldId id="268" r:id="rId11"/>
    <p:sldId id="269" r:id="rId12"/>
    <p:sldId id="270" r:id="rId13"/>
    <p:sldId id="261" r:id="rId14"/>
    <p:sldId id="273" r:id="rId15"/>
    <p:sldId id="271" r:id="rId16"/>
    <p:sldId id="266" r:id="rId17"/>
    <p:sldId id="275" r:id="rId18"/>
    <p:sldId id="276" r:id="rId19"/>
    <p:sldId id="277" r:id="rId20"/>
    <p:sldId id="274" r:id="rId21"/>
    <p:sldId id="279" r:id="rId22"/>
    <p:sldId id="280" r:id="rId23"/>
    <p:sldId id="281" r:id="rId24"/>
    <p:sldId id="278" r:id="rId25"/>
    <p:sldId id="267" r:id="rId26"/>
    <p:sldId id="283" r:id="rId27"/>
    <p:sldId id="282" r:id="rId28"/>
    <p:sldId id="284" r:id="rId29"/>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09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fyoshino\Desktop\07.08.15&#21271;&#26143;&#22530;\09.01,11&#21271;&#26397;&#39854;&#25152;&#24471;&#32113;&#35336;&#38867;&#22269;&#37504;&#34892;.xls"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ja-JP"/>
  <c:chart>
    <c:title>
      <c:tx>
        <c:rich>
          <a:bodyPr/>
          <a:lstStyle/>
          <a:p>
            <a:pPr>
              <a:defRPr/>
            </a:pPr>
            <a:r>
              <a:rPr lang="ja-JP"/>
              <a:t>図　北朝鮮の実質経済成長率の推移</a:t>
            </a:r>
          </a:p>
        </c:rich>
      </c:tx>
      <c:layout>
        <c:manualLayout>
          <c:xMode val="edge"/>
          <c:yMode val="edge"/>
          <c:x val="0.28578354685859475"/>
          <c:y val="3.7586647828401029E-2"/>
        </c:manualLayout>
      </c:layout>
      <c:overlay val="1"/>
    </c:title>
    <c:plotArea>
      <c:layout>
        <c:manualLayout>
          <c:layoutTarget val="inner"/>
          <c:xMode val="edge"/>
          <c:yMode val="edge"/>
          <c:x val="5.856877095132354E-2"/>
          <c:y val="3.0831409744280919E-2"/>
          <c:w val="0.92642004265240063"/>
          <c:h val="0.8965010711208109"/>
        </c:manualLayout>
      </c:layout>
      <c:lineChart>
        <c:grouping val="standard"/>
        <c:ser>
          <c:idx val="0"/>
          <c:order val="0"/>
          <c:spPr>
            <a:ln w="41275">
              <a:solidFill>
                <a:srgbClr val="FF0000"/>
              </a:solidFill>
            </a:ln>
          </c:spPr>
          <c:marker>
            <c:spPr>
              <a:solidFill>
                <a:srgbClr val="FF0000"/>
              </a:solidFill>
              <a:ln>
                <a:solidFill>
                  <a:srgbClr val="FF0000"/>
                </a:solidFill>
              </a:ln>
            </c:spPr>
          </c:marker>
          <c:cat>
            <c:numRef>
              <c:f>Sheet2!$A$6:$A$24</c:f>
              <c:numCache>
                <c:formatCode>General</c:formatCode>
                <c:ptCount val="19"/>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numCache>
            </c:numRef>
          </c:cat>
          <c:val>
            <c:numRef>
              <c:f>Sheet2!$B$6:$B$24</c:f>
              <c:numCache>
                <c:formatCode>General</c:formatCode>
                <c:ptCount val="19"/>
                <c:pt idx="0">
                  <c:v>-6</c:v>
                </c:pt>
                <c:pt idx="1">
                  <c:v>-4.2</c:v>
                </c:pt>
                <c:pt idx="2">
                  <c:v>-2.1</c:v>
                </c:pt>
                <c:pt idx="3">
                  <c:v>-4.0999999999999996</c:v>
                </c:pt>
                <c:pt idx="4">
                  <c:v>-3.6</c:v>
                </c:pt>
                <c:pt idx="5">
                  <c:v>-6.3</c:v>
                </c:pt>
                <c:pt idx="6">
                  <c:v>-1.1000000000000001</c:v>
                </c:pt>
                <c:pt idx="7">
                  <c:v>6.2</c:v>
                </c:pt>
                <c:pt idx="8">
                  <c:v>1.3</c:v>
                </c:pt>
                <c:pt idx="9">
                  <c:v>3.7</c:v>
                </c:pt>
                <c:pt idx="10">
                  <c:v>1.2</c:v>
                </c:pt>
                <c:pt idx="11">
                  <c:v>1.8</c:v>
                </c:pt>
                <c:pt idx="12">
                  <c:v>2.2000000000000002</c:v>
                </c:pt>
                <c:pt idx="13">
                  <c:v>3.8</c:v>
                </c:pt>
                <c:pt idx="14">
                  <c:v>-1</c:v>
                </c:pt>
                <c:pt idx="15">
                  <c:v>-1.2</c:v>
                </c:pt>
                <c:pt idx="16">
                  <c:v>3.1</c:v>
                </c:pt>
                <c:pt idx="17">
                  <c:v>-0.9</c:v>
                </c:pt>
                <c:pt idx="18">
                  <c:v>-0.5</c:v>
                </c:pt>
              </c:numCache>
            </c:numRef>
          </c:val>
        </c:ser>
        <c:marker val="1"/>
        <c:axId val="163028992"/>
        <c:axId val="163030528"/>
      </c:lineChart>
      <c:catAx>
        <c:axId val="163028992"/>
        <c:scaling>
          <c:orientation val="minMax"/>
        </c:scaling>
        <c:axPos val="b"/>
        <c:title>
          <c:tx>
            <c:rich>
              <a:bodyPr/>
              <a:lstStyle/>
              <a:p>
                <a:pPr>
                  <a:defRPr/>
                </a:pPr>
                <a:r>
                  <a:rPr lang="ja-JP"/>
                  <a:t>年</a:t>
                </a:r>
              </a:p>
            </c:rich>
          </c:tx>
          <c:layout>
            <c:manualLayout>
              <c:xMode val="edge"/>
              <c:yMode val="edge"/>
              <c:x val="0.95126747817333768"/>
              <c:y val="0.44037657677714109"/>
            </c:manualLayout>
          </c:layout>
        </c:title>
        <c:numFmt formatCode="General" sourceLinked="1"/>
        <c:tickLblPos val="nextTo"/>
        <c:txPr>
          <a:bodyPr rot="-600000"/>
          <a:lstStyle/>
          <a:p>
            <a:pPr>
              <a:defRPr/>
            </a:pPr>
            <a:endParaRPr lang="ja-JP"/>
          </a:p>
        </c:txPr>
        <c:crossAx val="163030528"/>
        <c:crosses val="autoZero"/>
        <c:auto val="1"/>
        <c:lblAlgn val="ctr"/>
        <c:lblOffset val="100"/>
      </c:catAx>
      <c:valAx>
        <c:axId val="163030528"/>
        <c:scaling>
          <c:orientation val="minMax"/>
        </c:scaling>
        <c:axPos val="l"/>
        <c:majorGridlines/>
        <c:title>
          <c:tx>
            <c:rich>
              <a:bodyPr rot="0" vert="horz"/>
              <a:lstStyle/>
              <a:p>
                <a:pPr>
                  <a:defRPr/>
                </a:pPr>
                <a:r>
                  <a:rPr lang="ja-JP"/>
                  <a:t>％</a:t>
                </a:r>
              </a:p>
            </c:rich>
          </c:tx>
          <c:layout>
            <c:manualLayout>
              <c:xMode val="edge"/>
              <c:yMode val="edge"/>
              <c:x val="5.8680092276352382E-2"/>
              <c:y val="3.6538299330789975E-2"/>
            </c:manualLayout>
          </c:layout>
        </c:title>
        <c:numFmt formatCode="General" sourceLinked="1"/>
        <c:tickLblPos val="nextTo"/>
        <c:crossAx val="163028992"/>
        <c:crosses val="autoZero"/>
        <c:crossBetween val="between"/>
      </c:valAx>
    </c:plotArea>
    <c:plotVisOnly val="1"/>
  </c:chart>
  <c:txPr>
    <a:bodyPr/>
    <a:lstStyle/>
    <a:p>
      <a:pPr>
        <a:defRPr sz="1600"/>
      </a:pPr>
      <a:endParaRPr lang="ja-JP"/>
    </a:p>
  </c:txPr>
  <c:externalData r:id="rId1"/>
  <c:userShapes r:id="rId2"/>
</c:chartSpace>
</file>

<file path=ppt/drawings/drawing1.xml><?xml version="1.0" encoding="utf-8"?>
<c:userShapes xmlns:c="http://schemas.openxmlformats.org/drawingml/2006/chart">
  <cdr:relSizeAnchor xmlns:cdr="http://schemas.openxmlformats.org/drawingml/2006/chartDrawing">
    <cdr:from>
      <cdr:x>0.71812</cdr:x>
      <cdr:y>0.0475</cdr:y>
    </cdr:from>
    <cdr:to>
      <cdr:x>0.97394</cdr:x>
      <cdr:y>0.12709</cdr:y>
    </cdr:to>
    <cdr:sp macro="" textlink="">
      <cdr:nvSpPr>
        <cdr:cNvPr id="2" name="テキスト ボックス 1"/>
        <cdr:cNvSpPr txBox="1"/>
      </cdr:nvSpPr>
      <cdr:spPr>
        <a:xfrm xmlns:a="http://schemas.openxmlformats.org/drawingml/2006/main">
          <a:off x="6238165" y="230727"/>
          <a:ext cx="2222267" cy="386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1600" dirty="0"/>
            <a:t>(</a:t>
          </a:r>
          <a:r>
            <a:rPr lang="ja-JP" altLang="en-US" sz="1600" dirty="0"/>
            <a:t>出所</a:t>
          </a:r>
          <a:r>
            <a:rPr lang="en-US" altLang="ja-JP" sz="1600" dirty="0"/>
            <a:t>)</a:t>
          </a:r>
          <a:r>
            <a:rPr lang="ja-JP" altLang="en-US" sz="1600" dirty="0"/>
            <a:t>韓国銀行資料。</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62E23A4-AD4F-48E7-9EEF-87F708389B13}" type="datetimeFigureOut">
              <a:rPr kumimoji="1" lang="ja-JP" altLang="en-US" smtClean="0"/>
              <a:t>2012/4/20</a:t>
            </a:fld>
            <a:endParaRPr kumimoji="1"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04D2B1-2A69-4371-AF51-6870913CCDAC}" type="slidenum">
              <a:rPr kumimoji="1" lang="ja-JP" altLang="en-US" smtClean="0"/>
              <a:t>&lt;#&gt;</a:t>
            </a:fld>
            <a:endParaRPr kumimoji="1"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5010" y="0"/>
            <a:ext cx="2971800" cy="457200"/>
          </a:xfrm>
          <a:prstGeom prst="rect">
            <a:avLst/>
          </a:prstGeom>
        </p:spPr>
        <p:txBody>
          <a:bodyPr vert="horz" lIns="91440" tIns="45720" rIns="91440" bIns="45720" rtlCol="0"/>
          <a:lstStyle>
            <a:lvl1pPr algn="r">
              <a:defRPr sz="1200"/>
            </a:lvl1pPr>
          </a:lstStyle>
          <a:p>
            <a:fld id="{B1425AED-03CA-4433-BE0C-35AC1C90A2BE}" type="datetimeFigureOut">
              <a:rPr kumimoji="1" lang="ja-JP" altLang="en-US" smtClean="0"/>
              <a:t>2012/4/20</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4684"/>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5010" y="8684684"/>
            <a:ext cx="2971800" cy="457200"/>
          </a:xfrm>
          <a:prstGeom prst="rect">
            <a:avLst/>
          </a:prstGeom>
        </p:spPr>
        <p:txBody>
          <a:bodyPr vert="horz" lIns="91440" tIns="45720" rIns="91440" bIns="45720" rtlCol="0" anchor="b"/>
          <a:lstStyle>
            <a:lvl1pPr algn="r">
              <a:defRPr sz="1200"/>
            </a:lvl1pPr>
          </a:lstStyle>
          <a:p>
            <a:fld id="{2D95E8C5-4D04-483D-8A75-611A14650DBE}" type="slidenum">
              <a:rPr kumimoji="1" lang="ja-JP" altLang="en-US" smtClean="0"/>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92FC323-C801-4AB9-9267-2337F38E2B82}" type="datetime1">
              <a:rPr kumimoji="1" lang="ja-JP" altLang="en-US" smtClean="0"/>
              <a:t>2012/4/20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9BFADCE8-AF25-4B91-8AAD-426DCC833150}" type="datetime1">
              <a:rPr kumimoji="1" lang="ja-JP" altLang="en-US" smtClean="0"/>
              <a:t>2012/4/20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3E9616EE-F5B1-4A54-BCED-560376EA941A}" type="datetime1">
              <a:rPr kumimoji="1" lang="ja-JP" altLang="en-US" smtClean="0"/>
              <a:t>2012/4/20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1CD6585-204A-4C3E-A886-F3328D13D3D2}" type="datetime1">
              <a:rPr kumimoji="1" lang="ja-JP" altLang="en-US" smtClean="0"/>
              <a:t>2012/4/20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F214EAB0-806E-42FF-A50E-66C4742C34E9}" type="datetime1">
              <a:rPr kumimoji="1" lang="ja-JP" altLang="en-US" smtClean="0"/>
              <a:t>2012/4/20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F08D8390-2B1A-4297-B358-F094816E0412}" type="datetime1">
              <a:rPr kumimoji="1" lang="ja-JP" altLang="en-US" smtClean="0"/>
              <a:t>2012/4/20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41F07513-42FF-4441-99D4-C8FC04ADFD2C}" type="datetime1">
              <a:rPr kumimoji="1" lang="ja-JP" altLang="en-US" smtClean="0"/>
              <a:t>2012/4/20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51C4FEC4-D8C3-43C9-8FD2-981B7FCF0CB0}" type="datetime1">
              <a:rPr kumimoji="1" lang="ja-JP" altLang="en-US" smtClean="0"/>
              <a:t>2012/4/20</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4113E17-7337-497C-B918-A7A3F744FD84}" type="datetime1">
              <a:rPr kumimoji="1" lang="ja-JP" altLang="en-US" smtClean="0"/>
              <a:t>2012/4/20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900F13FE-B2A4-44EC-AEAC-3B895F236170}" type="datetime1">
              <a:rPr kumimoji="1" lang="ja-JP" altLang="en-US" smtClean="0"/>
              <a:t>2012/4/20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D8E3FCB7-77CE-4E85-AB46-58AFD9E2A822}" type="datetime1">
              <a:rPr kumimoji="1" lang="ja-JP" altLang="en-US" smtClean="0"/>
              <a:t>2012/4/20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C4B4A09A-B53C-4F4F-B34A-F85DD394CC4D}" type="slidenum">
              <a:rPr kumimoji="1" lang="ja-JP" altLang="en-US" smtClean="0"/>
              <a:pPr/>
              <a:t>&lt;#&gt;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8684C7-968C-4F2A-8E79-B86C23E5E10E}" type="datetime1">
              <a:rPr kumimoji="1" lang="ja-JP" altLang="en-US" smtClean="0"/>
              <a:t>2012/4/20</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B4A09A-B53C-4F4F-B34A-F85DD394CC4D}"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kumimoji="1" lang="ja-JP" altLang="en-US" sz="6600" dirty="0" smtClean="0"/>
              <a:t>北朝鮮の経済改革</a:t>
            </a:r>
            <a:endParaRPr kumimoji="1" lang="ja-JP" altLang="en-US" sz="6600" dirty="0"/>
          </a:p>
        </p:txBody>
      </p:sp>
      <p:sp>
        <p:nvSpPr>
          <p:cNvPr id="3" name="サブタイトル 2"/>
          <p:cNvSpPr>
            <a:spLocks noGrp="1"/>
          </p:cNvSpPr>
          <p:nvPr>
            <p:ph type="subTitle" idx="1"/>
          </p:nvPr>
        </p:nvSpPr>
        <p:spPr/>
        <p:txBody>
          <a:bodyPr/>
          <a:lstStyle/>
          <a:p>
            <a:r>
              <a:rPr kumimoji="1" lang="en-US" altLang="ja-JP" dirty="0" smtClean="0"/>
              <a:t>2012</a:t>
            </a:r>
            <a:r>
              <a:rPr kumimoji="1" lang="ja-JP" altLang="en-US" dirty="0" smtClean="0"/>
              <a:t>年</a:t>
            </a:r>
            <a:r>
              <a:rPr kumimoji="1" lang="en-US" altLang="ja-JP" dirty="0" smtClean="0"/>
              <a:t>4</a:t>
            </a:r>
            <a:r>
              <a:rPr kumimoji="1" lang="ja-JP" altLang="en-US" dirty="0" smtClean="0"/>
              <a:t>月</a:t>
            </a:r>
            <a:r>
              <a:rPr kumimoji="1" lang="en-US" altLang="ja-JP" dirty="0" smtClean="0"/>
              <a:t>21</a:t>
            </a:r>
            <a:r>
              <a:rPr kumimoji="1" lang="ja-JP" altLang="en-US" dirty="0" smtClean="0"/>
              <a:t>日</a:t>
            </a:r>
            <a:endParaRPr kumimoji="1" lang="en-US" altLang="ja-JP" dirty="0" smtClean="0"/>
          </a:p>
          <a:p>
            <a:r>
              <a:rPr lang="ja-JP" altLang="en-US" dirty="0" smtClean="0"/>
              <a:t>吉野　文雄</a:t>
            </a:r>
            <a:endParaRPr lang="en-US" altLang="ja-JP" dirty="0" smtClean="0"/>
          </a:p>
          <a:p>
            <a:r>
              <a:rPr kumimoji="1" lang="ja-JP" altLang="en-US" dirty="0"/>
              <a:t>拓殖大学</a:t>
            </a:r>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1</a:t>
            </a:fld>
            <a:endParaRPr kumimoji="1" lang="ja-JP" alt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北朝鮮経済の経済政策原理</a:t>
            </a:r>
            <a:endParaRPr kumimoji="1" lang="ja-JP" altLang="en-US" dirty="0"/>
          </a:p>
        </p:txBody>
      </p:sp>
      <p:sp>
        <p:nvSpPr>
          <p:cNvPr id="3" name="コンテンツ プレースホルダ 2"/>
          <p:cNvSpPr>
            <a:spLocks noGrp="1"/>
          </p:cNvSpPr>
          <p:nvPr>
            <p:ph idx="1"/>
          </p:nvPr>
        </p:nvSpPr>
        <p:spPr>
          <a:xfrm>
            <a:off x="457200" y="1600200"/>
            <a:ext cx="8229600" cy="4925144"/>
          </a:xfrm>
        </p:spPr>
        <p:txBody>
          <a:bodyPr>
            <a:normAutofit fontScale="77500" lnSpcReduction="20000"/>
          </a:bodyPr>
          <a:lstStyle/>
          <a:p>
            <a:r>
              <a:rPr lang="ja-JP" altLang="en-US" dirty="0" smtClean="0"/>
              <a:t>工業発展モデルとしての</a:t>
            </a:r>
            <a:r>
              <a:rPr lang="ja-JP" altLang="en-US" dirty="0" smtClean="0">
                <a:solidFill>
                  <a:srgbClr val="FF0000"/>
                </a:solidFill>
              </a:rPr>
              <a:t>大安</a:t>
            </a:r>
            <a:r>
              <a:rPr lang="en-US" altLang="ja-JP" dirty="0" smtClean="0">
                <a:solidFill>
                  <a:srgbClr val="FF0000"/>
                </a:solidFill>
              </a:rPr>
              <a:t>(</a:t>
            </a:r>
            <a:r>
              <a:rPr lang="ja-JP" altLang="en-US" dirty="0" smtClean="0">
                <a:solidFill>
                  <a:srgbClr val="FF0000"/>
                </a:solidFill>
              </a:rPr>
              <a:t>テアン</a:t>
            </a:r>
            <a:r>
              <a:rPr lang="en-US" altLang="ja-JP" dirty="0" smtClean="0">
                <a:solidFill>
                  <a:srgbClr val="FF0000"/>
                </a:solidFill>
              </a:rPr>
              <a:t>)</a:t>
            </a:r>
            <a:r>
              <a:rPr lang="ja-JP" altLang="en-US" dirty="0" smtClean="0">
                <a:solidFill>
                  <a:srgbClr val="FF0000"/>
                </a:solidFill>
              </a:rPr>
              <a:t>事業体系</a:t>
            </a:r>
            <a:r>
              <a:rPr lang="en-US" altLang="ja-JP" dirty="0" smtClean="0"/>
              <a:t>(1961</a:t>
            </a:r>
            <a:r>
              <a:rPr lang="ja-JP" altLang="en-US" dirty="0" smtClean="0"/>
              <a:t>年</a:t>
            </a:r>
            <a:r>
              <a:rPr lang="en-US" altLang="ja-JP" dirty="0" smtClean="0"/>
              <a:t>)</a:t>
            </a:r>
            <a:r>
              <a:rPr lang="ja-JP" altLang="en-US" dirty="0" err="1" smtClean="0"/>
              <a:t>。</a:t>
            </a:r>
            <a:endParaRPr lang="en-US" altLang="ja-JP" dirty="0" smtClean="0"/>
          </a:p>
          <a:p>
            <a:pPr>
              <a:buNone/>
            </a:pPr>
            <a:r>
              <a:rPr lang="en-US" altLang="ja-JP" dirty="0" smtClean="0"/>
              <a:t>		(1)</a:t>
            </a:r>
            <a:r>
              <a:rPr lang="ja-JP" altLang="en-US" dirty="0" smtClean="0"/>
              <a:t>労働党指導のもとでの経営意思決定</a:t>
            </a:r>
            <a:endParaRPr lang="en-US" altLang="ja-JP" dirty="0" smtClean="0"/>
          </a:p>
          <a:p>
            <a:pPr>
              <a:buNone/>
            </a:pPr>
            <a:r>
              <a:rPr lang="en-US" altLang="ja-JP" dirty="0" smtClean="0"/>
              <a:t>		(2)</a:t>
            </a:r>
            <a:r>
              <a:rPr lang="ja-JP" altLang="en-US" dirty="0" smtClean="0"/>
              <a:t>政治活動優先</a:t>
            </a:r>
            <a:endParaRPr lang="en-US" altLang="ja-JP" dirty="0" smtClean="0"/>
          </a:p>
          <a:p>
            <a:pPr>
              <a:buNone/>
            </a:pPr>
            <a:r>
              <a:rPr lang="en-US" altLang="ja-JP" dirty="0" smtClean="0"/>
              <a:t>		(3)</a:t>
            </a:r>
            <a:r>
              <a:rPr lang="ja-JP" altLang="en-US" dirty="0" smtClean="0"/>
              <a:t>上流部門の下流部門に対する責任</a:t>
            </a:r>
            <a:endParaRPr lang="en-US" altLang="ja-JP" dirty="0" smtClean="0"/>
          </a:p>
          <a:p>
            <a:pPr>
              <a:buNone/>
            </a:pPr>
            <a:r>
              <a:rPr lang="en-US" altLang="ja-JP" dirty="0" smtClean="0"/>
              <a:t>		(4)</a:t>
            </a:r>
            <a:r>
              <a:rPr lang="ja-JP" altLang="en-US" dirty="0" smtClean="0"/>
              <a:t>科学的管理</a:t>
            </a:r>
            <a:endParaRPr lang="en-US" altLang="ja-JP" dirty="0" smtClean="0"/>
          </a:p>
          <a:p>
            <a:r>
              <a:rPr lang="ja-JP" altLang="en-US" dirty="0" smtClean="0"/>
              <a:t>農業発展モデルとしての</a:t>
            </a:r>
            <a:r>
              <a:rPr lang="ja-JP" altLang="en-US" dirty="0" smtClean="0">
                <a:solidFill>
                  <a:srgbClr val="FF0000"/>
                </a:solidFill>
              </a:rPr>
              <a:t>青山里</a:t>
            </a:r>
            <a:r>
              <a:rPr lang="en-US" altLang="ja-JP" dirty="0" smtClean="0">
                <a:solidFill>
                  <a:srgbClr val="FF0000"/>
                </a:solidFill>
              </a:rPr>
              <a:t>(</a:t>
            </a:r>
            <a:r>
              <a:rPr lang="ja-JP" altLang="en-US" dirty="0" smtClean="0">
                <a:solidFill>
                  <a:srgbClr val="FF0000"/>
                </a:solidFill>
              </a:rPr>
              <a:t>チョンサンリ</a:t>
            </a:r>
            <a:r>
              <a:rPr lang="en-US" altLang="ja-JP" dirty="0" smtClean="0">
                <a:solidFill>
                  <a:srgbClr val="FF0000"/>
                </a:solidFill>
              </a:rPr>
              <a:t>)</a:t>
            </a:r>
            <a:r>
              <a:rPr lang="ja-JP" altLang="en-US" dirty="0" smtClean="0">
                <a:solidFill>
                  <a:srgbClr val="FF0000"/>
                </a:solidFill>
              </a:rPr>
              <a:t>方式</a:t>
            </a:r>
            <a:r>
              <a:rPr lang="en-US" altLang="ja-JP" dirty="0" smtClean="0"/>
              <a:t>(1960</a:t>
            </a:r>
            <a:r>
              <a:rPr lang="ja-JP" altLang="en-US" dirty="0" smtClean="0"/>
              <a:t>年</a:t>
            </a:r>
            <a:r>
              <a:rPr lang="en-US" altLang="ja-JP" dirty="0" smtClean="0"/>
              <a:t>)</a:t>
            </a:r>
            <a:r>
              <a:rPr lang="ja-JP" altLang="en-US" dirty="0" err="1" smtClean="0"/>
              <a:t>。</a:t>
            </a:r>
            <a:endParaRPr lang="en-US" altLang="ja-JP" dirty="0" smtClean="0"/>
          </a:p>
          <a:p>
            <a:pPr>
              <a:buNone/>
            </a:pPr>
            <a:r>
              <a:rPr lang="en-US" altLang="ja-JP" dirty="0" smtClean="0"/>
              <a:t>		(1)</a:t>
            </a:r>
            <a:r>
              <a:rPr lang="ja-JP" altLang="en-US" dirty="0" smtClean="0"/>
              <a:t>上級機関による下級機関の指導</a:t>
            </a:r>
            <a:endParaRPr lang="en-US" altLang="ja-JP" dirty="0" smtClean="0"/>
          </a:p>
          <a:p>
            <a:pPr>
              <a:buNone/>
            </a:pPr>
            <a:r>
              <a:rPr lang="en-US" altLang="ja-JP" dirty="0" smtClean="0"/>
              <a:t>		(2)</a:t>
            </a:r>
            <a:r>
              <a:rPr lang="ja-JP" altLang="en-US" dirty="0" smtClean="0"/>
              <a:t>政治活動優先</a:t>
            </a:r>
            <a:endParaRPr lang="en-US" altLang="ja-JP" dirty="0" smtClean="0"/>
          </a:p>
          <a:p>
            <a:pPr>
              <a:buNone/>
            </a:pPr>
            <a:r>
              <a:rPr lang="en-US" altLang="ja-JP" dirty="0" smtClean="0"/>
              <a:t>		(3)</a:t>
            </a:r>
            <a:r>
              <a:rPr lang="ja-JP" altLang="en-US" dirty="0" smtClean="0"/>
              <a:t>大衆動員</a:t>
            </a:r>
            <a:endParaRPr lang="en-US" altLang="ja-JP" dirty="0" smtClean="0"/>
          </a:p>
          <a:p>
            <a:r>
              <a:rPr lang="ja-JP" altLang="en-US" dirty="0" smtClean="0"/>
              <a:t>責任分担制、物質奨励制、独立採算制</a:t>
            </a:r>
            <a:r>
              <a:rPr lang="en-US" altLang="ja-JP" dirty="0" smtClean="0"/>
              <a:t>(1980</a:t>
            </a:r>
            <a:r>
              <a:rPr lang="ja-JP" altLang="en-US" dirty="0" smtClean="0"/>
              <a:t>年代</a:t>
            </a:r>
            <a:r>
              <a:rPr lang="en-US" altLang="ja-JP" dirty="0" smtClean="0"/>
              <a:t>)</a:t>
            </a:r>
            <a:r>
              <a:rPr lang="ja-JP" altLang="en-US" dirty="0" err="1" smtClean="0"/>
              <a:t>。</a:t>
            </a:r>
            <a:endParaRPr lang="en-US" altLang="ja-JP" dirty="0" smtClean="0"/>
          </a:p>
          <a:p>
            <a:r>
              <a:rPr lang="ja-JP" altLang="en-US" dirty="0" smtClean="0"/>
              <a:t>企業提携としての</a:t>
            </a:r>
            <a:r>
              <a:rPr lang="ja-JP" altLang="en-US" dirty="0" smtClean="0">
                <a:solidFill>
                  <a:srgbClr val="FF0000"/>
                </a:solidFill>
              </a:rPr>
              <a:t>連合企業所</a:t>
            </a:r>
            <a:r>
              <a:rPr lang="en-US" altLang="ja-JP" dirty="0" smtClean="0"/>
              <a:t>(1990</a:t>
            </a:r>
            <a:r>
              <a:rPr lang="ja-JP" altLang="en-US" dirty="0" smtClean="0"/>
              <a:t>年代</a:t>
            </a:r>
            <a:r>
              <a:rPr lang="en-US" altLang="ja-JP" dirty="0" smtClean="0"/>
              <a:t>)</a:t>
            </a:r>
            <a:r>
              <a:rPr lang="ja-JP" altLang="en-US" dirty="0" err="1" smtClean="0"/>
              <a:t>。</a:t>
            </a:r>
            <a:endParaRPr lang="en-US" altLang="ja-JP" dirty="0" smtClean="0"/>
          </a:p>
          <a:p>
            <a:pPr>
              <a:buNone/>
            </a:pPr>
            <a:r>
              <a:rPr lang="en-US" altLang="ja-JP" dirty="0" smtClean="0"/>
              <a:t>	cf. </a:t>
            </a:r>
            <a:r>
              <a:rPr lang="ja-JP" altLang="en-US" dirty="0" smtClean="0"/>
              <a:t>　研究としては、高昇孝、中川雅彦</a:t>
            </a:r>
            <a:r>
              <a:rPr lang="en-US" altLang="ja-JP" dirty="0" smtClean="0"/>
              <a:t>etc.</a:t>
            </a:r>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10</a:t>
            </a:fld>
            <a:endParaRPr kumimoji="1" lang="ja-JP"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北朝鮮の経済改革の実態</a:t>
            </a:r>
            <a:endParaRPr kumimoji="1" lang="ja-JP" altLang="en-US" dirty="0"/>
          </a:p>
        </p:txBody>
      </p:sp>
      <p:sp>
        <p:nvSpPr>
          <p:cNvPr id="3" name="コンテンツ プレースホルダ 2"/>
          <p:cNvSpPr>
            <a:spLocks noGrp="1"/>
          </p:cNvSpPr>
          <p:nvPr>
            <p:ph idx="1"/>
          </p:nvPr>
        </p:nvSpPr>
        <p:spPr>
          <a:xfrm>
            <a:off x="457200" y="1600200"/>
            <a:ext cx="8229600" cy="4925144"/>
          </a:xfrm>
        </p:spPr>
        <p:txBody>
          <a:bodyPr>
            <a:normAutofit fontScale="77500" lnSpcReduction="20000"/>
          </a:bodyPr>
          <a:lstStyle/>
          <a:p>
            <a:r>
              <a:rPr lang="ja-JP" altLang="en-US" dirty="0" smtClean="0"/>
              <a:t>経済特区型発展戦略</a:t>
            </a:r>
            <a:endParaRPr lang="en-US" altLang="ja-JP" dirty="0" smtClean="0"/>
          </a:p>
          <a:p>
            <a:pPr>
              <a:buNone/>
            </a:pPr>
            <a:r>
              <a:rPr lang="en-US" altLang="ja-JP" dirty="0" smtClean="0"/>
              <a:t>	cf.</a:t>
            </a:r>
            <a:r>
              <a:rPr lang="ja-JP" altLang="en-US" dirty="0" smtClean="0"/>
              <a:t>　中国、韓国</a:t>
            </a:r>
            <a:r>
              <a:rPr lang="en-US" altLang="ja-JP" dirty="0" smtClean="0"/>
              <a:t>etc.</a:t>
            </a:r>
          </a:p>
          <a:p>
            <a:r>
              <a:rPr lang="ja-JP" altLang="en-US" dirty="0" smtClean="0">
                <a:solidFill>
                  <a:srgbClr val="FF0000"/>
                </a:solidFill>
              </a:rPr>
              <a:t>図們江</a:t>
            </a:r>
            <a:r>
              <a:rPr lang="en-US" altLang="ja-JP" dirty="0" smtClean="0">
                <a:solidFill>
                  <a:srgbClr val="FF0000"/>
                </a:solidFill>
              </a:rPr>
              <a:t>(</a:t>
            </a:r>
            <a:r>
              <a:rPr lang="ja-JP" altLang="en-US" dirty="0" smtClean="0">
                <a:solidFill>
                  <a:srgbClr val="FF0000"/>
                </a:solidFill>
              </a:rPr>
              <a:t>ともんこう</a:t>
            </a:r>
            <a:r>
              <a:rPr lang="en-US" altLang="ja-JP" dirty="0" smtClean="0">
                <a:solidFill>
                  <a:srgbClr val="FF0000"/>
                </a:solidFill>
              </a:rPr>
              <a:t>)</a:t>
            </a:r>
            <a:r>
              <a:rPr lang="ja-JP" altLang="en-US" dirty="0" smtClean="0">
                <a:solidFill>
                  <a:srgbClr val="FF0000"/>
                </a:solidFill>
              </a:rPr>
              <a:t>流域開発計画</a:t>
            </a:r>
            <a:endParaRPr lang="en-US" altLang="ja-JP" dirty="0" smtClean="0">
              <a:solidFill>
                <a:srgbClr val="FF0000"/>
              </a:solidFill>
            </a:endParaRPr>
          </a:p>
          <a:p>
            <a:pPr>
              <a:buNone/>
            </a:pPr>
            <a:r>
              <a:rPr lang="en-US" altLang="ja-JP" dirty="0" smtClean="0"/>
              <a:t>		1990</a:t>
            </a:r>
            <a:r>
              <a:rPr lang="ja-JP" altLang="en-US" dirty="0" smtClean="0"/>
              <a:t>年</a:t>
            </a:r>
            <a:r>
              <a:rPr lang="en-US" altLang="ja-JP" dirty="0" smtClean="0"/>
              <a:t>7</a:t>
            </a:r>
            <a:r>
              <a:rPr lang="ja-JP" altLang="en-US" dirty="0" smtClean="0"/>
              <a:t>月、第</a:t>
            </a:r>
            <a:r>
              <a:rPr lang="en-US" altLang="ja-JP" dirty="0" smtClean="0"/>
              <a:t>1</a:t>
            </a:r>
            <a:r>
              <a:rPr lang="ja-JP" altLang="en-US" dirty="0" smtClean="0"/>
              <a:t>回東アジア経済発展会議</a:t>
            </a:r>
            <a:endParaRPr lang="en-US" altLang="ja-JP" dirty="0" smtClean="0"/>
          </a:p>
          <a:p>
            <a:pPr>
              <a:buNone/>
            </a:pPr>
            <a:r>
              <a:rPr lang="en-US" altLang="ja-JP" dirty="0" smtClean="0"/>
              <a:t>		1991</a:t>
            </a:r>
            <a:r>
              <a:rPr lang="ja-JP" altLang="en-US" dirty="0" smtClean="0"/>
              <a:t>年</a:t>
            </a:r>
            <a:r>
              <a:rPr lang="en-US" altLang="ja-JP" dirty="0" smtClean="0"/>
              <a:t>12</a:t>
            </a:r>
            <a:r>
              <a:rPr lang="ja-JP" altLang="en-US" dirty="0" smtClean="0"/>
              <a:t>月、羅津</a:t>
            </a:r>
            <a:r>
              <a:rPr lang="en-US" altLang="ja-JP" dirty="0" smtClean="0"/>
              <a:t>(</a:t>
            </a:r>
            <a:r>
              <a:rPr lang="ja-JP" altLang="en-US" dirty="0" smtClean="0"/>
              <a:t>ラジン</a:t>
            </a:r>
            <a:r>
              <a:rPr lang="en-US" altLang="ja-JP" dirty="0" smtClean="0"/>
              <a:t>)</a:t>
            </a:r>
            <a:r>
              <a:rPr lang="ja-JP" altLang="en-US" dirty="0" smtClean="0"/>
              <a:t>・先鋒</a:t>
            </a:r>
            <a:r>
              <a:rPr lang="en-US" altLang="ja-JP" dirty="0" smtClean="0"/>
              <a:t>(</a:t>
            </a:r>
            <a:r>
              <a:rPr lang="ja-JP" altLang="en-US" dirty="0" smtClean="0"/>
              <a:t>ソンポン</a:t>
            </a:r>
            <a:r>
              <a:rPr lang="en-US" altLang="ja-JP" dirty="0" smtClean="0"/>
              <a:t>)</a:t>
            </a:r>
            <a:r>
              <a:rPr lang="ja-JP" altLang="en-US" dirty="0" smtClean="0"/>
              <a:t>自由経済貿易地域</a:t>
            </a:r>
            <a:r>
              <a:rPr lang="en-US" altLang="ja-JP" dirty="0" smtClean="0"/>
              <a:t>	</a:t>
            </a:r>
            <a:r>
              <a:rPr lang="ja-JP" altLang="en-US" dirty="0" smtClean="0"/>
              <a:t>指定</a:t>
            </a:r>
            <a:r>
              <a:rPr lang="en-US" altLang="ja-JP" dirty="0" smtClean="0"/>
              <a:t>	(</a:t>
            </a:r>
            <a:r>
              <a:rPr lang="ja-JP" altLang="en-US" dirty="0" smtClean="0"/>
              <a:t>現、羅先</a:t>
            </a:r>
            <a:r>
              <a:rPr lang="en-US" altLang="ja-JP" dirty="0" smtClean="0"/>
              <a:t>(</a:t>
            </a:r>
            <a:r>
              <a:rPr lang="ja-JP" altLang="en-US" dirty="0" smtClean="0"/>
              <a:t>ラソン</a:t>
            </a:r>
            <a:r>
              <a:rPr lang="en-US" altLang="ja-JP" dirty="0" smtClean="0"/>
              <a:t>))</a:t>
            </a:r>
            <a:r>
              <a:rPr lang="ja-JP" altLang="en-US" dirty="0" err="1" smtClean="0"/>
              <a:t>。</a:t>
            </a:r>
            <a:endParaRPr lang="en-US" altLang="ja-JP" dirty="0" smtClean="0"/>
          </a:p>
          <a:p>
            <a:pPr>
              <a:buNone/>
            </a:pPr>
            <a:r>
              <a:rPr lang="en-US" altLang="ja-JP" dirty="0" smtClean="0"/>
              <a:t>		</a:t>
            </a:r>
            <a:r>
              <a:rPr lang="ja-JP" altLang="en-US" dirty="0" smtClean="0"/>
              <a:t>・貨物輸送のハブ　・軽工業・ハイテク輸出加工基地　・観光</a:t>
            </a:r>
            <a:endParaRPr lang="en-US" altLang="ja-JP" dirty="0" smtClean="0"/>
          </a:p>
          <a:p>
            <a:pPr>
              <a:buNone/>
            </a:pPr>
            <a:r>
              <a:rPr lang="en-US" altLang="ja-JP" dirty="0" smtClean="0"/>
              <a:t>		</a:t>
            </a:r>
            <a:r>
              <a:rPr lang="ja-JP" altLang="en-US" dirty="0" smtClean="0"/>
              <a:t>中国、ロシアとの成長の三角地帯を目指す。</a:t>
            </a:r>
            <a:endParaRPr lang="en-US" altLang="ja-JP" dirty="0" smtClean="0"/>
          </a:p>
          <a:p>
            <a:r>
              <a:rPr lang="ja-JP" altLang="en-US" dirty="0" smtClean="0">
                <a:solidFill>
                  <a:srgbClr val="FF0000"/>
                </a:solidFill>
              </a:rPr>
              <a:t>新義州</a:t>
            </a:r>
            <a:r>
              <a:rPr lang="en-US" altLang="ja-JP" dirty="0" smtClean="0">
                <a:solidFill>
                  <a:srgbClr val="FF0000"/>
                </a:solidFill>
              </a:rPr>
              <a:t>(</a:t>
            </a:r>
            <a:r>
              <a:rPr lang="ja-JP" altLang="en-US" dirty="0" smtClean="0">
                <a:solidFill>
                  <a:srgbClr val="FF0000"/>
                </a:solidFill>
              </a:rPr>
              <a:t>シンウェジュ</a:t>
            </a:r>
            <a:r>
              <a:rPr lang="en-US" altLang="ja-JP" dirty="0" smtClean="0">
                <a:solidFill>
                  <a:srgbClr val="FF0000"/>
                </a:solidFill>
              </a:rPr>
              <a:t>)</a:t>
            </a:r>
            <a:r>
              <a:rPr lang="ja-JP" altLang="en-US" dirty="0" smtClean="0">
                <a:solidFill>
                  <a:srgbClr val="FF0000"/>
                </a:solidFill>
              </a:rPr>
              <a:t>特別行政区</a:t>
            </a:r>
            <a:endParaRPr lang="en-US" altLang="ja-JP" dirty="0" smtClean="0">
              <a:solidFill>
                <a:srgbClr val="FF0000"/>
              </a:solidFill>
            </a:endParaRPr>
          </a:p>
          <a:p>
            <a:pPr>
              <a:buNone/>
            </a:pPr>
            <a:r>
              <a:rPr lang="en-US" altLang="ja-JP" dirty="0" smtClean="0"/>
              <a:t>		2002</a:t>
            </a:r>
            <a:r>
              <a:rPr lang="ja-JP" altLang="en-US" dirty="0" smtClean="0"/>
              <a:t>年</a:t>
            </a:r>
            <a:r>
              <a:rPr lang="en-US" altLang="ja-JP" dirty="0" smtClean="0"/>
              <a:t>9</a:t>
            </a:r>
            <a:r>
              <a:rPr lang="ja-JP" altLang="en-US" dirty="0" smtClean="0"/>
              <a:t>月、新義州特別行政区基本法制定。</a:t>
            </a:r>
            <a:endParaRPr lang="en-US" altLang="ja-JP" dirty="0" smtClean="0"/>
          </a:p>
          <a:p>
            <a:pPr>
              <a:buNone/>
            </a:pPr>
            <a:r>
              <a:rPr lang="en-US" altLang="ja-JP" dirty="0" smtClean="0"/>
              <a:t>		</a:t>
            </a:r>
            <a:r>
              <a:rPr lang="ja-JP" altLang="en-US" dirty="0" smtClean="0"/>
              <a:t>中国からの投資を期待。</a:t>
            </a:r>
            <a:endParaRPr lang="en-US" altLang="ja-JP" dirty="0" smtClean="0"/>
          </a:p>
          <a:p>
            <a:pPr>
              <a:buNone/>
            </a:pPr>
            <a:r>
              <a:rPr lang="en-US" altLang="ja-JP" dirty="0" smtClean="0"/>
              <a:t>		2011</a:t>
            </a:r>
            <a:r>
              <a:rPr lang="ja-JP" altLang="en-US" dirty="0" smtClean="0"/>
              <a:t>年より、形を変えて進展中。</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11</a:t>
            </a:fld>
            <a:endParaRPr kumimoji="1" lang="ja-JP"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北朝鮮の経済改革の実態</a:t>
            </a:r>
            <a:endParaRPr kumimoji="1" lang="ja-JP" altLang="en-US" dirty="0"/>
          </a:p>
        </p:txBody>
      </p:sp>
      <p:sp>
        <p:nvSpPr>
          <p:cNvPr id="3" name="コンテンツ プレースホルダ 2"/>
          <p:cNvSpPr>
            <a:spLocks noGrp="1"/>
          </p:cNvSpPr>
          <p:nvPr>
            <p:ph idx="1"/>
          </p:nvPr>
        </p:nvSpPr>
        <p:spPr>
          <a:xfrm>
            <a:off x="457200" y="1412776"/>
            <a:ext cx="8229600" cy="5256584"/>
          </a:xfrm>
        </p:spPr>
        <p:txBody>
          <a:bodyPr>
            <a:normAutofit fontScale="70000" lnSpcReduction="20000"/>
          </a:bodyPr>
          <a:lstStyle/>
          <a:p>
            <a:r>
              <a:rPr lang="ja-JP" altLang="en-US" dirty="0" smtClean="0">
                <a:solidFill>
                  <a:srgbClr val="FF0000"/>
                </a:solidFill>
              </a:rPr>
              <a:t>開城</a:t>
            </a:r>
            <a:r>
              <a:rPr lang="en-US" altLang="ja-JP" dirty="0" smtClean="0">
                <a:solidFill>
                  <a:srgbClr val="FF0000"/>
                </a:solidFill>
              </a:rPr>
              <a:t>(</a:t>
            </a:r>
            <a:r>
              <a:rPr lang="ja-JP" altLang="en-US" dirty="0" smtClean="0">
                <a:solidFill>
                  <a:srgbClr val="FF0000"/>
                </a:solidFill>
              </a:rPr>
              <a:t>ケソン</a:t>
            </a:r>
            <a:r>
              <a:rPr lang="en-US" altLang="ja-JP" dirty="0" smtClean="0">
                <a:solidFill>
                  <a:srgbClr val="FF0000"/>
                </a:solidFill>
              </a:rPr>
              <a:t>)</a:t>
            </a:r>
            <a:r>
              <a:rPr lang="ja-JP" altLang="en-US" dirty="0" smtClean="0">
                <a:solidFill>
                  <a:srgbClr val="FF0000"/>
                </a:solidFill>
              </a:rPr>
              <a:t>工業団地（</a:t>
            </a:r>
            <a:r>
              <a:rPr lang="en-US" altLang="ja-JP" dirty="0" smtClean="0">
                <a:solidFill>
                  <a:srgbClr val="FF0000"/>
                </a:solidFill>
              </a:rPr>
              <a:t>GIC)</a:t>
            </a:r>
          </a:p>
          <a:p>
            <a:pPr>
              <a:buNone/>
            </a:pPr>
            <a:r>
              <a:rPr lang="en-US" altLang="ja-JP" dirty="0" smtClean="0"/>
              <a:t>		2000</a:t>
            </a:r>
            <a:r>
              <a:rPr lang="ja-JP" altLang="en-US" dirty="0" smtClean="0"/>
              <a:t>年、金正日と韓国現代グループ会長との間で計画。</a:t>
            </a:r>
            <a:endParaRPr lang="en-US" altLang="ja-JP" dirty="0" smtClean="0"/>
          </a:p>
          <a:p>
            <a:pPr>
              <a:buNone/>
            </a:pPr>
            <a:r>
              <a:rPr lang="en-US" altLang="ja-JP" dirty="0" smtClean="0"/>
              <a:t>		</a:t>
            </a:r>
            <a:r>
              <a:rPr lang="ja-JP" altLang="en-US" dirty="0" smtClean="0"/>
              <a:t>韓国企業が板門店の北</a:t>
            </a:r>
            <a:r>
              <a:rPr lang="en-US" altLang="ja-JP" dirty="0" smtClean="0"/>
              <a:t>10km</a:t>
            </a:r>
            <a:r>
              <a:rPr lang="ja-JP" altLang="en-US" dirty="0" smtClean="0"/>
              <a:t>の工業団地に進出、北朝鮮労</a:t>
            </a:r>
            <a:r>
              <a:rPr lang="en-US" altLang="ja-JP" dirty="0" smtClean="0"/>
              <a:t>	</a:t>
            </a:r>
            <a:r>
              <a:rPr lang="ja-JP" altLang="en-US" dirty="0" smtClean="0"/>
              <a:t>働者を雇用。</a:t>
            </a:r>
            <a:endParaRPr lang="en-US" altLang="ja-JP" dirty="0" smtClean="0"/>
          </a:p>
          <a:p>
            <a:pPr>
              <a:buNone/>
            </a:pPr>
            <a:r>
              <a:rPr lang="en-US" altLang="ja-JP" dirty="0" smtClean="0"/>
              <a:t>		2004</a:t>
            </a:r>
            <a:r>
              <a:rPr lang="ja-JP" altLang="en-US" dirty="0" smtClean="0"/>
              <a:t>年、生産・輸出開始。</a:t>
            </a:r>
            <a:endParaRPr lang="en-US" altLang="ja-JP" dirty="0" smtClean="0"/>
          </a:p>
          <a:p>
            <a:pPr>
              <a:buNone/>
            </a:pPr>
            <a:r>
              <a:rPr lang="en-US" altLang="ja-JP" dirty="0" smtClean="0"/>
              <a:t>		</a:t>
            </a:r>
            <a:r>
              <a:rPr lang="ja-JP" altLang="en-US" dirty="0" smtClean="0"/>
              <a:t>南北貿易のほとんどが開城を通じたもので、</a:t>
            </a:r>
            <a:r>
              <a:rPr lang="en-US" altLang="ja-JP" dirty="0" smtClean="0"/>
              <a:t>2008</a:t>
            </a:r>
            <a:r>
              <a:rPr lang="ja-JP" altLang="en-US" dirty="0" smtClean="0"/>
              <a:t>年以来韓</a:t>
            </a:r>
            <a:r>
              <a:rPr lang="en-US" altLang="ja-JP" dirty="0" smtClean="0"/>
              <a:t>	</a:t>
            </a:r>
            <a:r>
              <a:rPr lang="ja-JP" altLang="en-US" dirty="0" smtClean="0"/>
              <a:t>国の入超。</a:t>
            </a:r>
            <a:endParaRPr lang="en-US" altLang="ja-JP" dirty="0" smtClean="0"/>
          </a:p>
          <a:p>
            <a:pPr>
              <a:buNone/>
            </a:pPr>
            <a:r>
              <a:rPr lang="en-US" altLang="ja-JP" dirty="0" smtClean="0"/>
              <a:t>		2007</a:t>
            </a:r>
            <a:r>
              <a:rPr lang="ja-JP" altLang="en-US" dirty="0" smtClean="0"/>
              <a:t>年の報道によると、北朝鮮労働者の韓国企業における</a:t>
            </a:r>
            <a:r>
              <a:rPr lang="en-US" altLang="ja-JP" dirty="0" smtClean="0"/>
              <a:t>	</a:t>
            </a:r>
            <a:r>
              <a:rPr lang="ja-JP" altLang="en-US" dirty="0" smtClean="0"/>
              <a:t>最低賃金は月額</a:t>
            </a:r>
            <a:r>
              <a:rPr lang="en-US" altLang="ja-JP" dirty="0" smtClean="0"/>
              <a:t>57.5</a:t>
            </a:r>
            <a:r>
              <a:rPr lang="ja-JP" altLang="en-US" dirty="0" smtClean="0"/>
              <a:t>米ドル。</a:t>
            </a:r>
            <a:endParaRPr lang="en-US" altLang="ja-JP" dirty="0" smtClean="0"/>
          </a:p>
          <a:p>
            <a:pPr>
              <a:buNone/>
            </a:pPr>
            <a:r>
              <a:rPr lang="en-US" altLang="ja-JP" dirty="0" smtClean="0"/>
              <a:t>		2010</a:t>
            </a:r>
            <a:r>
              <a:rPr lang="ja-JP" altLang="en-US" dirty="0" smtClean="0"/>
              <a:t>年、進出企業数は</a:t>
            </a:r>
            <a:r>
              <a:rPr lang="en-US" altLang="ja-JP" dirty="0" smtClean="0"/>
              <a:t>444</a:t>
            </a:r>
            <a:r>
              <a:rPr lang="ja-JP" altLang="en-US" dirty="0" smtClean="0"/>
              <a:t>社、雇用された北朝鮮労働者数</a:t>
            </a:r>
            <a:r>
              <a:rPr lang="en-US" altLang="ja-JP" dirty="0" smtClean="0"/>
              <a:t>	</a:t>
            </a:r>
            <a:r>
              <a:rPr lang="ja-JP" altLang="en-US" dirty="0" smtClean="0"/>
              <a:t>は</a:t>
            </a:r>
            <a:r>
              <a:rPr lang="en-US" altLang="ja-JP" dirty="0" smtClean="0"/>
              <a:t>45,332</a:t>
            </a:r>
            <a:r>
              <a:rPr lang="ja-JP" altLang="en-US" dirty="0" smtClean="0"/>
              <a:t>人。</a:t>
            </a:r>
            <a:endParaRPr lang="en-US" altLang="ja-JP" dirty="0" smtClean="0"/>
          </a:p>
          <a:p>
            <a:pPr>
              <a:buNone/>
            </a:pPr>
            <a:r>
              <a:rPr lang="en-US" altLang="ja-JP" dirty="0" smtClean="0"/>
              <a:t>		</a:t>
            </a:r>
            <a:r>
              <a:rPr lang="ja-JP" altLang="en-US" dirty="0" smtClean="0"/>
              <a:t>開城市内観光には、</a:t>
            </a:r>
            <a:r>
              <a:rPr lang="en-US" altLang="ja-JP" dirty="0" smtClean="0"/>
              <a:t>2005</a:t>
            </a:r>
            <a:r>
              <a:rPr lang="ja-JP" altLang="en-US" dirty="0" smtClean="0"/>
              <a:t>年以来累計</a:t>
            </a:r>
            <a:r>
              <a:rPr lang="en-US" altLang="ja-JP" dirty="0" smtClean="0"/>
              <a:t>122,033</a:t>
            </a:r>
            <a:r>
              <a:rPr lang="ja-JP" altLang="en-US" dirty="0" smtClean="0"/>
              <a:t>人が参加した</a:t>
            </a:r>
            <a:r>
              <a:rPr lang="en-US" altLang="ja-JP" dirty="0" smtClean="0"/>
              <a:t>	</a:t>
            </a:r>
            <a:r>
              <a:rPr lang="ja-JP" altLang="en-US" dirty="0" smtClean="0"/>
              <a:t>が、</a:t>
            </a:r>
            <a:r>
              <a:rPr lang="en-US" altLang="ja-JP" dirty="0" smtClean="0"/>
              <a:t>2008</a:t>
            </a:r>
            <a:r>
              <a:rPr lang="ja-JP" altLang="en-US" dirty="0" smtClean="0"/>
              <a:t>年以降中断。</a:t>
            </a:r>
            <a:endParaRPr lang="en-US" altLang="ja-JP" dirty="0" smtClean="0"/>
          </a:p>
          <a:p>
            <a:r>
              <a:rPr lang="ja-JP" altLang="en-US" dirty="0" smtClean="0">
                <a:solidFill>
                  <a:srgbClr val="FF0000"/>
                </a:solidFill>
              </a:rPr>
              <a:t>金剛山観光</a:t>
            </a:r>
            <a:endParaRPr lang="en-US" altLang="ja-JP" dirty="0" smtClean="0">
              <a:solidFill>
                <a:srgbClr val="FF0000"/>
              </a:solidFill>
            </a:endParaRPr>
          </a:p>
          <a:p>
            <a:pPr>
              <a:buNone/>
            </a:pPr>
            <a:r>
              <a:rPr lang="en-US" altLang="ja-JP" dirty="0" smtClean="0"/>
              <a:t>		1998</a:t>
            </a:r>
            <a:r>
              <a:rPr lang="ja-JP" altLang="en-US" dirty="0" smtClean="0"/>
              <a:t>年以降海路での観光、</a:t>
            </a:r>
            <a:r>
              <a:rPr lang="en-US" altLang="ja-JP" dirty="0" smtClean="0"/>
              <a:t>2003</a:t>
            </a:r>
            <a:r>
              <a:rPr lang="ja-JP" altLang="en-US" dirty="0" smtClean="0"/>
              <a:t>年以降陸路での観光が始</a:t>
            </a:r>
            <a:r>
              <a:rPr lang="ja-JP" altLang="en-US" dirty="0" err="1" smtClean="0"/>
              <a:t>ま</a:t>
            </a:r>
            <a:r>
              <a:rPr lang="en-US" altLang="ja-JP" dirty="0" smtClean="0"/>
              <a:t>	</a:t>
            </a:r>
            <a:r>
              <a:rPr lang="ja-JP" altLang="en-US" dirty="0" smtClean="0"/>
              <a:t>り、累計</a:t>
            </a:r>
            <a:r>
              <a:rPr lang="en-US" altLang="ja-JP" dirty="0" smtClean="0"/>
              <a:t>1,934,662</a:t>
            </a:r>
            <a:r>
              <a:rPr lang="ja-JP" altLang="en-US" dirty="0" smtClean="0"/>
              <a:t>人が参加したが、</a:t>
            </a:r>
            <a:r>
              <a:rPr lang="en-US" altLang="ja-JP" dirty="0" smtClean="0"/>
              <a:t>2008</a:t>
            </a:r>
            <a:r>
              <a:rPr lang="ja-JP" altLang="en-US" dirty="0" smtClean="0"/>
              <a:t>年以来中断。</a:t>
            </a:r>
            <a:endParaRPr lang="en-US" altLang="ja-JP" dirty="0" smtClean="0"/>
          </a:p>
          <a:p>
            <a:pPr>
              <a:buNone/>
            </a:pPr>
            <a:endParaRPr lang="en-US" altLang="ja-JP" dirty="0" smtClean="0"/>
          </a:p>
          <a:p>
            <a:pPr>
              <a:buNone/>
            </a:pP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12</a:t>
            </a:fld>
            <a:endParaRPr kumimoji="1" lang="ja-JP"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4294967295"/>
          </p:nvPr>
        </p:nvPicPr>
        <p:blipFill>
          <a:blip r:embed="rId2" cstate="print"/>
          <a:srcRect/>
          <a:stretch>
            <a:fillRect/>
          </a:stretch>
        </p:blipFill>
        <p:spPr bwMode="auto">
          <a:xfrm>
            <a:off x="0" y="-459432"/>
            <a:ext cx="9144000" cy="11217449"/>
          </a:xfrm>
          <a:prstGeom prst="rect">
            <a:avLst/>
          </a:prstGeom>
          <a:noFill/>
          <a:ln w="9525">
            <a:noFill/>
            <a:miter lim="800000"/>
            <a:headEnd/>
            <a:tailEnd/>
          </a:ln>
        </p:spPr>
      </p:pic>
      <p:sp>
        <p:nvSpPr>
          <p:cNvPr id="3" name="スライド番号プレースホルダ 2"/>
          <p:cNvSpPr>
            <a:spLocks noGrp="1"/>
          </p:cNvSpPr>
          <p:nvPr>
            <p:ph type="sldNum" sz="quarter" idx="12"/>
          </p:nvPr>
        </p:nvSpPr>
        <p:spPr/>
        <p:txBody>
          <a:bodyPr/>
          <a:lstStyle/>
          <a:p>
            <a:fld id="{C4B4A09A-B53C-4F4F-B34A-F85DD394CC4D}" type="slidenum">
              <a:rPr kumimoji="1" lang="ja-JP" altLang="en-US" smtClean="0"/>
              <a:pPr/>
              <a:t>13</a:t>
            </a:fld>
            <a:endParaRPr kumimoji="1" lang="ja-JP" alt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北朝鮮の経済改革の実態</a:t>
            </a:r>
            <a:endParaRPr kumimoji="1" lang="ja-JP" altLang="en-US" dirty="0"/>
          </a:p>
        </p:txBody>
      </p:sp>
      <p:sp>
        <p:nvSpPr>
          <p:cNvPr id="3" name="コンテンツ プレースホルダ 2"/>
          <p:cNvSpPr>
            <a:spLocks noGrp="1"/>
          </p:cNvSpPr>
          <p:nvPr>
            <p:ph idx="1"/>
          </p:nvPr>
        </p:nvSpPr>
        <p:spPr>
          <a:xfrm>
            <a:off x="457200" y="1412776"/>
            <a:ext cx="8229600" cy="5256584"/>
          </a:xfrm>
        </p:spPr>
        <p:txBody>
          <a:bodyPr>
            <a:normAutofit fontScale="85000" lnSpcReduction="20000"/>
          </a:bodyPr>
          <a:lstStyle/>
          <a:p>
            <a:r>
              <a:rPr lang="en-US" altLang="ja-JP" dirty="0" smtClean="0">
                <a:solidFill>
                  <a:srgbClr val="FF0000"/>
                </a:solidFill>
              </a:rPr>
              <a:t>7</a:t>
            </a:r>
            <a:r>
              <a:rPr lang="ja-JP" altLang="en-US" dirty="0" smtClean="0">
                <a:solidFill>
                  <a:srgbClr val="FF0000"/>
                </a:solidFill>
              </a:rPr>
              <a:t>・</a:t>
            </a:r>
            <a:r>
              <a:rPr lang="en-US" altLang="ja-JP" dirty="0" smtClean="0">
                <a:solidFill>
                  <a:srgbClr val="FF0000"/>
                </a:solidFill>
              </a:rPr>
              <a:t>1</a:t>
            </a:r>
            <a:r>
              <a:rPr lang="ja-JP" altLang="en-US" dirty="0" smtClean="0">
                <a:solidFill>
                  <a:srgbClr val="FF0000"/>
                </a:solidFill>
              </a:rPr>
              <a:t>改革措置</a:t>
            </a:r>
            <a:endParaRPr lang="en-US" altLang="ja-JP" dirty="0" smtClean="0">
              <a:solidFill>
                <a:srgbClr val="FF0000"/>
              </a:solidFill>
            </a:endParaRPr>
          </a:p>
          <a:p>
            <a:pPr>
              <a:buNone/>
            </a:pPr>
            <a:r>
              <a:rPr lang="en-US" altLang="ja-JP" dirty="0" smtClean="0"/>
              <a:t>	2002</a:t>
            </a:r>
            <a:r>
              <a:rPr lang="ja-JP" altLang="en-US" dirty="0" smtClean="0"/>
              <a:t>年</a:t>
            </a:r>
            <a:r>
              <a:rPr lang="en-US" altLang="ja-JP" dirty="0" smtClean="0"/>
              <a:t>7</a:t>
            </a:r>
            <a:r>
              <a:rPr lang="ja-JP" altLang="en-US" dirty="0" smtClean="0"/>
              <a:t>月</a:t>
            </a:r>
            <a:r>
              <a:rPr lang="en-US" altLang="ja-JP" dirty="0" smtClean="0"/>
              <a:t>1</a:t>
            </a:r>
            <a:r>
              <a:rPr lang="ja-JP" altLang="en-US" dirty="0" smtClean="0"/>
              <a:t>日、賃金・価格の改定を実施。</a:t>
            </a:r>
            <a:endParaRPr lang="en-US" altLang="ja-JP" dirty="0" smtClean="0"/>
          </a:p>
          <a:p>
            <a:pPr>
              <a:buNone/>
            </a:pPr>
            <a:r>
              <a:rPr lang="en-US" altLang="ja-JP" dirty="0" smtClean="0"/>
              <a:t>	</a:t>
            </a:r>
            <a:r>
              <a:rPr lang="ja-JP" altLang="en-US" dirty="0" smtClean="0"/>
              <a:t>ウォン切り下げ。</a:t>
            </a:r>
            <a:endParaRPr lang="en-US" altLang="ja-JP" dirty="0" smtClean="0"/>
          </a:p>
          <a:p>
            <a:pPr>
              <a:buNone/>
            </a:pPr>
            <a:r>
              <a:rPr lang="en-US" altLang="ja-JP" dirty="0" smtClean="0"/>
              <a:t>		2.15</a:t>
            </a:r>
            <a:r>
              <a:rPr lang="ja-JP" altLang="en-US" dirty="0" smtClean="0"/>
              <a:t>ウォン</a:t>
            </a:r>
            <a:r>
              <a:rPr lang="en-US" altLang="ja-JP" dirty="0" smtClean="0"/>
              <a:t>/</a:t>
            </a:r>
            <a:r>
              <a:rPr lang="ja-JP" altLang="en-US" dirty="0" smtClean="0"/>
              <a:t>米ドル　⇒　</a:t>
            </a:r>
            <a:r>
              <a:rPr lang="en-US" altLang="ja-JP" dirty="0" smtClean="0"/>
              <a:t>150</a:t>
            </a:r>
            <a:r>
              <a:rPr lang="ja-JP" altLang="en-US" dirty="0" smtClean="0"/>
              <a:t>ウォン</a:t>
            </a:r>
            <a:r>
              <a:rPr lang="en-US" altLang="ja-JP" dirty="0" smtClean="0"/>
              <a:t>/</a:t>
            </a:r>
            <a:r>
              <a:rPr lang="ja-JP" altLang="en-US" dirty="0" smtClean="0"/>
              <a:t>米ドル</a:t>
            </a:r>
            <a:endParaRPr lang="en-US" altLang="ja-JP" dirty="0" smtClean="0"/>
          </a:p>
          <a:p>
            <a:pPr>
              <a:buNone/>
            </a:pPr>
            <a:r>
              <a:rPr lang="en-US" altLang="ja-JP" dirty="0" smtClean="0"/>
              <a:t>	2002</a:t>
            </a:r>
            <a:r>
              <a:rPr lang="ja-JP" altLang="en-US" dirty="0" smtClean="0"/>
              <a:t>年</a:t>
            </a:r>
            <a:r>
              <a:rPr lang="en-US" altLang="ja-JP" dirty="0" smtClean="0"/>
              <a:t>11</a:t>
            </a:r>
            <a:r>
              <a:rPr lang="ja-JP" altLang="en-US" dirty="0" smtClean="0"/>
              <a:t>月、取引外貨を米ドルからユーロに変</a:t>
            </a:r>
            <a:r>
              <a:rPr lang="en-US" altLang="ja-JP" dirty="0" smtClean="0"/>
              <a:t>	</a:t>
            </a:r>
            <a:r>
              <a:rPr lang="ja-JP" altLang="en-US" dirty="0" smtClean="0"/>
              <a:t>更。</a:t>
            </a:r>
            <a:endParaRPr lang="en-US" altLang="ja-JP" dirty="0" smtClean="0"/>
          </a:p>
          <a:p>
            <a:pPr>
              <a:buNone/>
            </a:pPr>
            <a:r>
              <a:rPr lang="en-US" altLang="ja-JP" dirty="0" smtClean="0"/>
              <a:t>	</a:t>
            </a:r>
            <a:r>
              <a:rPr lang="ja-JP" altLang="en-US" dirty="0" smtClean="0"/>
              <a:t>賃金・価格の自由化ではない。</a:t>
            </a:r>
            <a:endParaRPr lang="en-US" altLang="ja-JP" dirty="0" smtClean="0"/>
          </a:p>
          <a:p>
            <a:pPr>
              <a:buNone/>
            </a:pPr>
            <a:r>
              <a:rPr lang="en-US" altLang="ja-JP" dirty="0" smtClean="0"/>
              <a:t>	</a:t>
            </a:r>
            <a:r>
              <a:rPr lang="ja-JP" altLang="en-US" dirty="0" smtClean="0"/>
              <a:t>闇市場では、</a:t>
            </a:r>
            <a:r>
              <a:rPr lang="en-US" altLang="ja-JP" dirty="0" smtClean="0"/>
              <a:t>1</a:t>
            </a:r>
            <a:r>
              <a:rPr lang="ja-JP" altLang="en-US" dirty="0" smtClean="0"/>
              <a:t>米ドル</a:t>
            </a:r>
            <a:r>
              <a:rPr lang="en-US" altLang="ja-JP" dirty="0" smtClean="0"/>
              <a:t>=3,000</a:t>
            </a:r>
            <a:r>
              <a:rPr lang="ja-JP" altLang="en-US" dirty="0" smtClean="0"/>
              <a:t>ウォンになったと伝えられた。</a:t>
            </a:r>
            <a:endParaRPr lang="en-US" altLang="ja-JP" dirty="0" smtClean="0"/>
          </a:p>
          <a:p>
            <a:r>
              <a:rPr lang="ja-JP" altLang="en-US" dirty="0" smtClean="0">
                <a:solidFill>
                  <a:srgbClr val="FF0000"/>
                </a:solidFill>
              </a:rPr>
              <a:t>デノミ・預金封鎖</a:t>
            </a:r>
            <a:endParaRPr lang="en-US" altLang="ja-JP" dirty="0" smtClean="0">
              <a:solidFill>
                <a:srgbClr val="FF0000"/>
              </a:solidFill>
            </a:endParaRPr>
          </a:p>
          <a:p>
            <a:pPr>
              <a:buNone/>
            </a:pPr>
            <a:r>
              <a:rPr lang="en-US" altLang="ja-JP" dirty="0" smtClean="0"/>
              <a:t>	2009</a:t>
            </a:r>
            <a:r>
              <a:rPr lang="ja-JP" altLang="en-US" dirty="0" smtClean="0"/>
              <a:t>年</a:t>
            </a:r>
            <a:r>
              <a:rPr lang="en-US" altLang="ja-JP" dirty="0" smtClean="0"/>
              <a:t>11</a:t>
            </a:r>
            <a:r>
              <a:rPr lang="ja-JP" altLang="en-US" dirty="0" smtClean="0"/>
              <a:t>月</a:t>
            </a:r>
            <a:r>
              <a:rPr lang="en-US" altLang="ja-JP" dirty="0" smtClean="0"/>
              <a:t>30</a:t>
            </a:r>
            <a:r>
              <a:rPr lang="ja-JP" altLang="en-US" dirty="0" smtClean="0"/>
              <a:t>日、それまでの</a:t>
            </a:r>
            <a:r>
              <a:rPr lang="en-US" altLang="ja-JP" dirty="0" smtClean="0"/>
              <a:t>100</a:t>
            </a:r>
            <a:r>
              <a:rPr lang="ja-JP" altLang="en-US" dirty="0" smtClean="0"/>
              <a:t>ウォンを</a:t>
            </a:r>
            <a:r>
              <a:rPr lang="en-US" altLang="ja-JP" dirty="0" smtClean="0"/>
              <a:t>1</a:t>
            </a:r>
            <a:r>
              <a:rPr lang="ja-JP" altLang="en-US" dirty="0" smtClean="0"/>
              <a:t>新ウォンとするデノミを実施。新ウォンへの交換は</a:t>
            </a:r>
            <a:r>
              <a:rPr lang="en-US" altLang="ja-JP" dirty="0" smtClean="0"/>
              <a:t>1</a:t>
            </a:r>
            <a:r>
              <a:rPr lang="ja-JP" altLang="en-US" dirty="0" smtClean="0"/>
              <a:t>人につき</a:t>
            </a:r>
            <a:r>
              <a:rPr lang="en-US" altLang="ja-JP" dirty="0" smtClean="0"/>
              <a:t>50</a:t>
            </a:r>
            <a:r>
              <a:rPr lang="ja-JP" altLang="en-US" dirty="0" smtClean="0"/>
              <a:t>万</a:t>
            </a:r>
            <a:r>
              <a:rPr lang="en-US" altLang="ja-JP" dirty="0" smtClean="0"/>
              <a:t>(</a:t>
            </a:r>
            <a:r>
              <a:rPr lang="ja-JP" altLang="en-US" dirty="0" smtClean="0"/>
              <a:t>旧</a:t>
            </a:r>
            <a:r>
              <a:rPr lang="en-US" altLang="ja-JP" dirty="0" smtClean="0"/>
              <a:t>)</a:t>
            </a:r>
            <a:r>
              <a:rPr lang="ja-JP" altLang="en-US" dirty="0" smtClean="0"/>
              <a:t>ウォンまで。</a:t>
            </a:r>
            <a:endParaRPr lang="en-US" altLang="ja-JP" dirty="0" smtClean="0"/>
          </a:p>
          <a:p>
            <a:pPr>
              <a:buNone/>
            </a:pPr>
            <a:r>
              <a:rPr lang="en-US" altLang="ja-JP" dirty="0" smtClean="0"/>
              <a:t>	</a:t>
            </a:r>
            <a:r>
              <a:rPr lang="ja-JP" altLang="en-US" dirty="0" smtClean="0"/>
              <a:t>預金引き出しも制限された。</a:t>
            </a:r>
            <a:endParaRPr lang="en-US" altLang="ja-JP" dirty="0" smtClean="0"/>
          </a:p>
          <a:p>
            <a:pPr>
              <a:buNone/>
            </a:pPr>
            <a:endParaRPr lang="en-US" altLang="ja-JP" dirty="0" smtClean="0"/>
          </a:p>
          <a:p>
            <a:pPr>
              <a:buNone/>
            </a:pP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14</a:t>
            </a:fld>
            <a:endParaRPr kumimoji="1" lang="ja-JP" alt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北朝鮮の経済改革の実態</a:t>
            </a:r>
            <a:endParaRPr kumimoji="1" lang="ja-JP" altLang="en-US" dirty="0"/>
          </a:p>
        </p:txBody>
      </p:sp>
      <p:pic>
        <p:nvPicPr>
          <p:cNvPr id="2056" name="Picture 8"/>
          <p:cNvPicPr>
            <a:picLocks noGrp="1" noChangeAspect="1" noChangeArrowheads="1"/>
          </p:cNvPicPr>
          <p:nvPr>
            <p:ph idx="1"/>
          </p:nvPr>
        </p:nvPicPr>
        <p:blipFill>
          <a:blip r:embed="rId2" cstate="print"/>
          <a:srcRect/>
          <a:stretch>
            <a:fillRect/>
          </a:stretch>
        </p:blipFill>
        <p:spPr bwMode="auto">
          <a:xfrm>
            <a:off x="1907704" y="1196752"/>
            <a:ext cx="4864000" cy="5358823"/>
          </a:xfrm>
          <a:prstGeom prst="rect">
            <a:avLst/>
          </a:prstGeom>
          <a:noFill/>
          <a:ln w="9525">
            <a:noFill/>
            <a:miter lim="800000"/>
            <a:headEnd/>
            <a:tailEnd/>
          </a:ln>
          <a:effectLst/>
        </p:spPr>
      </p:pic>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15</a:t>
            </a:fld>
            <a:endParaRPr kumimoji="1" lang="ja-JP" alt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北朝鮮の対外経済関係</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外交関係は</a:t>
            </a:r>
            <a:r>
              <a:rPr lang="ja-JP" altLang="en-US" dirty="0" smtClean="0"/>
              <a:t>、日本、米国、韓国などの数カ国を除いて確立されている。</a:t>
            </a:r>
            <a:endParaRPr lang="en-US" altLang="ja-JP" dirty="0" smtClean="0"/>
          </a:p>
          <a:p>
            <a:r>
              <a:rPr lang="ja-JP" altLang="en-US" dirty="0" smtClean="0"/>
              <a:t>経済制裁</a:t>
            </a:r>
            <a:r>
              <a:rPr lang="ja-JP" altLang="en-US" dirty="0" smtClean="0"/>
              <a:t>の</a:t>
            </a:r>
            <a:r>
              <a:rPr lang="ja-JP" altLang="en-US" dirty="0" smtClean="0"/>
              <a:t>効果というより</a:t>
            </a:r>
            <a:r>
              <a:rPr lang="ja-JP" altLang="en-US" dirty="0" smtClean="0"/>
              <a:t>、</a:t>
            </a:r>
            <a:r>
              <a:rPr lang="en-US" altLang="ja-JP" dirty="0" smtClean="0"/>
              <a:t>1980</a:t>
            </a:r>
            <a:r>
              <a:rPr lang="ja-JP" altLang="en-US" dirty="0" smtClean="0"/>
              <a:t>年代の輸入代金未払い以来、貿易と投資は停滞している。</a:t>
            </a:r>
            <a:endParaRPr lang="en-US" altLang="ja-JP" dirty="0" smtClean="0"/>
          </a:p>
          <a:p>
            <a:r>
              <a:rPr lang="ja-JP" altLang="en-US" dirty="0" smtClean="0"/>
              <a:t>援助など</a:t>
            </a:r>
            <a:r>
              <a:rPr lang="ja-JP" altLang="en-US" dirty="0" smtClean="0"/>
              <a:t>の資金流入は、</a:t>
            </a:r>
            <a:r>
              <a:rPr lang="en-US" altLang="ja-JP" dirty="0" smtClean="0"/>
              <a:t>1960</a:t>
            </a:r>
            <a:r>
              <a:rPr lang="ja-JP" altLang="en-US" dirty="0" smtClean="0"/>
              <a:t>年代より減少し始め、ソ連の崩壊によって</a:t>
            </a:r>
            <a:r>
              <a:rPr lang="en-US" altLang="ja-JP" dirty="0" smtClean="0"/>
              <a:t>1990</a:t>
            </a:r>
            <a:r>
              <a:rPr lang="ja-JP" altLang="en-US" dirty="0" smtClean="0"/>
              <a:t>年前後以降決定的に減少した。</a:t>
            </a:r>
            <a:endParaRPr lang="en-US" altLang="ja-JP" dirty="0" smtClean="0"/>
          </a:p>
          <a:p>
            <a:r>
              <a:rPr lang="ja-JP" altLang="en-US" dirty="0" smtClean="0"/>
              <a:t>自立的民族経済建設路線は、対外的にはスターリン・毛沢東型の輸入代替開発戦略なので、貿易や投資を軽視する。</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16</a:t>
            </a:fld>
            <a:endParaRPr kumimoji="1" lang="ja-JP" alt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北朝鮮の対外経済関係</a:t>
            </a:r>
            <a:endParaRPr kumimoji="1" lang="ja-JP" alt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51520" y="1034348"/>
            <a:ext cx="8568952" cy="5610520"/>
          </a:xfrm>
          <a:prstGeom prst="rect">
            <a:avLst/>
          </a:prstGeom>
          <a:noFill/>
          <a:ln w="9525">
            <a:noFill/>
            <a:miter lim="800000"/>
            <a:headEnd/>
            <a:tailEnd/>
          </a:ln>
          <a:effectLst/>
        </p:spPr>
      </p:pic>
      <p:sp>
        <p:nvSpPr>
          <p:cNvPr id="5" name="スライド番号プレースホルダ 4"/>
          <p:cNvSpPr>
            <a:spLocks noGrp="1"/>
          </p:cNvSpPr>
          <p:nvPr>
            <p:ph type="sldNum" sz="quarter" idx="12"/>
          </p:nvPr>
        </p:nvSpPr>
        <p:spPr/>
        <p:txBody>
          <a:bodyPr/>
          <a:lstStyle/>
          <a:p>
            <a:fld id="{C4B4A09A-B53C-4F4F-B34A-F85DD394CC4D}" type="slidenum">
              <a:rPr kumimoji="1" lang="ja-JP" altLang="en-US" smtClean="0"/>
              <a:pPr/>
              <a:t>17</a:t>
            </a:fld>
            <a:endParaRPr kumimoji="1" lang="ja-JP" alt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北朝鮮の対外経済関係</a:t>
            </a:r>
            <a:endParaRPr kumimoji="1" lang="ja-JP" alt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251236" y="1124744"/>
            <a:ext cx="8568503" cy="5520531"/>
          </a:xfrm>
          <a:prstGeom prst="rect">
            <a:avLst/>
          </a:prstGeom>
          <a:noFill/>
          <a:ln w="9525">
            <a:noFill/>
            <a:miter lim="800000"/>
            <a:headEnd/>
            <a:tailEnd/>
          </a:ln>
          <a:effectLst/>
        </p:spPr>
      </p:pic>
      <p:sp>
        <p:nvSpPr>
          <p:cNvPr id="6" name="スライド番号プレースホルダ 5"/>
          <p:cNvSpPr>
            <a:spLocks noGrp="1"/>
          </p:cNvSpPr>
          <p:nvPr>
            <p:ph type="sldNum" sz="quarter" idx="12"/>
          </p:nvPr>
        </p:nvSpPr>
        <p:spPr/>
        <p:txBody>
          <a:bodyPr/>
          <a:lstStyle/>
          <a:p>
            <a:fld id="{C4B4A09A-B53C-4F4F-B34A-F85DD394CC4D}" type="slidenum">
              <a:rPr kumimoji="1" lang="ja-JP" altLang="en-US" smtClean="0"/>
              <a:pPr/>
              <a:t>18</a:t>
            </a:fld>
            <a:endParaRPr kumimoji="1" lang="ja-JP"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北朝鮮の対外経済関係</a:t>
            </a:r>
            <a:endParaRPr kumimoji="1" lang="ja-JP" alt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835696" y="1124744"/>
            <a:ext cx="5673560" cy="5589240"/>
          </a:xfrm>
          <a:prstGeom prst="rect">
            <a:avLst/>
          </a:prstGeom>
          <a:noFill/>
          <a:ln w="9525">
            <a:noFill/>
            <a:miter lim="800000"/>
            <a:headEnd/>
            <a:tailEnd/>
          </a:ln>
          <a:effectLst/>
        </p:spPr>
      </p:pic>
      <p:sp>
        <p:nvSpPr>
          <p:cNvPr id="5" name="スライド番号プレースホルダ 4"/>
          <p:cNvSpPr>
            <a:spLocks noGrp="1"/>
          </p:cNvSpPr>
          <p:nvPr>
            <p:ph type="sldNum" sz="quarter" idx="12"/>
          </p:nvPr>
        </p:nvSpPr>
        <p:spPr/>
        <p:txBody>
          <a:bodyPr/>
          <a:lstStyle/>
          <a:p>
            <a:fld id="{C4B4A09A-B53C-4F4F-B34A-F85DD394CC4D}" type="slidenum">
              <a:rPr kumimoji="1" lang="ja-JP" altLang="en-US" smtClean="0"/>
              <a:pPr/>
              <a:t>19</a:t>
            </a:fld>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dirty="0" smtClean="0"/>
              <a:t>構成</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smtClean="0"/>
              <a:t>北朝鮮経済の構造と略史</a:t>
            </a:r>
            <a:endParaRPr kumimoji="1" lang="en-US" altLang="ja-JP" dirty="0" smtClean="0"/>
          </a:p>
          <a:p>
            <a:r>
              <a:rPr kumimoji="1" lang="ja-JP" altLang="en-US" dirty="0" smtClean="0"/>
              <a:t>北朝鮮の経済政策原理</a:t>
            </a:r>
            <a:endParaRPr kumimoji="1" lang="en-US" altLang="ja-JP" dirty="0" smtClean="0"/>
          </a:p>
          <a:p>
            <a:r>
              <a:rPr lang="ja-JP" altLang="en-US" dirty="0"/>
              <a:t>北朝鮮</a:t>
            </a:r>
            <a:r>
              <a:rPr lang="ja-JP" altLang="en-US" dirty="0" smtClean="0"/>
              <a:t>の経済改革</a:t>
            </a:r>
            <a:endParaRPr lang="en-US" altLang="ja-JP" dirty="0" smtClean="0"/>
          </a:p>
          <a:p>
            <a:r>
              <a:rPr kumimoji="1" lang="ja-JP" altLang="en-US" dirty="0"/>
              <a:t>北朝鮮</a:t>
            </a:r>
            <a:r>
              <a:rPr kumimoji="1" lang="ja-JP" altLang="en-US" dirty="0" smtClean="0"/>
              <a:t>の対外経済関係</a:t>
            </a:r>
            <a:endParaRPr kumimoji="1" lang="en-US" altLang="ja-JP" dirty="0" smtClean="0"/>
          </a:p>
          <a:p>
            <a:r>
              <a:rPr lang="ja-JP" altLang="en-US" dirty="0" smtClean="0"/>
              <a:t>対北朝鮮経済制裁の効果</a:t>
            </a:r>
            <a:endParaRPr lang="en-US" altLang="ja-JP" dirty="0" smtClean="0"/>
          </a:p>
          <a:p>
            <a:r>
              <a:rPr lang="ja-JP" altLang="en-US" dirty="0"/>
              <a:t>南北経済</a:t>
            </a:r>
            <a:r>
              <a:rPr lang="ja-JP" altLang="en-US" dirty="0" smtClean="0"/>
              <a:t>統合の課題</a:t>
            </a:r>
            <a:endParaRPr lang="en-US" altLang="ja-JP" dirty="0" smtClean="0"/>
          </a:p>
          <a:p>
            <a:r>
              <a:rPr kumimoji="1" lang="ja-JP" altLang="en-US" dirty="0"/>
              <a:t>まとめ</a:t>
            </a:r>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a:t>
            </a:fld>
            <a:endParaRPr kumimoji="1" lang="ja-JP"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lang="ja-JP" altLang="en-US" dirty="0" smtClean="0"/>
              <a:t>対北朝鮮経済制裁の効果</a:t>
            </a:r>
            <a:endParaRPr kumimoji="1" lang="ja-JP" altLang="en-US" dirty="0"/>
          </a:p>
        </p:txBody>
      </p:sp>
      <p:sp>
        <p:nvSpPr>
          <p:cNvPr id="3" name="コンテンツ プレースホルダ 2"/>
          <p:cNvSpPr>
            <a:spLocks noGrp="1"/>
          </p:cNvSpPr>
          <p:nvPr>
            <p:ph idx="1"/>
          </p:nvPr>
        </p:nvSpPr>
        <p:spPr>
          <a:xfrm>
            <a:off x="457200" y="1600200"/>
            <a:ext cx="8229600" cy="4853136"/>
          </a:xfrm>
        </p:spPr>
        <p:txBody>
          <a:bodyPr>
            <a:normAutofit fontScale="85000" lnSpcReduction="20000"/>
          </a:bodyPr>
          <a:lstStyle/>
          <a:p>
            <a:r>
              <a:rPr lang="ja-JP" altLang="en-US" dirty="0" smtClean="0">
                <a:solidFill>
                  <a:srgbClr val="FF0000"/>
                </a:solidFill>
              </a:rPr>
              <a:t>国連による経済制裁</a:t>
            </a:r>
            <a:endParaRPr lang="en-US" altLang="ja-JP" dirty="0" smtClean="0">
              <a:solidFill>
                <a:srgbClr val="FF0000"/>
              </a:solidFill>
            </a:endParaRPr>
          </a:p>
          <a:p>
            <a:pPr>
              <a:buNone/>
            </a:pPr>
            <a:r>
              <a:rPr lang="en-US" altLang="ja-JP" dirty="0" smtClean="0"/>
              <a:t>	</a:t>
            </a:r>
            <a:r>
              <a:rPr lang="en-US" altLang="ja-JP" dirty="0" smtClean="0"/>
              <a:t>	2006</a:t>
            </a:r>
            <a:r>
              <a:rPr lang="ja-JP" altLang="en-US" dirty="0" smtClean="0"/>
              <a:t>年</a:t>
            </a:r>
            <a:r>
              <a:rPr lang="en-US" altLang="ja-JP" dirty="0" smtClean="0"/>
              <a:t>10</a:t>
            </a:r>
            <a:r>
              <a:rPr lang="ja-JP" altLang="en-US" dirty="0" smtClean="0"/>
              <a:t>月の北朝鮮核実験後に発動。</a:t>
            </a:r>
            <a:endParaRPr lang="en-US" altLang="ja-JP" dirty="0" smtClean="0"/>
          </a:p>
          <a:p>
            <a:pPr>
              <a:buNone/>
            </a:pPr>
            <a:r>
              <a:rPr lang="en-US" altLang="ja-JP" dirty="0" smtClean="0"/>
              <a:t>	</a:t>
            </a:r>
            <a:r>
              <a:rPr lang="en-US" altLang="ja-JP" dirty="0" smtClean="0"/>
              <a:t>	</a:t>
            </a:r>
            <a:r>
              <a:rPr lang="ja-JP" altLang="en-US" dirty="0" smtClean="0"/>
              <a:t>根拠は、安保理決議</a:t>
            </a:r>
            <a:r>
              <a:rPr lang="en-US" altLang="ja-JP" dirty="0" smtClean="0"/>
              <a:t>1718</a:t>
            </a:r>
            <a:r>
              <a:rPr lang="ja-JP" altLang="en-US" dirty="0" smtClean="0"/>
              <a:t>号。</a:t>
            </a:r>
            <a:endParaRPr lang="en-US" altLang="ja-JP" dirty="0" smtClean="0"/>
          </a:p>
          <a:p>
            <a:pPr>
              <a:buNone/>
            </a:pPr>
            <a:r>
              <a:rPr lang="en-US" altLang="ja-JP" dirty="0" smtClean="0"/>
              <a:t>	</a:t>
            </a:r>
            <a:r>
              <a:rPr lang="en-US" altLang="ja-JP" dirty="0" smtClean="0"/>
              <a:t>	</a:t>
            </a:r>
            <a:r>
              <a:rPr lang="ja-JP" altLang="en-US" dirty="0" smtClean="0"/>
              <a:t>目的は、北朝鮮による核実験・ミサイル発射阻</a:t>
            </a:r>
            <a:r>
              <a:rPr lang="en-US" altLang="ja-JP" dirty="0" smtClean="0"/>
              <a:t>	</a:t>
            </a:r>
            <a:r>
              <a:rPr lang="ja-JP" altLang="en-US" dirty="0" smtClean="0"/>
              <a:t>止。</a:t>
            </a:r>
            <a:endParaRPr lang="en-US" altLang="ja-JP" dirty="0" smtClean="0"/>
          </a:p>
          <a:p>
            <a:r>
              <a:rPr lang="ja-JP" altLang="en-US" dirty="0" smtClean="0">
                <a:solidFill>
                  <a:srgbClr val="FF0000"/>
                </a:solidFill>
              </a:rPr>
              <a:t>日本独自の経済制裁</a:t>
            </a:r>
            <a:endParaRPr lang="en-US" altLang="ja-JP" dirty="0" smtClean="0">
              <a:solidFill>
                <a:srgbClr val="FF0000"/>
              </a:solidFill>
            </a:endParaRPr>
          </a:p>
          <a:p>
            <a:pPr>
              <a:buNone/>
            </a:pPr>
            <a:r>
              <a:rPr lang="en-US" altLang="ja-JP" dirty="0" smtClean="0"/>
              <a:t>	</a:t>
            </a:r>
            <a:r>
              <a:rPr lang="en-US" altLang="ja-JP" dirty="0" smtClean="0"/>
              <a:t>	2004</a:t>
            </a:r>
            <a:r>
              <a:rPr lang="ja-JP" altLang="en-US" dirty="0" smtClean="0"/>
              <a:t>年にいわゆる経済制裁関連法施行。</a:t>
            </a:r>
            <a:endParaRPr lang="en-US" altLang="ja-JP" dirty="0" smtClean="0"/>
          </a:p>
          <a:p>
            <a:pPr>
              <a:buNone/>
            </a:pPr>
            <a:r>
              <a:rPr lang="en-US" altLang="ja-JP" dirty="0" smtClean="0"/>
              <a:t>	</a:t>
            </a:r>
            <a:r>
              <a:rPr lang="en-US" altLang="ja-JP" dirty="0" smtClean="0"/>
              <a:t>	</a:t>
            </a:r>
            <a:r>
              <a:rPr lang="ja-JP" altLang="en-US" dirty="0" smtClean="0"/>
              <a:t>目的は、拉致問題解決。</a:t>
            </a:r>
            <a:endParaRPr lang="en-US" altLang="ja-JP" dirty="0" smtClean="0"/>
          </a:p>
          <a:p>
            <a:pPr>
              <a:buNone/>
            </a:pPr>
            <a:r>
              <a:rPr lang="en-US" altLang="ja-JP" dirty="0" smtClean="0"/>
              <a:t>	</a:t>
            </a:r>
            <a:r>
              <a:rPr lang="en-US" altLang="ja-JP" dirty="0" smtClean="0"/>
              <a:t>	</a:t>
            </a:r>
            <a:r>
              <a:rPr lang="ja-JP" altLang="en-US" dirty="0" smtClean="0"/>
              <a:t>・外国為替管理法改正　・特定船舶の入港禁止に</a:t>
            </a:r>
            <a:r>
              <a:rPr lang="en-US" altLang="ja-JP" dirty="0" smtClean="0"/>
              <a:t>	</a:t>
            </a:r>
            <a:r>
              <a:rPr lang="ja-JP" altLang="en-US" dirty="0" smtClean="0"/>
              <a:t>関する特別措置法</a:t>
            </a:r>
            <a:endParaRPr lang="en-US" altLang="ja-JP" dirty="0" smtClean="0"/>
          </a:p>
          <a:p>
            <a:r>
              <a:rPr lang="ja-JP" altLang="en-US" dirty="0" smtClean="0"/>
              <a:t>両者の経済学的含意は、非経済的な政策目標に経済政策手段を配分することの是非となろう。</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20</a:t>
            </a:fld>
            <a:endParaRPr kumimoji="1" lang="ja-JP" alt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lang="ja-JP" altLang="en-US" dirty="0" smtClean="0"/>
              <a:t>対北朝鮮経済制裁の効果</a:t>
            </a:r>
            <a:endParaRPr kumimoji="1" lang="ja-JP" altLang="en-US" dirty="0"/>
          </a:p>
        </p:txBody>
      </p:sp>
      <p:sp>
        <p:nvSpPr>
          <p:cNvPr id="3" name="コンテンツ プレースホルダ 2"/>
          <p:cNvSpPr>
            <a:spLocks noGrp="1"/>
          </p:cNvSpPr>
          <p:nvPr>
            <p:ph idx="1"/>
          </p:nvPr>
        </p:nvSpPr>
        <p:spPr>
          <a:xfrm>
            <a:off x="457200" y="1340768"/>
            <a:ext cx="8229600" cy="5112568"/>
          </a:xfrm>
        </p:spPr>
        <p:txBody>
          <a:bodyPr>
            <a:normAutofit fontScale="85000" lnSpcReduction="10000"/>
          </a:bodyPr>
          <a:lstStyle/>
          <a:p>
            <a:r>
              <a:rPr lang="ja-JP" altLang="en-US" dirty="0" smtClean="0">
                <a:solidFill>
                  <a:srgbClr val="FF0000"/>
                </a:solidFill>
              </a:rPr>
              <a:t>国連決議</a:t>
            </a:r>
            <a:r>
              <a:rPr lang="en-US" altLang="ja-JP" dirty="0" smtClean="0">
                <a:solidFill>
                  <a:srgbClr val="FF0000"/>
                </a:solidFill>
              </a:rPr>
              <a:t>1718</a:t>
            </a:r>
            <a:r>
              <a:rPr lang="ja-JP" altLang="en-US" dirty="0" smtClean="0">
                <a:solidFill>
                  <a:srgbClr val="FF0000"/>
                </a:solidFill>
              </a:rPr>
              <a:t>号</a:t>
            </a:r>
            <a:endParaRPr lang="en-US" altLang="ja-JP" dirty="0" smtClean="0">
              <a:solidFill>
                <a:srgbClr val="FF0000"/>
              </a:solidFill>
            </a:endParaRPr>
          </a:p>
          <a:p>
            <a:pPr>
              <a:buNone/>
            </a:pPr>
            <a:r>
              <a:rPr lang="en-US" altLang="ja-JP" dirty="0" smtClean="0"/>
              <a:t>	</a:t>
            </a:r>
            <a:r>
              <a:rPr lang="en-US" altLang="ja-JP" dirty="0" smtClean="0"/>
              <a:t>(1</a:t>
            </a:r>
            <a:r>
              <a:rPr lang="en-US" altLang="ja-JP" dirty="0" smtClean="0"/>
              <a:t>)</a:t>
            </a:r>
            <a:r>
              <a:rPr lang="ja-JP" altLang="en-US" dirty="0" smtClean="0"/>
              <a:t>　武器の禁輸</a:t>
            </a:r>
            <a:endParaRPr lang="en-US" altLang="ja-JP" dirty="0" smtClean="0"/>
          </a:p>
          <a:p>
            <a:pPr>
              <a:buNone/>
            </a:pPr>
            <a:r>
              <a:rPr lang="en-US" altLang="ja-JP" dirty="0" smtClean="0"/>
              <a:t>	</a:t>
            </a:r>
            <a:r>
              <a:rPr lang="en-US" altLang="ja-JP" dirty="0" smtClean="0"/>
              <a:t>(2)</a:t>
            </a:r>
            <a:r>
              <a:rPr lang="ja-JP" altLang="en-US" dirty="0" smtClean="0"/>
              <a:t>　核開発関連物資の禁輸</a:t>
            </a:r>
            <a:endParaRPr lang="en-US" altLang="ja-JP" dirty="0" smtClean="0"/>
          </a:p>
          <a:p>
            <a:pPr>
              <a:buNone/>
            </a:pPr>
            <a:r>
              <a:rPr lang="en-US" altLang="ja-JP" dirty="0" smtClean="0"/>
              <a:t>	</a:t>
            </a:r>
            <a:r>
              <a:rPr lang="en-US" altLang="ja-JP" dirty="0" smtClean="0"/>
              <a:t>(3)</a:t>
            </a:r>
            <a:r>
              <a:rPr lang="ja-JP" altLang="en-US" dirty="0" smtClean="0"/>
              <a:t>　奢侈品の禁輸</a:t>
            </a:r>
            <a:endParaRPr lang="en-US" altLang="ja-JP" dirty="0" smtClean="0"/>
          </a:p>
          <a:p>
            <a:r>
              <a:rPr lang="en-US" altLang="ja-JP" dirty="0" smtClean="0"/>
              <a:t>2009</a:t>
            </a:r>
            <a:r>
              <a:rPr lang="ja-JP" altLang="en-US" dirty="0" smtClean="0"/>
              <a:t>年</a:t>
            </a:r>
            <a:r>
              <a:rPr lang="en-US" altLang="ja-JP" dirty="0" smtClean="0"/>
              <a:t>4</a:t>
            </a:r>
            <a:r>
              <a:rPr lang="ja-JP" altLang="en-US" dirty="0" smtClean="0"/>
              <a:t>月、北朝鮮が弾道ミサイル、テポドン</a:t>
            </a:r>
            <a:r>
              <a:rPr lang="en-US" altLang="ja-JP" dirty="0" smtClean="0"/>
              <a:t>2</a:t>
            </a:r>
            <a:r>
              <a:rPr lang="ja-JP" altLang="en-US" dirty="0" smtClean="0"/>
              <a:t>を発射したことによって、国連による経済制裁の無効性が明らかになった。</a:t>
            </a:r>
            <a:endParaRPr lang="en-US" altLang="ja-JP" dirty="0" smtClean="0"/>
          </a:p>
          <a:p>
            <a:r>
              <a:rPr lang="ja-JP" altLang="en-US" dirty="0" smtClean="0"/>
              <a:t>国連による制裁に参加した国</a:t>
            </a:r>
            <a:r>
              <a:rPr lang="ja-JP" altLang="en-US" dirty="0" smtClean="0"/>
              <a:t>は</a:t>
            </a:r>
            <a:r>
              <a:rPr lang="en-US" altLang="ja-JP" dirty="0" smtClean="0"/>
              <a:t>68</a:t>
            </a:r>
            <a:r>
              <a:rPr lang="ja-JP" altLang="en-US" dirty="0" smtClean="0"/>
              <a:t>カ国にすぎない</a:t>
            </a:r>
            <a:r>
              <a:rPr lang="en-US" altLang="ja-JP" dirty="0" smtClean="0"/>
              <a:t>(</a:t>
            </a:r>
            <a:r>
              <a:rPr lang="ja-JP" altLang="en-US" dirty="0" smtClean="0"/>
              <a:t>日本の外務省</a:t>
            </a:r>
            <a:r>
              <a:rPr lang="en-US" altLang="ja-JP" dirty="0" smtClean="0"/>
              <a:t>)</a:t>
            </a:r>
            <a:r>
              <a:rPr lang="ja-JP" altLang="en-US" dirty="0" err="1" smtClean="0"/>
              <a:t>。</a:t>
            </a:r>
            <a:endParaRPr lang="en-US" altLang="ja-JP" dirty="0" smtClean="0"/>
          </a:p>
          <a:p>
            <a:r>
              <a:rPr lang="ja-JP" altLang="en-US" dirty="0" smtClean="0"/>
              <a:t>奢侈品の定義が不確定。</a:t>
            </a:r>
            <a:r>
              <a:rPr lang="en-US" altLang="ja-JP" dirty="0" smtClean="0"/>
              <a:t>2007</a:t>
            </a:r>
            <a:r>
              <a:rPr lang="ja-JP" altLang="en-US" dirty="0" smtClean="0"/>
              <a:t>年、日本が禁輸措置を取った奢侈品で、中国から北朝鮮に輸出された金額は</a:t>
            </a:r>
            <a:r>
              <a:rPr lang="en-US" altLang="ja-JP" dirty="0" smtClean="0"/>
              <a:t>5000</a:t>
            </a:r>
            <a:r>
              <a:rPr lang="ja-JP" altLang="en-US" dirty="0" smtClean="0"/>
              <a:t>万米ドルに上る。</a:t>
            </a:r>
            <a:r>
              <a:rPr lang="en-US" altLang="ja-JP" dirty="0" smtClean="0"/>
              <a:t>(</a:t>
            </a:r>
            <a:r>
              <a:rPr lang="ja-JP" altLang="en-US" dirty="0" smtClean="0"/>
              <a:t>マーカス・ノランド推計</a:t>
            </a:r>
            <a:r>
              <a:rPr lang="en-US" altLang="ja-JP" dirty="0" smtClean="0"/>
              <a:t>)</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21</a:t>
            </a:fld>
            <a:endParaRPr kumimoji="1" lang="ja-JP" alt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lang="ja-JP" altLang="en-US" dirty="0" smtClean="0"/>
              <a:t>対北朝鮮経済制裁の効果</a:t>
            </a:r>
            <a:endParaRPr kumimoji="1" lang="ja-JP" altLang="en-US" dirty="0"/>
          </a:p>
        </p:txBody>
      </p:sp>
      <p:sp>
        <p:nvSpPr>
          <p:cNvPr id="3" name="コンテンツ プレースホルダ 2"/>
          <p:cNvSpPr>
            <a:spLocks noGrp="1"/>
          </p:cNvSpPr>
          <p:nvPr>
            <p:ph idx="1"/>
          </p:nvPr>
        </p:nvSpPr>
        <p:spPr>
          <a:xfrm>
            <a:off x="457200" y="1340768"/>
            <a:ext cx="8229600" cy="5112568"/>
          </a:xfrm>
        </p:spPr>
        <p:txBody>
          <a:bodyPr>
            <a:normAutofit fontScale="85000" lnSpcReduction="10000"/>
          </a:bodyPr>
          <a:lstStyle/>
          <a:p>
            <a:r>
              <a:rPr lang="ja-JP" altLang="en-US" dirty="0" smtClean="0"/>
              <a:t>日本</a:t>
            </a:r>
            <a:r>
              <a:rPr lang="ja-JP" altLang="en-US" dirty="0" smtClean="0"/>
              <a:t>の</a:t>
            </a:r>
            <a:r>
              <a:rPr lang="ja-JP" altLang="en-US" dirty="0" smtClean="0">
                <a:solidFill>
                  <a:srgbClr val="FF0000"/>
                </a:solidFill>
              </a:rPr>
              <a:t>経済制裁関連法案</a:t>
            </a:r>
            <a:r>
              <a:rPr lang="en-US" altLang="ja-JP" dirty="0" smtClean="0"/>
              <a:t>(2009</a:t>
            </a:r>
            <a:r>
              <a:rPr lang="ja-JP" altLang="en-US" dirty="0" smtClean="0"/>
              <a:t>年以降</a:t>
            </a:r>
            <a:r>
              <a:rPr lang="en-US" altLang="ja-JP" dirty="0" smtClean="0"/>
              <a:t>)</a:t>
            </a:r>
          </a:p>
          <a:p>
            <a:pPr>
              <a:buNone/>
            </a:pPr>
            <a:r>
              <a:rPr lang="en-US" altLang="ja-JP" dirty="0" smtClean="0"/>
              <a:t>	</a:t>
            </a:r>
            <a:r>
              <a:rPr lang="en-US" altLang="ja-JP" dirty="0" smtClean="0"/>
              <a:t>(1</a:t>
            </a:r>
            <a:r>
              <a:rPr lang="en-US" altLang="ja-JP" dirty="0" smtClean="0"/>
              <a:t>)</a:t>
            </a:r>
            <a:r>
              <a:rPr lang="ja-JP" altLang="en-US" dirty="0" smtClean="0"/>
              <a:t>　すべての北朝鮮籍の船舶の寄港禁止</a:t>
            </a:r>
            <a:endParaRPr lang="en-US" altLang="ja-JP" dirty="0" smtClean="0"/>
          </a:p>
          <a:p>
            <a:pPr>
              <a:buNone/>
            </a:pPr>
            <a:r>
              <a:rPr lang="en-US" altLang="ja-JP" dirty="0" smtClean="0"/>
              <a:t>	</a:t>
            </a:r>
            <a:r>
              <a:rPr lang="en-US" altLang="ja-JP" dirty="0" smtClean="0"/>
              <a:t>(2)</a:t>
            </a:r>
            <a:r>
              <a:rPr lang="ja-JP" altLang="en-US" dirty="0" smtClean="0"/>
              <a:t>　北朝鮮への全面的な輸出禁止</a:t>
            </a:r>
            <a:endParaRPr lang="en-US" altLang="ja-JP" dirty="0" smtClean="0"/>
          </a:p>
          <a:p>
            <a:pPr>
              <a:buNone/>
            </a:pPr>
            <a:r>
              <a:rPr lang="en-US" altLang="ja-JP" dirty="0" smtClean="0"/>
              <a:t>	</a:t>
            </a:r>
            <a:r>
              <a:rPr lang="en-US" altLang="ja-JP" dirty="0" smtClean="0"/>
              <a:t>(3)</a:t>
            </a:r>
            <a:r>
              <a:rPr lang="ja-JP" altLang="en-US" dirty="0" smtClean="0"/>
              <a:t>　北朝鮮からの全面的な輸入禁止</a:t>
            </a:r>
            <a:endParaRPr lang="en-US" altLang="ja-JP" dirty="0" smtClean="0"/>
          </a:p>
          <a:p>
            <a:pPr>
              <a:buNone/>
            </a:pPr>
            <a:r>
              <a:rPr lang="en-US" altLang="ja-JP" dirty="0" smtClean="0"/>
              <a:t>	(4)</a:t>
            </a:r>
            <a:r>
              <a:rPr lang="ja-JP" altLang="en-US" dirty="0" smtClean="0"/>
              <a:t>　北朝鮮籍のヒトの原則入国禁止</a:t>
            </a:r>
            <a:endParaRPr lang="en-US" altLang="ja-JP" dirty="0" smtClean="0"/>
          </a:p>
          <a:p>
            <a:r>
              <a:rPr lang="ja-JP" altLang="en-US" dirty="0" smtClean="0"/>
              <a:t>国連の制裁の目的が明確であるのに対し、日本の経済制裁の目的は不明確である。</a:t>
            </a:r>
            <a:endParaRPr lang="en-US" altLang="ja-JP" dirty="0" smtClean="0"/>
          </a:p>
          <a:p>
            <a:r>
              <a:rPr lang="ja-JP" altLang="en-US" dirty="0" smtClean="0"/>
              <a:t>いずれにしろ、拉致問題が解決しない以上、その効果は限定的と言わざるを得ない。</a:t>
            </a:r>
            <a:endParaRPr lang="en-US" altLang="ja-JP" dirty="0" smtClean="0"/>
          </a:p>
          <a:p>
            <a:r>
              <a:rPr lang="ja-JP" altLang="en-US" dirty="0" smtClean="0"/>
              <a:t>非経済的な目的</a:t>
            </a:r>
            <a:r>
              <a:rPr lang="ja-JP" altLang="en-US" dirty="0" smtClean="0"/>
              <a:t>で、経済制度</a:t>
            </a:r>
            <a:r>
              <a:rPr lang="en-US" altLang="ja-JP" dirty="0" smtClean="0"/>
              <a:t>(</a:t>
            </a:r>
            <a:r>
              <a:rPr lang="ja-JP" altLang="en-US" dirty="0" smtClean="0"/>
              <a:t>外国為替及び外国貿易法</a:t>
            </a:r>
            <a:r>
              <a:rPr lang="en-US" altLang="ja-JP" dirty="0" smtClean="0"/>
              <a:t>(</a:t>
            </a:r>
            <a:r>
              <a:rPr lang="ja-JP" altLang="en-US" dirty="0" smtClean="0"/>
              <a:t>外為法</a:t>
            </a:r>
            <a:r>
              <a:rPr lang="en-US" altLang="ja-JP" dirty="0" smtClean="0"/>
              <a:t>)</a:t>
            </a:r>
            <a:r>
              <a:rPr lang="ja-JP" altLang="en-US" dirty="0" err="1" smtClean="0"/>
              <a:t>が改</a:t>
            </a:r>
            <a:r>
              <a:rPr lang="ja-JP" altLang="en-US" dirty="0" smtClean="0"/>
              <a:t>正されたことは合理的か否か、検証が必要である。</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22</a:t>
            </a:fld>
            <a:endParaRPr kumimoji="1" lang="ja-JP" alt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lang="ja-JP" altLang="en-US" dirty="0" smtClean="0"/>
              <a:t>対北朝鮮経済制裁の効果</a:t>
            </a:r>
            <a:endParaRPr kumimoji="1" lang="ja-JP" altLang="en-US" dirty="0"/>
          </a:p>
        </p:txBody>
      </p:sp>
      <p:sp>
        <p:nvSpPr>
          <p:cNvPr id="3" name="コンテンツ プレースホルダ 2"/>
          <p:cNvSpPr>
            <a:spLocks noGrp="1"/>
          </p:cNvSpPr>
          <p:nvPr>
            <p:ph idx="1"/>
          </p:nvPr>
        </p:nvSpPr>
        <p:spPr>
          <a:xfrm>
            <a:off x="457200" y="1340768"/>
            <a:ext cx="8229600" cy="5400600"/>
          </a:xfrm>
        </p:spPr>
        <p:txBody>
          <a:bodyPr>
            <a:normAutofit fontScale="70000" lnSpcReduction="20000"/>
          </a:bodyPr>
          <a:lstStyle/>
          <a:p>
            <a:r>
              <a:rPr lang="ja-JP" altLang="en-US" dirty="0" smtClean="0"/>
              <a:t>経済制裁が有効な条件</a:t>
            </a:r>
            <a:r>
              <a:rPr lang="en-US" altLang="ja-JP" dirty="0" smtClean="0"/>
              <a:t>(</a:t>
            </a:r>
            <a:r>
              <a:rPr lang="ja-JP" altLang="en-US" dirty="0" smtClean="0"/>
              <a:t>宮川眞喜雄</a:t>
            </a:r>
            <a:r>
              <a:rPr lang="en-US" altLang="ja-JP" dirty="0" smtClean="0"/>
              <a:t>)</a:t>
            </a:r>
          </a:p>
          <a:p>
            <a:pPr>
              <a:buNone/>
            </a:pPr>
            <a:r>
              <a:rPr lang="en-US" altLang="ja-JP" dirty="0" smtClean="0"/>
              <a:t>	</a:t>
            </a:r>
            <a:r>
              <a:rPr lang="en-US" altLang="ja-JP" dirty="0" smtClean="0"/>
              <a:t>(1</a:t>
            </a:r>
            <a:r>
              <a:rPr lang="en-US" altLang="ja-JP" dirty="0" smtClean="0"/>
              <a:t>)</a:t>
            </a:r>
            <a:r>
              <a:rPr lang="ja-JP" altLang="en-US" dirty="0" smtClean="0"/>
              <a:t>　制裁対象国の貿易依存度が高いこと</a:t>
            </a:r>
            <a:r>
              <a:rPr lang="en-US" altLang="ja-JP" dirty="0" smtClean="0"/>
              <a:t>(No)</a:t>
            </a:r>
          </a:p>
          <a:p>
            <a:pPr>
              <a:buNone/>
            </a:pPr>
            <a:r>
              <a:rPr lang="en-US" altLang="ja-JP" dirty="0" smtClean="0"/>
              <a:t>	</a:t>
            </a:r>
            <a:r>
              <a:rPr lang="en-US" altLang="ja-JP" dirty="0" smtClean="0"/>
              <a:t>(2)</a:t>
            </a:r>
            <a:r>
              <a:rPr lang="ja-JP" altLang="en-US" dirty="0" smtClean="0"/>
              <a:t>　制裁対象国の経済規模が小さいこと</a:t>
            </a:r>
            <a:r>
              <a:rPr lang="en-US" altLang="ja-JP" dirty="0" smtClean="0"/>
              <a:t>(Yes)</a:t>
            </a:r>
          </a:p>
          <a:p>
            <a:pPr>
              <a:buNone/>
            </a:pPr>
            <a:r>
              <a:rPr lang="en-US" altLang="ja-JP" dirty="0" smtClean="0"/>
              <a:t>	</a:t>
            </a:r>
            <a:r>
              <a:rPr lang="en-US" altLang="ja-JP" dirty="0" smtClean="0"/>
              <a:t>(3)</a:t>
            </a:r>
            <a:r>
              <a:rPr lang="ja-JP" altLang="en-US" dirty="0" smtClean="0"/>
              <a:t>　</a:t>
            </a:r>
            <a:r>
              <a:rPr lang="ja-JP" altLang="en-US" dirty="0" smtClean="0"/>
              <a:t>制裁対象国</a:t>
            </a:r>
            <a:r>
              <a:rPr lang="ja-JP" altLang="en-US" dirty="0" smtClean="0"/>
              <a:t>の貿易相手国が少数であること</a:t>
            </a:r>
            <a:r>
              <a:rPr lang="en-US" altLang="ja-JP" dirty="0" smtClean="0"/>
              <a:t>(Yes)</a:t>
            </a:r>
          </a:p>
          <a:p>
            <a:pPr>
              <a:buNone/>
            </a:pPr>
            <a:r>
              <a:rPr lang="en-US" altLang="ja-JP" dirty="0" smtClean="0"/>
              <a:t>	(4)</a:t>
            </a:r>
            <a:r>
              <a:rPr lang="ja-JP" altLang="en-US" dirty="0" smtClean="0"/>
              <a:t>　制裁対象国が貿易相手国を変更しがたいこと</a:t>
            </a:r>
            <a:r>
              <a:rPr lang="en-US" altLang="ja-JP" dirty="0" smtClean="0"/>
              <a:t>(</a:t>
            </a:r>
            <a:r>
              <a:rPr lang="en-US" altLang="ja-JP" dirty="0" smtClean="0"/>
              <a:t>?</a:t>
            </a:r>
            <a:r>
              <a:rPr lang="en-US" altLang="ja-JP" dirty="0" smtClean="0"/>
              <a:t>)</a:t>
            </a:r>
          </a:p>
          <a:p>
            <a:pPr>
              <a:buNone/>
            </a:pPr>
            <a:r>
              <a:rPr lang="en-US" altLang="ja-JP" dirty="0" smtClean="0"/>
              <a:t>	</a:t>
            </a:r>
            <a:r>
              <a:rPr lang="en-US" altLang="ja-JP" dirty="0" smtClean="0"/>
              <a:t>(5)</a:t>
            </a:r>
            <a:r>
              <a:rPr lang="ja-JP" altLang="en-US" dirty="0" smtClean="0"/>
              <a:t>　制裁対象国の外貨準備が少ないこと</a:t>
            </a:r>
            <a:r>
              <a:rPr lang="en-US" altLang="ja-JP" dirty="0" smtClean="0"/>
              <a:t>(Yes)</a:t>
            </a:r>
          </a:p>
          <a:p>
            <a:pPr>
              <a:buNone/>
            </a:pPr>
            <a:r>
              <a:rPr lang="en-US" altLang="ja-JP" dirty="0" smtClean="0"/>
              <a:t>	</a:t>
            </a:r>
            <a:r>
              <a:rPr lang="en-US" altLang="ja-JP" dirty="0" smtClean="0"/>
              <a:t>(6)</a:t>
            </a:r>
            <a:r>
              <a:rPr lang="ja-JP" altLang="en-US" dirty="0" smtClean="0"/>
              <a:t>　制裁監視のコストが小さいこと</a:t>
            </a:r>
            <a:r>
              <a:rPr lang="en-US" altLang="ja-JP" dirty="0" smtClean="0"/>
              <a:t>(?)</a:t>
            </a:r>
          </a:p>
          <a:p>
            <a:pPr>
              <a:buNone/>
            </a:pPr>
            <a:r>
              <a:rPr lang="en-US" altLang="ja-JP" dirty="0" smtClean="0"/>
              <a:t>	</a:t>
            </a:r>
            <a:r>
              <a:rPr lang="en-US" altLang="ja-JP" dirty="0" smtClean="0"/>
              <a:t>(7)</a:t>
            </a:r>
            <a:r>
              <a:rPr lang="ja-JP" altLang="en-US" dirty="0" smtClean="0"/>
              <a:t>　制裁対象国において国家貿易の割合が低いこと</a:t>
            </a:r>
            <a:r>
              <a:rPr lang="en-US" altLang="ja-JP" dirty="0" smtClean="0"/>
              <a:t>(No)</a:t>
            </a:r>
          </a:p>
          <a:p>
            <a:r>
              <a:rPr lang="ja-JP" altLang="en-US" dirty="0" smtClean="0"/>
              <a:t>上記の条件はあるが、なによりも制裁対象国の政策決定過程が分権的になされているか、言い換えると、民主主義的であるか否かが決定的に重要なように考えられる。</a:t>
            </a:r>
            <a:endParaRPr lang="en-US" altLang="ja-JP" dirty="0" smtClean="0"/>
          </a:p>
          <a:p>
            <a:pPr>
              <a:buNone/>
            </a:pPr>
            <a:r>
              <a:rPr lang="en-US" altLang="ja-JP" dirty="0" smtClean="0"/>
              <a:t>	</a:t>
            </a:r>
            <a:r>
              <a:rPr lang="en-US" altLang="ja-JP" dirty="0" smtClean="0"/>
              <a:t>cf.</a:t>
            </a:r>
            <a:r>
              <a:rPr lang="ja-JP" altLang="en-US" dirty="0" smtClean="0"/>
              <a:t>　</a:t>
            </a:r>
            <a:r>
              <a:rPr lang="en-US" altLang="ja-JP" dirty="0" smtClean="0"/>
              <a:t>1930</a:t>
            </a:r>
            <a:r>
              <a:rPr lang="ja-JP" altLang="en-US" dirty="0" smtClean="0"/>
              <a:t>年代、日本は</a:t>
            </a:r>
            <a:r>
              <a:rPr lang="en-US" altLang="ja-JP" dirty="0" smtClean="0"/>
              <a:t>ABCD</a:t>
            </a:r>
            <a:r>
              <a:rPr lang="ja-JP" altLang="en-US" dirty="0" smtClean="0"/>
              <a:t>包囲網を敷かれ、「暴発」→制裁失</a:t>
            </a:r>
            <a:r>
              <a:rPr lang="en-US" altLang="ja-JP" dirty="0" smtClean="0"/>
              <a:t> </a:t>
            </a:r>
            <a:r>
              <a:rPr lang="en-US" altLang="ja-JP" dirty="0" smtClean="0"/>
              <a:t>       	</a:t>
            </a:r>
            <a:r>
              <a:rPr lang="ja-JP" altLang="en-US" dirty="0" smtClean="0"/>
              <a:t>敗。</a:t>
            </a:r>
            <a:endParaRPr lang="en-US" altLang="ja-JP" dirty="0" smtClean="0"/>
          </a:p>
          <a:p>
            <a:pPr>
              <a:buNone/>
            </a:pPr>
            <a:r>
              <a:rPr lang="en-US" altLang="ja-JP" dirty="0" smtClean="0"/>
              <a:t>	</a:t>
            </a:r>
            <a:r>
              <a:rPr lang="ja-JP" altLang="en-US" dirty="0" smtClean="0"/>
              <a:t>       </a:t>
            </a:r>
            <a:r>
              <a:rPr lang="en-US" altLang="ja-JP" dirty="0" smtClean="0"/>
              <a:t>1940</a:t>
            </a:r>
            <a:r>
              <a:rPr lang="ja-JP" altLang="en-US" dirty="0" smtClean="0"/>
              <a:t>年代、ドイツによるイギリス封鎖→成否不確定</a:t>
            </a:r>
            <a:endParaRPr lang="en-US" altLang="ja-JP" dirty="0" smtClean="0"/>
          </a:p>
          <a:p>
            <a:pPr>
              <a:buNone/>
            </a:pPr>
            <a:r>
              <a:rPr lang="en-US" altLang="ja-JP" dirty="0" smtClean="0"/>
              <a:t>	 </a:t>
            </a:r>
            <a:r>
              <a:rPr lang="en-US" altLang="ja-JP" dirty="0" smtClean="0"/>
              <a:t>      1979</a:t>
            </a:r>
            <a:r>
              <a:rPr lang="ja-JP" altLang="en-US" dirty="0" smtClean="0"/>
              <a:t>年、米国のイラン大使館人質事案に対する対イラン制裁</a:t>
            </a:r>
            <a:r>
              <a:rPr lang="en-US" altLang="ja-JP" dirty="0" smtClean="0"/>
              <a:t>	</a:t>
            </a:r>
            <a:r>
              <a:rPr lang="ja-JP" altLang="en-US" dirty="0" smtClean="0"/>
              <a:t>→成否不確定</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23</a:t>
            </a:fld>
            <a:endParaRPr kumimoji="1" lang="ja-JP" alt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dirty="0" smtClean="0"/>
              <a:t>南北経済統合の課題</a:t>
            </a:r>
            <a:endParaRPr kumimoji="1" lang="ja-JP" altLang="en-US" dirty="0"/>
          </a:p>
        </p:txBody>
      </p:sp>
      <p:sp>
        <p:nvSpPr>
          <p:cNvPr id="3" name="コンテンツ プレースホルダ 2"/>
          <p:cNvSpPr>
            <a:spLocks noGrp="1"/>
          </p:cNvSpPr>
          <p:nvPr>
            <p:ph idx="1"/>
          </p:nvPr>
        </p:nvSpPr>
        <p:spPr>
          <a:xfrm>
            <a:off x="457200" y="1600200"/>
            <a:ext cx="8229600" cy="5069160"/>
          </a:xfrm>
        </p:spPr>
        <p:txBody>
          <a:bodyPr>
            <a:normAutofit fontScale="85000" lnSpcReduction="20000"/>
          </a:bodyPr>
          <a:lstStyle/>
          <a:p>
            <a:r>
              <a:rPr lang="ja-JP" altLang="en-US" dirty="0" smtClean="0"/>
              <a:t>統一の選択肢</a:t>
            </a:r>
            <a:endParaRPr lang="en-US" altLang="ja-JP" dirty="0" smtClean="0"/>
          </a:p>
          <a:p>
            <a:pPr>
              <a:buNone/>
            </a:pPr>
            <a:r>
              <a:rPr lang="en-US" altLang="ja-JP" dirty="0" smtClean="0"/>
              <a:t>	(1)</a:t>
            </a:r>
            <a:r>
              <a:rPr lang="ja-JP" altLang="en-US" dirty="0" smtClean="0"/>
              <a:t>　連邦制</a:t>
            </a:r>
            <a:r>
              <a:rPr lang="en-US" altLang="ja-JP" dirty="0" smtClean="0"/>
              <a:t>(1960</a:t>
            </a:r>
            <a:r>
              <a:rPr lang="ja-JP" altLang="en-US" dirty="0" smtClean="0"/>
              <a:t>年</a:t>
            </a:r>
            <a:r>
              <a:rPr lang="en-US" altLang="ja-JP" dirty="0" smtClean="0"/>
              <a:t>8</a:t>
            </a:r>
            <a:r>
              <a:rPr lang="ja-JP" altLang="en-US" dirty="0" smtClean="0"/>
              <a:t>月　金日成提案</a:t>
            </a:r>
            <a:r>
              <a:rPr lang="en-US" altLang="ja-JP" dirty="0" smtClean="0"/>
              <a:t>)</a:t>
            </a:r>
          </a:p>
          <a:p>
            <a:pPr>
              <a:buNone/>
            </a:pPr>
            <a:r>
              <a:rPr lang="en-US" altLang="ja-JP" dirty="0" smtClean="0"/>
              <a:t>	(2)</a:t>
            </a:r>
            <a:r>
              <a:rPr lang="ja-JP" altLang="en-US" dirty="0" smtClean="0"/>
              <a:t>　北による南の併合</a:t>
            </a:r>
            <a:r>
              <a:rPr lang="en-US" altLang="ja-JP" dirty="0" smtClean="0"/>
              <a:t>(</a:t>
            </a:r>
            <a:r>
              <a:rPr lang="ja-JP" altLang="en-US" dirty="0" smtClean="0"/>
              <a:t>ベトナム型</a:t>
            </a:r>
            <a:r>
              <a:rPr lang="en-US" altLang="ja-JP" dirty="0" smtClean="0"/>
              <a:t>)</a:t>
            </a:r>
          </a:p>
          <a:p>
            <a:pPr>
              <a:buNone/>
            </a:pPr>
            <a:r>
              <a:rPr lang="en-US" altLang="ja-JP" dirty="0" smtClean="0"/>
              <a:t>	(3)</a:t>
            </a:r>
            <a:r>
              <a:rPr lang="ja-JP" altLang="en-US" dirty="0" smtClean="0"/>
              <a:t>　南による北の併合</a:t>
            </a:r>
            <a:r>
              <a:rPr lang="en-US" altLang="ja-JP" dirty="0" smtClean="0"/>
              <a:t>(</a:t>
            </a:r>
            <a:r>
              <a:rPr lang="ja-JP" altLang="en-US" dirty="0" smtClean="0"/>
              <a:t>ドイツ型</a:t>
            </a:r>
            <a:r>
              <a:rPr lang="en-US" altLang="ja-JP" dirty="0" smtClean="0"/>
              <a:t>)</a:t>
            </a:r>
          </a:p>
          <a:p>
            <a:pPr>
              <a:buNone/>
            </a:pPr>
            <a:r>
              <a:rPr lang="en-US" altLang="ja-JP" dirty="0" smtClean="0"/>
              <a:t>	(4)</a:t>
            </a:r>
            <a:r>
              <a:rPr lang="ja-JP" altLang="en-US" dirty="0" smtClean="0"/>
              <a:t>　人の自由交流・政経分離</a:t>
            </a:r>
            <a:r>
              <a:rPr lang="en-US" altLang="ja-JP" dirty="0" smtClean="0"/>
              <a:t>(1981</a:t>
            </a:r>
            <a:r>
              <a:rPr lang="ja-JP" altLang="en-US" dirty="0" smtClean="0"/>
              <a:t>年</a:t>
            </a:r>
            <a:r>
              <a:rPr lang="en-US" altLang="ja-JP" dirty="0" smtClean="0"/>
              <a:t>1</a:t>
            </a:r>
            <a:r>
              <a:rPr lang="ja-JP" altLang="en-US" dirty="0" smtClean="0"/>
              <a:t>月　全斗煥提案、</a:t>
            </a:r>
            <a:r>
              <a:rPr lang="en-US" altLang="ja-JP" dirty="0" smtClean="0"/>
              <a:t>1989</a:t>
            </a:r>
            <a:r>
              <a:rPr lang="ja-JP" altLang="en-US" dirty="0" smtClean="0"/>
              <a:t>年</a:t>
            </a:r>
            <a:r>
              <a:rPr lang="ja-JP" altLang="en-US" dirty="0" smtClean="0"/>
              <a:t>　</a:t>
            </a:r>
            <a:r>
              <a:rPr lang="ja-JP" altLang="ja-JP" dirty="0" smtClean="0"/>
              <a:t>盧泰</a:t>
            </a:r>
            <a:r>
              <a:rPr lang="ja-JP" altLang="ja-JP" dirty="0" smtClean="0"/>
              <a:t>愚</a:t>
            </a:r>
            <a:r>
              <a:rPr lang="ja-JP" altLang="en-US" dirty="0" smtClean="0"/>
              <a:t>提案</a:t>
            </a:r>
            <a:r>
              <a:rPr lang="en-US" altLang="ja-JP" dirty="0" smtClean="0"/>
              <a:t>)</a:t>
            </a:r>
          </a:p>
          <a:p>
            <a:pPr>
              <a:buNone/>
            </a:pPr>
            <a:r>
              <a:rPr lang="en-US" altLang="ja-JP" dirty="0" smtClean="0"/>
              <a:t>	(5)</a:t>
            </a:r>
            <a:r>
              <a:rPr lang="ja-JP" altLang="en-US" dirty="0" smtClean="0"/>
              <a:t>　その他・中国による北の併合</a:t>
            </a:r>
            <a:endParaRPr lang="en-US" altLang="ja-JP" dirty="0" smtClean="0"/>
          </a:p>
          <a:p>
            <a:r>
              <a:rPr lang="ja-JP" altLang="en-US" dirty="0" smtClean="0"/>
              <a:t>経済統合と政治も含めた統一とを区別する必要がある。</a:t>
            </a:r>
            <a:endParaRPr lang="en-US" altLang="ja-JP" dirty="0" smtClean="0"/>
          </a:p>
          <a:p>
            <a:r>
              <a:rPr lang="ja-JP" altLang="en-US" dirty="0" smtClean="0"/>
              <a:t>韓国民</a:t>
            </a:r>
            <a:r>
              <a:rPr lang="ja-JP" altLang="en-US" dirty="0" smtClean="0"/>
              <a:t>の望んでいるのは、</a:t>
            </a:r>
            <a:r>
              <a:rPr lang="en-US" altLang="ja-JP" dirty="0" smtClean="0"/>
              <a:t>(4)</a:t>
            </a:r>
            <a:r>
              <a:rPr lang="ja-JP" altLang="en-US" dirty="0" smtClean="0"/>
              <a:t>であろう。</a:t>
            </a:r>
            <a:endParaRPr lang="en-US" altLang="ja-JP" dirty="0" smtClean="0"/>
          </a:p>
          <a:p>
            <a:r>
              <a:rPr lang="ja-JP" altLang="en-US" dirty="0" smtClean="0"/>
              <a:t>ベラ・バラッサ</a:t>
            </a:r>
            <a:r>
              <a:rPr lang="ja-JP" altLang="en-US" dirty="0" smtClean="0"/>
              <a:t>の経済統合の</a:t>
            </a:r>
            <a:r>
              <a:rPr lang="en-US" altLang="ja-JP" dirty="0" smtClean="0"/>
              <a:t>5</a:t>
            </a:r>
            <a:r>
              <a:rPr lang="ja-JP" altLang="en-US" dirty="0" smtClean="0"/>
              <a:t>段階に照らすと、</a:t>
            </a:r>
            <a:r>
              <a:rPr lang="en-US" altLang="ja-JP" dirty="0" smtClean="0"/>
              <a:t>(2)</a:t>
            </a:r>
            <a:r>
              <a:rPr lang="ja-JP" altLang="en-US" dirty="0" smtClean="0"/>
              <a:t>と</a:t>
            </a:r>
            <a:r>
              <a:rPr lang="en-US" altLang="ja-JP" dirty="0" smtClean="0"/>
              <a:t>(3)</a:t>
            </a:r>
            <a:r>
              <a:rPr lang="ja-JP" altLang="en-US" dirty="0" smtClean="0"/>
              <a:t>は、一気に</a:t>
            </a:r>
            <a:r>
              <a:rPr lang="en-US" altLang="ja-JP" dirty="0" smtClean="0"/>
              <a:t>5</a:t>
            </a:r>
            <a:r>
              <a:rPr lang="ja-JP" altLang="en-US" dirty="0" smtClean="0"/>
              <a:t>段階目の「完全な経済統合」に進んだ例である。</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24</a:t>
            </a:fld>
            <a:endParaRPr kumimoji="1" lang="ja-JP" alt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dirty="0" smtClean="0"/>
              <a:t>南北経済統合の課題</a:t>
            </a:r>
            <a:endParaRPr kumimoji="1" lang="ja-JP" altLang="en-US" dirty="0"/>
          </a:p>
        </p:txBody>
      </p:sp>
      <p:sp>
        <p:nvSpPr>
          <p:cNvPr id="3" name="コンテンツ プレースホルダ 2"/>
          <p:cNvSpPr>
            <a:spLocks noGrp="1"/>
          </p:cNvSpPr>
          <p:nvPr>
            <p:ph idx="1"/>
          </p:nvPr>
        </p:nvSpPr>
        <p:spPr>
          <a:xfrm>
            <a:off x="457200" y="1600200"/>
            <a:ext cx="8229600" cy="4853136"/>
          </a:xfrm>
        </p:spPr>
        <p:txBody>
          <a:bodyPr>
            <a:normAutofit fontScale="85000" lnSpcReduction="20000"/>
          </a:bodyPr>
          <a:lstStyle/>
          <a:p>
            <a:r>
              <a:rPr lang="ja-JP" altLang="en-US" dirty="0" smtClean="0"/>
              <a:t>マーカス・ノランドに</a:t>
            </a:r>
            <a:r>
              <a:rPr lang="ja-JP" altLang="en-US" dirty="0" smtClean="0"/>
              <a:t>よる</a:t>
            </a:r>
            <a:r>
              <a:rPr lang="en-US" altLang="ja-JP" dirty="0" smtClean="0"/>
              <a:t>CGE</a:t>
            </a:r>
            <a:r>
              <a:rPr lang="ja-JP" altLang="en-US" dirty="0" smtClean="0"/>
              <a:t>を用いた推計結果</a:t>
            </a:r>
            <a:endParaRPr lang="en-US" altLang="ja-JP" dirty="0" smtClean="0"/>
          </a:p>
          <a:p>
            <a:r>
              <a:rPr lang="en-US" altLang="ja-JP" dirty="0" smtClean="0"/>
              <a:t>3</a:t>
            </a:r>
            <a:r>
              <a:rPr lang="ja-JP" altLang="en-US" dirty="0" err="1" smtClean="0"/>
              <a:t>つの</a:t>
            </a:r>
            <a:r>
              <a:rPr lang="ja-JP" altLang="en-US" dirty="0" smtClean="0"/>
              <a:t>選択肢→</a:t>
            </a:r>
            <a:r>
              <a:rPr lang="en-US" altLang="ja-JP" dirty="0" smtClean="0"/>
              <a:t>8</a:t>
            </a:r>
            <a:r>
              <a:rPr lang="ja-JP" altLang="en-US" dirty="0" err="1" smtClean="0"/>
              <a:t>つの</a:t>
            </a:r>
            <a:r>
              <a:rPr lang="ja-JP" altLang="en-US" dirty="0" smtClean="0"/>
              <a:t>ケース分け</a:t>
            </a:r>
            <a:endParaRPr lang="en-US" altLang="ja-JP" dirty="0" smtClean="0"/>
          </a:p>
          <a:p>
            <a:pPr lvl="1"/>
            <a:r>
              <a:rPr lang="ja-JP" altLang="en-US" dirty="0" smtClean="0"/>
              <a:t>労働移動が自由か制約されるか</a:t>
            </a:r>
            <a:endParaRPr lang="en-US" altLang="ja-JP" dirty="0" smtClean="0"/>
          </a:p>
          <a:p>
            <a:pPr lvl="1"/>
            <a:r>
              <a:rPr lang="ja-JP" altLang="en-US" dirty="0" smtClean="0"/>
              <a:t>資本・技術</a:t>
            </a:r>
            <a:r>
              <a:rPr lang="ja-JP" altLang="en-US" dirty="0" smtClean="0"/>
              <a:t>移転の程度が高いか低いか</a:t>
            </a:r>
            <a:endParaRPr lang="en-US" altLang="ja-JP" dirty="0" smtClean="0"/>
          </a:p>
          <a:p>
            <a:pPr lvl="1"/>
            <a:r>
              <a:rPr lang="ja-JP" altLang="en-US" dirty="0" smtClean="0"/>
              <a:t>資本移転</a:t>
            </a:r>
            <a:r>
              <a:rPr lang="ja-JP" altLang="en-US" dirty="0" smtClean="0"/>
              <a:t>が贈与によってなされるか民間投資によってなされるか</a:t>
            </a:r>
            <a:endParaRPr lang="en-US" altLang="ja-JP" dirty="0" smtClean="0"/>
          </a:p>
          <a:p>
            <a:r>
              <a:rPr lang="ja-JP" altLang="en-US" dirty="0" smtClean="0"/>
              <a:t>朝鮮半島全体の所得が最大となるのは、資本移転の形態にかかわらず、労働移動が自由で資本・技術移転の程度が高いケース。</a:t>
            </a:r>
            <a:endParaRPr lang="en-US" altLang="ja-JP" dirty="0" smtClean="0"/>
          </a:p>
          <a:p>
            <a:r>
              <a:rPr lang="ja-JP" altLang="en-US" dirty="0" smtClean="0"/>
              <a:t>南北格差</a:t>
            </a:r>
            <a:r>
              <a:rPr lang="ja-JP" altLang="en-US" dirty="0" smtClean="0"/>
              <a:t>が最も小さくなるのは、労働移動が制約され、資本・技術移転の程度が高く、それが贈与によって行われるケース。この場合、韓国の負担は最も大きくなる。</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25</a:t>
            </a:fld>
            <a:endParaRPr kumimoji="1" lang="ja-JP" alt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dirty="0" smtClean="0"/>
              <a:t>まとめ</a:t>
            </a:r>
            <a:endParaRPr kumimoji="1" lang="ja-JP" altLang="en-US" dirty="0"/>
          </a:p>
        </p:txBody>
      </p:sp>
      <p:sp>
        <p:nvSpPr>
          <p:cNvPr id="3" name="コンテンツ プレースホルダ 2"/>
          <p:cNvSpPr>
            <a:spLocks noGrp="1"/>
          </p:cNvSpPr>
          <p:nvPr>
            <p:ph idx="1"/>
          </p:nvPr>
        </p:nvSpPr>
        <p:spPr>
          <a:xfrm>
            <a:off x="457200" y="1340768"/>
            <a:ext cx="8229600" cy="5256584"/>
          </a:xfrm>
        </p:spPr>
        <p:txBody>
          <a:bodyPr>
            <a:normAutofit fontScale="92500" lnSpcReduction="20000"/>
          </a:bodyPr>
          <a:lstStyle/>
          <a:p>
            <a:r>
              <a:rPr lang="ja-JP" altLang="en-US" dirty="0" smtClean="0"/>
              <a:t>北朝鮮のこれまでの経済改革は、市場メカニズムを導入するようなものではなかった。高く評価することはできない。</a:t>
            </a:r>
            <a:endParaRPr lang="en-US" altLang="ja-JP" dirty="0" smtClean="0"/>
          </a:p>
          <a:p>
            <a:pPr>
              <a:buNone/>
            </a:pPr>
            <a:r>
              <a:rPr lang="en-US" altLang="ja-JP" dirty="0" smtClean="0"/>
              <a:t>	</a:t>
            </a:r>
            <a:r>
              <a:rPr lang="en-US" altLang="ja-JP" dirty="0" smtClean="0"/>
              <a:t>cf.</a:t>
            </a:r>
            <a:r>
              <a:rPr lang="ja-JP" altLang="en-US" dirty="0" smtClean="0"/>
              <a:t>　中国の改革開放</a:t>
            </a:r>
            <a:r>
              <a:rPr lang="en-US" altLang="ja-JP" dirty="0" smtClean="0"/>
              <a:t>(1978</a:t>
            </a:r>
            <a:r>
              <a:rPr lang="ja-JP" altLang="en-US" dirty="0" smtClean="0"/>
              <a:t>年～</a:t>
            </a:r>
            <a:r>
              <a:rPr lang="en-US" altLang="ja-JP" dirty="0" smtClean="0"/>
              <a:t>)</a:t>
            </a:r>
            <a:r>
              <a:rPr lang="ja-JP" altLang="en-US" dirty="0" err="1" smtClean="0"/>
              <a:t>、</a:t>
            </a:r>
            <a:r>
              <a:rPr lang="ja-JP" altLang="en-US" dirty="0" smtClean="0"/>
              <a:t>ベトナムのドイモイ</a:t>
            </a:r>
            <a:r>
              <a:rPr lang="en-US" altLang="ja-JP" dirty="0" smtClean="0"/>
              <a:t>(</a:t>
            </a:r>
            <a:r>
              <a:rPr lang="ja-JP" altLang="en-US" dirty="0" smtClean="0"/>
              <a:t>刷新</a:t>
            </a:r>
            <a:r>
              <a:rPr lang="en-US" altLang="ja-JP" dirty="0" smtClean="0"/>
              <a:t>)(1986</a:t>
            </a:r>
            <a:r>
              <a:rPr lang="ja-JP" altLang="en-US" dirty="0" smtClean="0"/>
              <a:t>年～</a:t>
            </a:r>
            <a:r>
              <a:rPr lang="en-US" altLang="ja-JP" dirty="0" smtClean="0"/>
              <a:t>)</a:t>
            </a:r>
            <a:r>
              <a:rPr lang="ja-JP" altLang="en-US" dirty="0" smtClean="0"/>
              <a:t>とはまったく異なる。</a:t>
            </a:r>
            <a:endParaRPr lang="en-US" altLang="ja-JP" dirty="0" smtClean="0"/>
          </a:p>
          <a:p>
            <a:r>
              <a:rPr lang="ja-JP" altLang="en-US" dirty="0" smtClean="0"/>
              <a:t>貿易を見ても、経済制裁下、北朝鮮経済の帰趨を制するのは中国に他ならない。分析可能な投資統計はないが、投資の中心は中国企業であろう。</a:t>
            </a:r>
            <a:endParaRPr lang="en-US" altLang="ja-JP" dirty="0" smtClean="0"/>
          </a:p>
          <a:p>
            <a:r>
              <a:rPr lang="ja-JP" altLang="en-US" dirty="0" smtClean="0"/>
              <a:t>日本が経済制裁を継続するのであれば、その目的を明確にする必要がある。</a:t>
            </a:r>
            <a:r>
              <a:rPr lang="ja-JP" altLang="en-US" dirty="0" smtClean="0"/>
              <a:t>経済制裁のコストが日本に発生しないので、安易に無意味な政策を続けているのではないか。</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26</a:t>
            </a:fld>
            <a:endParaRPr kumimoji="1" lang="ja-JP" alt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lang="ja-JP" altLang="en-US" dirty="0" smtClean="0"/>
              <a:t>まとめ</a:t>
            </a:r>
            <a:endParaRPr kumimoji="1" lang="ja-JP" altLang="en-US" dirty="0"/>
          </a:p>
        </p:txBody>
      </p:sp>
      <p:sp>
        <p:nvSpPr>
          <p:cNvPr id="3" name="コンテンツ プレースホルダ 2"/>
          <p:cNvSpPr>
            <a:spLocks noGrp="1"/>
          </p:cNvSpPr>
          <p:nvPr>
            <p:ph idx="1"/>
          </p:nvPr>
        </p:nvSpPr>
        <p:spPr>
          <a:xfrm>
            <a:off x="457200" y="1340768"/>
            <a:ext cx="8229600" cy="5256584"/>
          </a:xfrm>
        </p:spPr>
        <p:txBody>
          <a:bodyPr>
            <a:normAutofit fontScale="85000" lnSpcReduction="20000"/>
          </a:bodyPr>
          <a:lstStyle/>
          <a:p>
            <a:r>
              <a:rPr lang="ja-JP" altLang="en-US" dirty="0" smtClean="0"/>
              <a:t>国連にしろ、日本独自のものにしろ、経済制裁の効果は小さいので、戦略を転換すべし。</a:t>
            </a:r>
            <a:r>
              <a:rPr lang="ja-JP" altLang="en-US" dirty="0" smtClean="0">
                <a:solidFill>
                  <a:srgbClr val="FF0000"/>
                </a:solidFill>
              </a:rPr>
              <a:t>制裁よりも経済協力</a:t>
            </a:r>
            <a:r>
              <a:rPr lang="ja-JP" altLang="en-US" dirty="0" smtClean="0"/>
              <a:t>が有効であろう。</a:t>
            </a:r>
            <a:endParaRPr lang="en-US" altLang="ja-JP" dirty="0" smtClean="0"/>
          </a:p>
          <a:p>
            <a:pPr>
              <a:buNone/>
            </a:pPr>
            <a:r>
              <a:rPr lang="en-US" altLang="ja-JP" dirty="0" smtClean="0"/>
              <a:t>	cf.</a:t>
            </a:r>
            <a:r>
              <a:rPr lang="ja-JP" altLang="en-US" dirty="0" smtClean="0"/>
              <a:t>　北朝鮮の</a:t>
            </a:r>
            <a:r>
              <a:rPr lang="en-US" altLang="ja-JP" dirty="0" smtClean="0"/>
              <a:t>GNP</a:t>
            </a:r>
            <a:r>
              <a:rPr lang="ja-JP" altLang="en-US" dirty="0" smtClean="0"/>
              <a:t>は</a:t>
            </a:r>
            <a:r>
              <a:rPr lang="en-US" altLang="ja-JP" dirty="0" smtClean="0"/>
              <a:t>2</a:t>
            </a:r>
            <a:r>
              <a:rPr lang="ja-JP" altLang="en-US" dirty="0" smtClean="0"/>
              <a:t>兆円強</a:t>
            </a:r>
            <a:r>
              <a:rPr lang="en-US" altLang="ja-JP" dirty="0" smtClean="0"/>
              <a:t>(</a:t>
            </a:r>
            <a:r>
              <a:rPr lang="ja-JP" altLang="en-US" dirty="0" smtClean="0"/>
              <a:t>韓国銀行試算</a:t>
            </a:r>
            <a:r>
              <a:rPr lang="en-US" altLang="ja-JP" dirty="0" smtClean="0"/>
              <a:t>)</a:t>
            </a:r>
            <a:r>
              <a:rPr lang="ja-JP" altLang="en-US" dirty="0" err="1" smtClean="0"/>
              <a:t>。</a:t>
            </a:r>
            <a:r>
              <a:rPr lang="ja-JP" altLang="en-US" dirty="0" smtClean="0"/>
              <a:t>日本の小さい県の県民所得程度である。</a:t>
            </a:r>
            <a:endParaRPr lang="en-US" altLang="ja-JP" dirty="0" smtClean="0"/>
          </a:p>
          <a:p>
            <a:r>
              <a:rPr lang="ja-JP" altLang="en-US" dirty="0" smtClean="0"/>
              <a:t>スターリン・毛沢東型の集権的体制が定着して</a:t>
            </a:r>
            <a:r>
              <a:rPr lang="en-US" altLang="ja-JP" dirty="0" smtClean="0"/>
              <a:t>60</a:t>
            </a:r>
            <a:r>
              <a:rPr lang="ja-JP" altLang="en-US" dirty="0" smtClean="0"/>
              <a:t>年になる。市場経済体制に移行するとしたら、</a:t>
            </a:r>
            <a:r>
              <a:rPr lang="en-US" altLang="ja-JP" dirty="0" smtClean="0"/>
              <a:t>2</a:t>
            </a:r>
            <a:r>
              <a:rPr lang="ja-JP" altLang="en-US" dirty="0" smtClean="0"/>
              <a:t>世代＝</a:t>
            </a:r>
            <a:r>
              <a:rPr lang="en-US" altLang="ja-JP" dirty="0" smtClean="0"/>
              <a:t>50</a:t>
            </a:r>
            <a:r>
              <a:rPr lang="ja-JP" altLang="en-US" dirty="0" smtClean="0"/>
              <a:t>年程度は必要であろう。</a:t>
            </a:r>
            <a:r>
              <a:rPr lang="en-US" altLang="ja-JP" dirty="0" smtClean="0"/>
              <a:t>50</a:t>
            </a:r>
            <a:r>
              <a:rPr lang="ja-JP" altLang="en-US" dirty="0" smtClean="0"/>
              <a:t>年程度、連邦制を敷くのが現実的であろう。</a:t>
            </a:r>
            <a:endParaRPr lang="en-US" altLang="ja-JP" dirty="0" smtClean="0"/>
          </a:p>
          <a:p>
            <a:pPr>
              <a:buNone/>
            </a:pPr>
            <a:r>
              <a:rPr lang="en-US" altLang="ja-JP" dirty="0" smtClean="0"/>
              <a:t>	</a:t>
            </a:r>
            <a:r>
              <a:rPr lang="en-US" altLang="ja-JP" dirty="0" smtClean="0"/>
              <a:t>cf.</a:t>
            </a:r>
            <a:r>
              <a:rPr lang="ja-JP" altLang="en-US" dirty="0" smtClean="0"/>
              <a:t>　統一後</a:t>
            </a:r>
            <a:r>
              <a:rPr lang="en-US" altLang="ja-JP" dirty="0" smtClean="0"/>
              <a:t>20</a:t>
            </a:r>
            <a:r>
              <a:rPr lang="ja-JP" altLang="en-US" dirty="0" smtClean="0"/>
              <a:t>年を経たドイツでさえ、東西間で失業率は</a:t>
            </a:r>
            <a:r>
              <a:rPr lang="en-US" altLang="ja-JP" dirty="0" smtClean="0"/>
              <a:t>2</a:t>
            </a:r>
            <a:r>
              <a:rPr lang="ja-JP" altLang="en-US" dirty="0" smtClean="0"/>
              <a:t>倍の格差がある。もちろん、東が高い。</a:t>
            </a:r>
            <a:endParaRPr lang="en-US" altLang="ja-JP" dirty="0" smtClean="0"/>
          </a:p>
          <a:p>
            <a:r>
              <a:rPr lang="ja-JP" altLang="en-US" dirty="0" smtClean="0"/>
              <a:t>南北統一のためには、韓国がいったん集権的体制を受け入れるほうがコストが低い可能性もある。</a:t>
            </a:r>
            <a:endParaRPr lang="en-US" altLang="ja-JP" dirty="0" smtClean="0"/>
          </a:p>
          <a:p>
            <a:pPr>
              <a:buNone/>
            </a:pPr>
            <a:r>
              <a:rPr lang="en-US" altLang="ja-JP" dirty="0" smtClean="0"/>
              <a:t>	cf.</a:t>
            </a:r>
            <a:r>
              <a:rPr lang="ja-JP" altLang="en-US" dirty="0" smtClean="0"/>
              <a:t>　北ベトナムが南ベトナムを併合した例。</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27</a:t>
            </a:fld>
            <a:endParaRPr kumimoji="1" lang="ja-JP" alt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lang="ja-JP" altLang="en-US" dirty="0" smtClean="0"/>
              <a:t>ご清聴</a:t>
            </a:r>
            <a:r>
              <a:rPr lang="ja-JP" altLang="en-US" dirty="0" smtClean="0"/>
              <a:t>ありがとう</a:t>
            </a:r>
            <a:r>
              <a:rPr lang="ja-JP" altLang="en-US" dirty="0" smtClean="0"/>
              <a:t>ございました。</a:t>
            </a:r>
            <a:endParaRPr kumimoji="1" lang="ja-JP" altLang="en-US" dirty="0"/>
          </a:p>
        </p:txBody>
      </p:sp>
      <p:sp>
        <p:nvSpPr>
          <p:cNvPr id="3" name="コンテンツ プレースホルダ 2"/>
          <p:cNvSpPr>
            <a:spLocks noGrp="1"/>
          </p:cNvSpPr>
          <p:nvPr>
            <p:ph idx="1"/>
          </p:nvPr>
        </p:nvSpPr>
        <p:spPr>
          <a:xfrm>
            <a:off x="457200" y="1340768"/>
            <a:ext cx="8229600" cy="5256584"/>
          </a:xfrm>
        </p:spPr>
        <p:txBody>
          <a:bodyPr>
            <a:normAutofit/>
          </a:bodyPr>
          <a:lstStyle/>
          <a:p>
            <a:endParaRPr lang="en-US" altLang="ja-JP" dirty="0" smtClean="0"/>
          </a:p>
          <a:p>
            <a:r>
              <a:rPr lang="ja-JP" altLang="ja-JP" dirty="0" smtClean="0"/>
              <a:t>「</a:t>
            </a:r>
            <a:r>
              <a:rPr lang="ja-JP" altLang="ja-JP" dirty="0" smtClean="0"/>
              <a:t>対北朝鮮経済制裁の経済効果」、『海外事情』、第</a:t>
            </a:r>
            <a:r>
              <a:rPr lang="en-US" altLang="ja-JP" dirty="0" smtClean="0"/>
              <a:t>57</a:t>
            </a:r>
            <a:r>
              <a:rPr lang="ja-JP" altLang="ja-JP" dirty="0" smtClean="0"/>
              <a:t>巻、第</a:t>
            </a:r>
            <a:r>
              <a:rPr lang="en-US" altLang="ja-JP" dirty="0" smtClean="0"/>
              <a:t>7</a:t>
            </a:r>
            <a:r>
              <a:rPr lang="ja-JP" altLang="ja-JP" dirty="0" smtClean="0"/>
              <a:t>・</a:t>
            </a:r>
            <a:r>
              <a:rPr lang="en-US" altLang="ja-JP" dirty="0" smtClean="0"/>
              <a:t>8</a:t>
            </a:r>
            <a:r>
              <a:rPr lang="ja-JP" altLang="ja-JP" dirty="0" smtClean="0"/>
              <a:t>号、</a:t>
            </a:r>
            <a:r>
              <a:rPr lang="en-US" altLang="ja-JP" dirty="0" smtClean="0"/>
              <a:t>2009</a:t>
            </a:r>
            <a:r>
              <a:rPr lang="ja-JP" altLang="ja-JP" dirty="0" smtClean="0"/>
              <a:t>年</a:t>
            </a:r>
            <a:r>
              <a:rPr lang="en-US" altLang="ja-JP" dirty="0" smtClean="0"/>
              <a:t>7</a:t>
            </a:r>
            <a:r>
              <a:rPr lang="ja-JP" altLang="ja-JP" dirty="0" smtClean="0"/>
              <a:t>月</a:t>
            </a:r>
            <a:r>
              <a:rPr lang="en-US" altLang="ja-JP" dirty="0" smtClean="0"/>
              <a:t>5</a:t>
            </a:r>
            <a:r>
              <a:rPr lang="ja-JP" altLang="ja-JP" dirty="0" smtClean="0"/>
              <a:t>日、</a:t>
            </a:r>
            <a:r>
              <a:rPr lang="en-US" altLang="ja-JP" dirty="0" smtClean="0"/>
              <a:t>pp. 65-76</a:t>
            </a:r>
            <a:r>
              <a:rPr lang="ja-JP" altLang="ja-JP" dirty="0" err="1" smtClean="0"/>
              <a:t>。</a:t>
            </a:r>
            <a:endParaRPr lang="ja-JP" altLang="ja-JP" dirty="0" smtClean="0"/>
          </a:p>
          <a:p>
            <a:pPr lvl="0"/>
            <a:r>
              <a:rPr lang="ja-JP" altLang="ja-JP" dirty="0" smtClean="0"/>
              <a:t>「</a:t>
            </a:r>
            <a:r>
              <a:rPr lang="ja-JP" altLang="ja-JP" dirty="0" smtClean="0"/>
              <a:t>北朝鮮と東南アジア」、『海外事情』、第</a:t>
            </a:r>
            <a:r>
              <a:rPr lang="en-US" altLang="ja-JP" dirty="0" smtClean="0"/>
              <a:t>59</a:t>
            </a:r>
            <a:r>
              <a:rPr lang="ja-JP" altLang="ja-JP" dirty="0" smtClean="0"/>
              <a:t>巻、第</a:t>
            </a:r>
            <a:r>
              <a:rPr lang="en-US" altLang="ja-JP" dirty="0" smtClean="0"/>
              <a:t>3</a:t>
            </a:r>
            <a:r>
              <a:rPr lang="ja-JP" altLang="ja-JP" dirty="0" smtClean="0"/>
              <a:t>号、</a:t>
            </a:r>
            <a:r>
              <a:rPr lang="en-US" altLang="ja-JP" dirty="0" smtClean="0"/>
              <a:t>2011</a:t>
            </a:r>
            <a:r>
              <a:rPr lang="ja-JP" altLang="ja-JP" dirty="0" smtClean="0"/>
              <a:t>年</a:t>
            </a:r>
            <a:r>
              <a:rPr lang="en-US" altLang="ja-JP" dirty="0" smtClean="0"/>
              <a:t>3</a:t>
            </a:r>
            <a:r>
              <a:rPr lang="ja-JP" altLang="ja-JP" dirty="0" smtClean="0"/>
              <a:t>月</a:t>
            </a:r>
            <a:r>
              <a:rPr lang="en-US" altLang="ja-JP" dirty="0" smtClean="0"/>
              <a:t>5</a:t>
            </a:r>
            <a:r>
              <a:rPr lang="ja-JP" altLang="ja-JP" dirty="0" smtClean="0"/>
              <a:t>日、</a:t>
            </a:r>
            <a:r>
              <a:rPr lang="en-US" altLang="ja-JP" dirty="0" smtClean="0"/>
              <a:t>pp. 55-69</a:t>
            </a:r>
            <a:r>
              <a:rPr lang="ja-JP" altLang="ja-JP" dirty="0" err="1" smtClean="0"/>
              <a:t>。</a:t>
            </a:r>
            <a:endParaRPr lang="en-US" altLang="ja-JP" dirty="0" smtClean="0"/>
          </a:p>
          <a:p>
            <a:pPr lvl="0"/>
            <a:r>
              <a:rPr lang="en-US" altLang="ja-JP" dirty="0" smtClean="0"/>
              <a:t>『</a:t>
            </a:r>
            <a:r>
              <a:rPr lang="ja-JP" altLang="en-US" dirty="0" smtClean="0"/>
              <a:t>北朝鮮経済論</a:t>
            </a:r>
            <a:r>
              <a:rPr lang="en-US" altLang="ja-JP" dirty="0" smtClean="0"/>
              <a:t>』</a:t>
            </a:r>
            <a:r>
              <a:rPr lang="ja-JP" altLang="en-US" dirty="0" err="1" smtClean="0"/>
              <a:t>、</a:t>
            </a:r>
            <a:r>
              <a:rPr lang="ja-JP" altLang="en-US" dirty="0" smtClean="0"/>
              <a:t>岩波書店、</a:t>
            </a:r>
            <a:r>
              <a:rPr lang="en-US" altLang="ja-JP" dirty="0" smtClean="0"/>
              <a:t>(</a:t>
            </a:r>
            <a:r>
              <a:rPr lang="ja-JP" altLang="en-US" dirty="0" smtClean="0"/>
              <a:t>近刊予定</a:t>
            </a:r>
            <a:r>
              <a:rPr lang="en-US" altLang="ja-JP" dirty="0" smtClean="0"/>
              <a:t>)</a:t>
            </a:r>
            <a:r>
              <a:rPr lang="ja-JP" altLang="en-US" dirty="0" err="1" smtClean="0"/>
              <a:t>。</a:t>
            </a:r>
            <a:endParaRPr lang="ja-JP" altLang="ja-JP" dirty="0" smtClean="0"/>
          </a:p>
          <a:p>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28</a:t>
            </a:fld>
            <a:endParaRPr kumimoji="1" lang="ja-JP" alt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dirty="0" smtClean="0"/>
              <a:t>北朝鮮経済の構造と略史</a:t>
            </a:r>
            <a:endParaRPr kumimoji="1" lang="ja-JP" altLang="en-US" dirty="0"/>
          </a:p>
        </p:txBody>
      </p:sp>
      <p:sp>
        <p:nvSpPr>
          <p:cNvPr id="3" name="コンテンツ プレースホルダ 2"/>
          <p:cNvSpPr>
            <a:spLocks noGrp="1"/>
          </p:cNvSpPr>
          <p:nvPr>
            <p:ph idx="1"/>
          </p:nvPr>
        </p:nvSpPr>
        <p:spPr/>
        <p:txBody>
          <a:bodyPr>
            <a:normAutofit fontScale="92500" lnSpcReduction="20000"/>
          </a:bodyPr>
          <a:lstStyle/>
          <a:p>
            <a:r>
              <a:rPr kumimoji="1" lang="ja-JP" altLang="en-US" dirty="0" smtClean="0"/>
              <a:t>経済体制としては、表向き中央集権の指令経済だが、実態は指令経済と市場経済に支えられた二重構造。玉城素は</a:t>
            </a:r>
            <a:r>
              <a:rPr kumimoji="1" lang="ja-JP" altLang="en-US" dirty="0" smtClean="0">
                <a:solidFill>
                  <a:srgbClr val="FF0000"/>
                </a:solidFill>
              </a:rPr>
              <a:t>「四重経済論」</a:t>
            </a:r>
            <a:r>
              <a:rPr kumimoji="1" lang="ja-JP" altLang="en-US" dirty="0" smtClean="0"/>
              <a:t>を提起。</a:t>
            </a:r>
            <a:endParaRPr kumimoji="1" lang="en-US" altLang="ja-JP" dirty="0" smtClean="0"/>
          </a:p>
          <a:p>
            <a:r>
              <a:rPr kumimoji="1" lang="ja-JP" altLang="en-US" dirty="0" smtClean="0">
                <a:solidFill>
                  <a:srgbClr val="FF0000"/>
                </a:solidFill>
              </a:rPr>
              <a:t>第</a:t>
            </a:r>
            <a:r>
              <a:rPr kumimoji="1" lang="en-US" altLang="ja-JP" dirty="0" smtClean="0">
                <a:solidFill>
                  <a:srgbClr val="FF0000"/>
                </a:solidFill>
              </a:rPr>
              <a:t>I</a:t>
            </a:r>
            <a:r>
              <a:rPr kumimoji="1" lang="ja-JP" altLang="en-US" dirty="0" smtClean="0">
                <a:solidFill>
                  <a:srgbClr val="FF0000"/>
                </a:solidFill>
              </a:rPr>
              <a:t>部門</a:t>
            </a:r>
            <a:r>
              <a:rPr kumimoji="1" lang="ja-JP" altLang="en-US" dirty="0" smtClean="0"/>
              <a:t>（生産財≒資本財</a:t>
            </a:r>
            <a:r>
              <a:rPr kumimoji="1" lang="en-US" altLang="ja-JP" dirty="0" smtClean="0"/>
              <a:t>+</a:t>
            </a:r>
            <a:r>
              <a:rPr kumimoji="1" lang="ja-JP" altLang="en-US" dirty="0" smtClean="0"/>
              <a:t>中間財≒重工業部門）の第</a:t>
            </a:r>
            <a:r>
              <a:rPr kumimoji="1" lang="en-US" altLang="ja-JP" dirty="0" smtClean="0"/>
              <a:t>II</a:t>
            </a:r>
            <a:r>
              <a:rPr kumimoji="1" lang="ja-JP" altLang="en-US" dirty="0" smtClean="0"/>
              <a:t>部門（消費財部門）に対する優先的発展法則が前提。</a:t>
            </a:r>
            <a:endParaRPr kumimoji="1" lang="en-US" altLang="ja-JP" dirty="0" smtClean="0"/>
          </a:p>
          <a:p>
            <a:r>
              <a:rPr lang="ja-JP" altLang="en-US" dirty="0" smtClean="0"/>
              <a:t>典型的な、コルナイのいう</a:t>
            </a:r>
            <a:r>
              <a:rPr lang="ja-JP" altLang="en-US" dirty="0" smtClean="0">
                <a:solidFill>
                  <a:srgbClr val="FF0000"/>
                </a:solidFill>
              </a:rPr>
              <a:t>「不足の経済」</a:t>
            </a:r>
            <a:r>
              <a:rPr lang="ja-JP" altLang="en-US" dirty="0" smtClean="0"/>
              <a:t>。</a:t>
            </a:r>
            <a:endParaRPr lang="en-US" altLang="ja-JP" dirty="0" smtClean="0"/>
          </a:p>
          <a:p>
            <a:r>
              <a:rPr kumimoji="1" lang="ja-JP" altLang="en-US" dirty="0"/>
              <a:t>地域的には</a:t>
            </a:r>
            <a:r>
              <a:rPr kumimoji="1" lang="ja-JP" altLang="en-US" dirty="0" smtClean="0"/>
              <a:t>、平壌中心部に住む</a:t>
            </a:r>
            <a:r>
              <a:rPr kumimoji="1" lang="en-US" altLang="ja-JP" dirty="0" smtClean="0"/>
              <a:t>150</a:t>
            </a:r>
            <a:r>
              <a:rPr kumimoji="1" lang="ja-JP" altLang="en-US" dirty="0" smtClean="0"/>
              <a:t>万人、その周辺に住む</a:t>
            </a:r>
            <a:r>
              <a:rPr kumimoji="1" lang="en-US" altLang="ja-JP" dirty="0" smtClean="0"/>
              <a:t>150</a:t>
            </a:r>
            <a:r>
              <a:rPr kumimoji="1" lang="ja-JP" altLang="en-US" dirty="0" smtClean="0"/>
              <a:t>万人、開城、新義州、羅先、元山など都市部住民、それ以外の農村部住民の</a:t>
            </a:r>
            <a:r>
              <a:rPr kumimoji="1" lang="en-US" altLang="ja-JP" dirty="0" smtClean="0"/>
              <a:t>4</a:t>
            </a:r>
            <a:r>
              <a:rPr kumimoji="1" lang="ja-JP" altLang="en-US" dirty="0" err="1" smtClean="0"/>
              <a:t>つの</a:t>
            </a:r>
            <a:r>
              <a:rPr kumimoji="1" lang="ja-JP" altLang="en-US" dirty="0" smtClean="0"/>
              <a:t>地域経済があると見ればよい。</a:t>
            </a:r>
            <a:endParaRPr kumimoji="1" lang="ja-JP" altLang="en-US" dirty="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3</a:t>
            </a:fld>
            <a:endParaRPr kumimoji="1" lang="ja-JP" alt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dirty="0" smtClean="0"/>
              <a:t>北朝鮮経済の構造と略史</a:t>
            </a:r>
            <a:endParaRPr kumimoji="1" lang="ja-JP" altLang="en-US" dirty="0"/>
          </a:p>
        </p:txBody>
      </p:sp>
      <p:sp>
        <p:nvSpPr>
          <p:cNvPr id="3" name="コンテンツ プレースホルダ 2"/>
          <p:cNvSpPr>
            <a:spLocks noGrp="1"/>
          </p:cNvSpPr>
          <p:nvPr>
            <p:ph idx="1"/>
          </p:nvPr>
        </p:nvSpPr>
        <p:spPr/>
        <p:txBody>
          <a:bodyPr>
            <a:normAutofit fontScale="62500" lnSpcReduction="20000"/>
          </a:bodyPr>
          <a:lstStyle/>
          <a:p>
            <a:r>
              <a:rPr kumimoji="1" lang="en-US" altLang="ja-JP" dirty="0" smtClean="0"/>
              <a:t>1948</a:t>
            </a:r>
            <a:r>
              <a:rPr kumimoji="1" lang="ja-JP" altLang="en-US" dirty="0" smtClean="0"/>
              <a:t>年</a:t>
            </a:r>
            <a:r>
              <a:rPr kumimoji="1" lang="en-US" altLang="ja-JP" dirty="0" smtClean="0"/>
              <a:t>9</a:t>
            </a:r>
            <a:r>
              <a:rPr kumimoji="1" lang="ja-JP" altLang="en-US" dirty="0" smtClean="0"/>
              <a:t>月</a:t>
            </a:r>
            <a:r>
              <a:rPr kumimoji="1" lang="en-US" altLang="ja-JP" dirty="0" smtClean="0"/>
              <a:t>9</a:t>
            </a:r>
            <a:r>
              <a:rPr kumimoji="1" lang="ja-JP" altLang="en-US" dirty="0" smtClean="0"/>
              <a:t>日　朝鮮民主主義人民共和国建国。</a:t>
            </a:r>
            <a:endParaRPr kumimoji="1" lang="en-US" altLang="ja-JP" dirty="0" smtClean="0"/>
          </a:p>
          <a:p>
            <a:r>
              <a:rPr lang="en-US" altLang="ja-JP" dirty="0"/>
              <a:t>1950</a:t>
            </a:r>
            <a:r>
              <a:rPr lang="ja-JP" altLang="en-US" dirty="0" smtClean="0"/>
              <a:t>年</a:t>
            </a:r>
            <a:r>
              <a:rPr lang="en-US" altLang="ja-JP" dirty="0" smtClean="0"/>
              <a:t>6</a:t>
            </a:r>
            <a:r>
              <a:rPr lang="ja-JP" altLang="en-US" dirty="0" smtClean="0"/>
              <a:t>月　朝鮮戦争</a:t>
            </a:r>
            <a:r>
              <a:rPr lang="en-US" altLang="ja-JP" dirty="0" smtClean="0"/>
              <a:t>(</a:t>
            </a:r>
            <a:r>
              <a:rPr lang="ja-JP" altLang="en-US" dirty="0" smtClean="0"/>
              <a:t>～</a:t>
            </a:r>
            <a:r>
              <a:rPr lang="en-US" altLang="ja-JP" dirty="0" smtClean="0"/>
              <a:t>1953</a:t>
            </a:r>
            <a:r>
              <a:rPr lang="ja-JP" altLang="en-US" dirty="0" smtClean="0"/>
              <a:t>年</a:t>
            </a:r>
            <a:r>
              <a:rPr lang="en-US" altLang="ja-JP" dirty="0" smtClean="0"/>
              <a:t>7</a:t>
            </a:r>
            <a:r>
              <a:rPr lang="ja-JP" altLang="en-US" dirty="0" smtClean="0"/>
              <a:t>月</a:t>
            </a:r>
            <a:r>
              <a:rPr lang="en-US" altLang="ja-JP" dirty="0" smtClean="0"/>
              <a:t>)</a:t>
            </a:r>
            <a:r>
              <a:rPr lang="ja-JP" altLang="en-US" dirty="0" err="1" smtClean="0"/>
              <a:t>。</a:t>
            </a:r>
            <a:endParaRPr lang="en-US" altLang="ja-JP" dirty="0" smtClean="0"/>
          </a:p>
          <a:p>
            <a:r>
              <a:rPr kumimoji="1" lang="en-US" altLang="ja-JP" dirty="0" smtClean="0"/>
              <a:t>1956</a:t>
            </a:r>
            <a:r>
              <a:rPr kumimoji="1" lang="ja-JP" altLang="en-US" dirty="0" smtClean="0"/>
              <a:t>年</a:t>
            </a:r>
            <a:r>
              <a:rPr kumimoji="1" lang="en-US" altLang="ja-JP" dirty="0" smtClean="0"/>
              <a:t>12</a:t>
            </a:r>
            <a:r>
              <a:rPr kumimoji="1" lang="ja-JP" altLang="en-US" dirty="0" smtClean="0"/>
              <a:t>月　</a:t>
            </a:r>
            <a:r>
              <a:rPr lang="ja-JP" altLang="en-US" dirty="0" smtClean="0">
                <a:solidFill>
                  <a:srgbClr val="FF0000"/>
                </a:solidFill>
              </a:rPr>
              <a:t>千里馬</a:t>
            </a:r>
            <a:r>
              <a:rPr lang="en-US" altLang="ja-JP" dirty="0" smtClean="0">
                <a:solidFill>
                  <a:srgbClr val="FF0000"/>
                </a:solidFill>
              </a:rPr>
              <a:t>(</a:t>
            </a:r>
            <a:r>
              <a:rPr lang="ja-JP" altLang="en-US" dirty="0" smtClean="0">
                <a:solidFill>
                  <a:srgbClr val="FF0000"/>
                </a:solidFill>
              </a:rPr>
              <a:t>チョンリマ</a:t>
            </a:r>
            <a:r>
              <a:rPr lang="en-US" altLang="ja-JP" dirty="0" smtClean="0">
                <a:solidFill>
                  <a:srgbClr val="FF0000"/>
                </a:solidFill>
              </a:rPr>
              <a:t>)</a:t>
            </a:r>
            <a:r>
              <a:rPr lang="ja-JP" altLang="en-US" dirty="0" smtClean="0">
                <a:solidFill>
                  <a:srgbClr val="FF0000"/>
                </a:solidFill>
              </a:rPr>
              <a:t>運動開始</a:t>
            </a:r>
            <a:r>
              <a:rPr lang="ja-JP" altLang="en-US" dirty="0" smtClean="0"/>
              <a:t>。</a:t>
            </a:r>
            <a:endParaRPr lang="en-US" altLang="ja-JP" dirty="0" smtClean="0"/>
          </a:p>
          <a:p>
            <a:r>
              <a:rPr lang="en-US" altLang="ja-JP" dirty="0"/>
              <a:t>1987</a:t>
            </a:r>
            <a:r>
              <a:rPr lang="ja-JP" altLang="en-US" dirty="0" smtClean="0"/>
              <a:t>年</a:t>
            </a:r>
            <a:r>
              <a:rPr lang="en-US" altLang="ja-JP" dirty="0" smtClean="0"/>
              <a:t>11</a:t>
            </a:r>
            <a:r>
              <a:rPr lang="ja-JP" altLang="en-US" dirty="0" smtClean="0"/>
              <a:t>月　大韓航空機爆破事件。</a:t>
            </a:r>
            <a:endParaRPr lang="en-US" altLang="ja-JP" dirty="0" smtClean="0"/>
          </a:p>
          <a:p>
            <a:r>
              <a:rPr lang="en-US" altLang="ja-JP" dirty="0" smtClean="0"/>
              <a:t>1993</a:t>
            </a:r>
            <a:r>
              <a:rPr lang="ja-JP" altLang="en-US" dirty="0" smtClean="0"/>
              <a:t>年</a:t>
            </a:r>
            <a:r>
              <a:rPr lang="en-US" altLang="ja-JP" dirty="0" smtClean="0"/>
              <a:t>3</a:t>
            </a:r>
            <a:r>
              <a:rPr lang="ja-JP" altLang="en-US" dirty="0" smtClean="0"/>
              <a:t>月　核拡散防止条約</a:t>
            </a:r>
            <a:r>
              <a:rPr lang="en-US" altLang="ja-JP" dirty="0" smtClean="0"/>
              <a:t>(NPT)</a:t>
            </a:r>
            <a:r>
              <a:rPr lang="ja-JP" altLang="en-US" dirty="0" smtClean="0"/>
              <a:t>脱退。</a:t>
            </a:r>
            <a:endParaRPr lang="en-US" altLang="ja-JP" dirty="0" smtClean="0"/>
          </a:p>
          <a:p>
            <a:r>
              <a:rPr lang="en-US" altLang="ja-JP" dirty="0"/>
              <a:t>1994</a:t>
            </a:r>
            <a:r>
              <a:rPr lang="ja-JP" altLang="en-US" dirty="0" smtClean="0"/>
              <a:t>年</a:t>
            </a:r>
            <a:r>
              <a:rPr lang="en-US" altLang="ja-JP" dirty="0" smtClean="0"/>
              <a:t>7</a:t>
            </a:r>
            <a:r>
              <a:rPr lang="ja-JP" altLang="en-US" dirty="0" smtClean="0"/>
              <a:t>月　金日成死去。</a:t>
            </a:r>
            <a:endParaRPr lang="en-US" altLang="ja-JP" dirty="0" smtClean="0"/>
          </a:p>
          <a:p>
            <a:r>
              <a:rPr lang="en-US" altLang="ja-JP" dirty="0"/>
              <a:t>1995</a:t>
            </a:r>
            <a:r>
              <a:rPr lang="ja-JP" altLang="en-US" dirty="0" smtClean="0"/>
              <a:t>年　飢餓発生</a:t>
            </a:r>
            <a:r>
              <a:rPr lang="en-US" altLang="ja-JP" dirty="0" smtClean="0"/>
              <a:t>(</a:t>
            </a:r>
            <a:r>
              <a:rPr lang="ja-JP" altLang="en-US" dirty="0" smtClean="0"/>
              <a:t>～</a:t>
            </a:r>
            <a:r>
              <a:rPr lang="en-US" altLang="ja-JP" dirty="0" smtClean="0"/>
              <a:t>1998</a:t>
            </a:r>
            <a:r>
              <a:rPr lang="ja-JP" altLang="en-US" dirty="0" smtClean="0"/>
              <a:t>年頃</a:t>
            </a:r>
            <a:r>
              <a:rPr lang="en-US" altLang="ja-JP" dirty="0" smtClean="0"/>
              <a:t>)</a:t>
            </a:r>
            <a:r>
              <a:rPr lang="ja-JP" altLang="en-US" dirty="0" err="1" smtClean="0"/>
              <a:t>。</a:t>
            </a:r>
            <a:r>
              <a:rPr lang="ja-JP" altLang="en-US" dirty="0" smtClean="0"/>
              <a:t>苦難の行軍。</a:t>
            </a:r>
            <a:endParaRPr lang="en-US" altLang="ja-JP" dirty="0" smtClean="0"/>
          </a:p>
          <a:p>
            <a:r>
              <a:rPr lang="en-US" altLang="ja-JP" dirty="0" smtClean="0"/>
              <a:t>2002</a:t>
            </a:r>
            <a:r>
              <a:rPr lang="ja-JP" altLang="en-US" dirty="0" smtClean="0"/>
              <a:t>年</a:t>
            </a:r>
            <a:r>
              <a:rPr lang="en-US" altLang="ja-JP" dirty="0" smtClean="0"/>
              <a:t>7</a:t>
            </a:r>
            <a:r>
              <a:rPr lang="ja-JP" altLang="en-US" dirty="0" smtClean="0"/>
              <a:t>月</a:t>
            </a:r>
            <a:r>
              <a:rPr lang="en-US" altLang="ja-JP" dirty="0" smtClean="0"/>
              <a:t>1</a:t>
            </a:r>
            <a:r>
              <a:rPr lang="ja-JP" altLang="en-US" dirty="0" smtClean="0"/>
              <a:t>日　</a:t>
            </a:r>
            <a:r>
              <a:rPr lang="en-US" altLang="ja-JP" dirty="0" smtClean="0">
                <a:solidFill>
                  <a:srgbClr val="FF0000"/>
                </a:solidFill>
              </a:rPr>
              <a:t>7</a:t>
            </a:r>
            <a:r>
              <a:rPr lang="ja-JP" altLang="en-US" dirty="0" smtClean="0">
                <a:solidFill>
                  <a:srgbClr val="FF0000"/>
                </a:solidFill>
              </a:rPr>
              <a:t>・</a:t>
            </a:r>
            <a:r>
              <a:rPr lang="en-US" altLang="ja-JP" dirty="0" smtClean="0">
                <a:solidFill>
                  <a:srgbClr val="FF0000"/>
                </a:solidFill>
              </a:rPr>
              <a:t>1</a:t>
            </a:r>
            <a:r>
              <a:rPr lang="ja-JP" altLang="en-US" dirty="0" smtClean="0">
                <a:solidFill>
                  <a:srgbClr val="FF0000"/>
                </a:solidFill>
              </a:rPr>
              <a:t>改革（賃金・物価引き上げ）</a:t>
            </a:r>
            <a:r>
              <a:rPr lang="ja-JP" altLang="en-US" dirty="0" smtClean="0"/>
              <a:t>。</a:t>
            </a:r>
            <a:endParaRPr lang="en-US" altLang="ja-JP" dirty="0" smtClean="0"/>
          </a:p>
          <a:p>
            <a:r>
              <a:rPr lang="en-US" altLang="ja-JP" dirty="0" smtClean="0"/>
              <a:t>2002</a:t>
            </a:r>
            <a:r>
              <a:rPr lang="ja-JP" altLang="en-US" dirty="0" smtClean="0"/>
              <a:t>年</a:t>
            </a:r>
            <a:r>
              <a:rPr lang="en-US" altLang="ja-JP" dirty="0" smtClean="0"/>
              <a:t>9</a:t>
            </a:r>
            <a:r>
              <a:rPr lang="ja-JP" altLang="en-US" dirty="0" smtClean="0"/>
              <a:t>月　小泉首相訪朝。</a:t>
            </a:r>
            <a:endParaRPr lang="en-US" altLang="ja-JP" dirty="0" smtClean="0"/>
          </a:p>
          <a:p>
            <a:r>
              <a:rPr lang="en-US" altLang="ja-JP" dirty="0" smtClean="0"/>
              <a:t>2003</a:t>
            </a:r>
            <a:r>
              <a:rPr lang="ja-JP" altLang="en-US" dirty="0" smtClean="0"/>
              <a:t>年</a:t>
            </a:r>
            <a:r>
              <a:rPr lang="en-US" altLang="ja-JP" dirty="0" smtClean="0"/>
              <a:t>8</a:t>
            </a:r>
            <a:r>
              <a:rPr lang="ja-JP" altLang="en-US" dirty="0" smtClean="0"/>
              <a:t>月　六者協議開始。</a:t>
            </a:r>
            <a:endParaRPr lang="en-US" altLang="ja-JP" dirty="0" smtClean="0"/>
          </a:p>
          <a:p>
            <a:r>
              <a:rPr lang="en-US" altLang="ja-JP" dirty="0" smtClean="0"/>
              <a:t>2006</a:t>
            </a:r>
            <a:r>
              <a:rPr lang="ja-JP" altLang="en-US" dirty="0" smtClean="0"/>
              <a:t>年</a:t>
            </a:r>
            <a:r>
              <a:rPr lang="en-US" altLang="ja-JP" dirty="0" smtClean="0"/>
              <a:t>10</a:t>
            </a:r>
            <a:r>
              <a:rPr lang="ja-JP" altLang="en-US" dirty="0" smtClean="0"/>
              <a:t>月　核実験。</a:t>
            </a:r>
            <a:r>
              <a:rPr lang="ja-JP" altLang="en-US" dirty="0" smtClean="0">
                <a:solidFill>
                  <a:srgbClr val="FF0000"/>
                </a:solidFill>
              </a:rPr>
              <a:t>国連安保理決議</a:t>
            </a:r>
            <a:r>
              <a:rPr lang="en-US" altLang="ja-JP" dirty="0" smtClean="0">
                <a:solidFill>
                  <a:srgbClr val="FF0000"/>
                </a:solidFill>
              </a:rPr>
              <a:t>1718</a:t>
            </a:r>
            <a:r>
              <a:rPr lang="ja-JP" altLang="en-US" dirty="0" smtClean="0">
                <a:solidFill>
                  <a:srgbClr val="FF0000"/>
                </a:solidFill>
              </a:rPr>
              <a:t>号採択</a:t>
            </a:r>
            <a:r>
              <a:rPr lang="ja-JP" altLang="en-US" dirty="0" smtClean="0"/>
              <a:t>。</a:t>
            </a:r>
            <a:endParaRPr lang="en-US" altLang="ja-JP" dirty="0" smtClean="0"/>
          </a:p>
          <a:p>
            <a:r>
              <a:rPr lang="en-US" altLang="ja-JP" dirty="0" smtClean="0"/>
              <a:t>2009</a:t>
            </a:r>
            <a:r>
              <a:rPr lang="ja-JP" altLang="en-US" dirty="0" smtClean="0"/>
              <a:t>年</a:t>
            </a:r>
            <a:r>
              <a:rPr lang="en-US" altLang="ja-JP" dirty="0" smtClean="0"/>
              <a:t>5</a:t>
            </a:r>
            <a:r>
              <a:rPr lang="ja-JP" altLang="en-US" dirty="0" smtClean="0"/>
              <a:t>月　核実験。国連安保理決議</a:t>
            </a:r>
            <a:r>
              <a:rPr lang="en-US" altLang="ja-JP" dirty="0" smtClean="0"/>
              <a:t>1874</a:t>
            </a:r>
            <a:r>
              <a:rPr lang="ja-JP" altLang="en-US" dirty="0" smtClean="0"/>
              <a:t>号採択。</a:t>
            </a:r>
            <a:endParaRPr lang="en-US" altLang="ja-JP" dirty="0" smtClean="0"/>
          </a:p>
          <a:p>
            <a:r>
              <a:rPr lang="en-US" altLang="ja-JP" dirty="0" smtClean="0"/>
              <a:t>2009</a:t>
            </a:r>
            <a:r>
              <a:rPr lang="ja-JP" altLang="en-US" dirty="0" smtClean="0"/>
              <a:t>年</a:t>
            </a:r>
            <a:r>
              <a:rPr lang="en-US" altLang="ja-JP" dirty="0" smtClean="0"/>
              <a:t>11</a:t>
            </a:r>
            <a:r>
              <a:rPr lang="ja-JP" altLang="en-US" dirty="0" smtClean="0"/>
              <a:t>月</a:t>
            </a:r>
            <a:r>
              <a:rPr lang="en-US" altLang="ja-JP" dirty="0" smtClean="0"/>
              <a:t>30</a:t>
            </a:r>
            <a:r>
              <a:rPr lang="ja-JP" altLang="en-US" dirty="0" smtClean="0"/>
              <a:t>日　</a:t>
            </a:r>
            <a:r>
              <a:rPr lang="ja-JP" altLang="en-US" dirty="0" smtClean="0">
                <a:solidFill>
                  <a:srgbClr val="FF0000"/>
                </a:solidFill>
              </a:rPr>
              <a:t>デノミ・預金封鎖実施</a:t>
            </a:r>
            <a:r>
              <a:rPr lang="ja-JP" altLang="en-US" dirty="0" smtClean="0"/>
              <a:t>。</a:t>
            </a:r>
            <a:endParaRPr lang="en-US" altLang="ja-JP" dirty="0" smtClean="0"/>
          </a:p>
          <a:p>
            <a:r>
              <a:rPr lang="en-US" altLang="ja-JP" dirty="0" smtClean="0"/>
              <a:t>2011</a:t>
            </a:r>
            <a:r>
              <a:rPr lang="ja-JP" altLang="en-US" dirty="0" smtClean="0"/>
              <a:t>年</a:t>
            </a:r>
            <a:r>
              <a:rPr lang="en-US" altLang="ja-JP" dirty="0" smtClean="0"/>
              <a:t>12</a:t>
            </a:r>
            <a:r>
              <a:rPr lang="ja-JP" altLang="en-US" dirty="0" smtClean="0"/>
              <a:t>月</a:t>
            </a:r>
            <a:r>
              <a:rPr lang="en-US" altLang="ja-JP" dirty="0" smtClean="0"/>
              <a:t>17</a:t>
            </a:r>
            <a:r>
              <a:rPr lang="ja-JP" altLang="en-US" dirty="0" smtClean="0"/>
              <a:t>日　金正日死去。</a:t>
            </a:r>
            <a:endParaRPr lang="en-US" altLang="ja-JP" dirty="0" smtClean="0"/>
          </a:p>
          <a:p>
            <a:endParaRPr kumimoji="1" lang="ja-JP" altLang="en-US" dirty="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4</a:t>
            </a:fld>
            <a:endParaRPr kumimoji="1" lang="ja-JP" alt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dirty="0" smtClean="0"/>
              <a:t>北朝鮮経済の構造と略史</a:t>
            </a:r>
            <a:endParaRPr kumimoji="1" lang="ja-JP" alt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300467" y="1340768"/>
            <a:ext cx="8657779" cy="5112568"/>
          </a:xfrm>
          <a:prstGeom prst="rect">
            <a:avLst/>
          </a:prstGeom>
          <a:noFill/>
          <a:ln w="9525">
            <a:noFill/>
            <a:miter lim="800000"/>
            <a:headEnd/>
            <a:tailEnd/>
          </a:ln>
          <a:effectLst/>
        </p:spPr>
      </p:pic>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5</a:t>
            </a:fld>
            <a:endParaRPr kumimoji="1" lang="ja-JP"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l"/>
            <a:r>
              <a:rPr kumimoji="1" lang="ja-JP" altLang="en-US" dirty="0" smtClean="0"/>
              <a:t>北朝鮮経済の構造と略史</a:t>
            </a:r>
            <a:endParaRPr kumimoji="1" lang="ja-JP" altLang="en-US" dirty="0"/>
          </a:p>
        </p:txBody>
      </p:sp>
      <p:graphicFrame>
        <p:nvGraphicFramePr>
          <p:cNvPr id="6" name="コンテンツ プレースホルダ 5"/>
          <p:cNvGraphicFramePr>
            <a:graphicFrameLocks noGrp="1"/>
          </p:cNvGraphicFramePr>
          <p:nvPr>
            <p:ph idx="1"/>
          </p:nvPr>
        </p:nvGraphicFramePr>
        <p:xfrm>
          <a:off x="0" y="1124744"/>
          <a:ext cx="9144000" cy="5400600"/>
        </p:xfrm>
        <a:graphic>
          <a:graphicData uri="http://schemas.openxmlformats.org/drawingml/2006/chart">
            <c:chart xmlns:c="http://schemas.openxmlformats.org/drawingml/2006/chart" xmlns:r="http://schemas.openxmlformats.org/officeDocument/2006/relationships" r:id="rId2"/>
          </a:graphicData>
        </a:graphic>
      </p:graphicFrame>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6</a:t>
            </a:fld>
            <a:endParaRPr kumimoji="1" lang="ja-JP" alt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北朝鮮経済の経済政策原理</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smtClean="0"/>
              <a:t>金日成が創始した</a:t>
            </a:r>
            <a:r>
              <a:rPr lang="ja-JP" altLang="en-US" dirty="0" smtClean="0">
                <a:solidFill>
                  <a:srgbClr val="FF0000"/>
                </a:solidFill>
              </a:rPr>
              <a:t>主体</a:t>
            </a:r>
            <a:r>
              <a:rPr lang="en-US" altLang="ja-JP" dirty="0" smtClean="0">
                <a:solidFill>
                  <a:srgbClr val="FF0000"/>
                </a:solidFill>
              </a:rPr>
              <a:t>(</a:t>
            </a:r>
            <a:r>
              <a:rPr lang="ja-JP" altLang="en-US" dirty="0" smtClean="0">
                <a:solidFill>
                  <a:srgbClr val="FF0000"/>
                </a:solidFill>
              </a:rPr>
              <a:t>チュチェ</a:t>
            </a:r>
            <a:r>
              <a:rPr lang="en-US" altLang="ja-JP" dirty="0" smtClean="0">
                <a:solidFill>
                  <a:srgbClr val="FF0000"/>
                </a:solidFill>
              </a:rPr>
              <a:t>)</a:t>
            </a:r>
            <a:r>
              <a:rPr lang="ja-JP" altLang="en-US" dirty="0" smtClean="0">
                <a:solidFill>
                  <a:srgbClr val="FF0000"/>
                </a:solidFill>
              </a:rPr>
              <a:t>思想</a:t>
            </a:r>
            <a:r>
              <a:rPr lang="ja-JP" altLang="en-US" dirty="0" smtClean="0"/>
              <a:t>が基礎。</a:t>
            </a:r>
            <a:endParaRPr lang="en-US" altLang="ja-JP" dirty="0" smtClean="0"/>
          </a:p>
          <a:p>
            <a:r>
              <a:rPr lang="ja-JP" altLang="en-US" dirty="0" smtClean="0"/>
              <a:t>実際には、黄長燁（ファン・ジャンヨプ</a:t>
            </a:r>
            <a:r>
              <a:rPr lang="en-US" altLang="ja-JP" dirty="0" smtClean="0"/>
              <a:t>)</a:t>
            </a:r>
            <a:r>
              <a:rPr lang="ja-JP" altLang="en-US" dirty="0" smtClean="0"/>
              <a:t>主体科学院院長が創作。黄は、</a:t>
            </a:r>
            <a:r>
              <a:rPr lang="en-US" altLang="ja-JP" dirty="0" smtClean="0"/>
              <a:t>1997</a:t>
            </a:r>
            <a:r>
              <a:rPr lang="ja-JP" altLang="en-US" dirty="0" smtClean="0"/>
              <a:t>年</a:t>
            </a:r>
            <a:r>
              <a:rPr lang="en-US" altLang="ja-JP" dirty="0" smtClean="0"/>
              <a:t>2</a:t>
            </a:r>
            <a:r>
              <a:rPr lang="ja-JP" altLang="en-US" dirty="0" smtClean="0"/>
              <a:t>月、韓国に亡命。</a:t>
            </a:r>
            <a:endParaRPr lang="en-US" altLang="ja-JP" dirty="0" smtClean="0"/>
          </a:p>
          <a:p>
            <a:r>
              <a:rPr kumimoji="1" lang="ja-JP" altLang="en-US" dirty="0" smtClean="0"/>
              <a:t>主体思想の経済的側面は、単純な労働価値説。</a:t>
            </a:r>
            <a:endParaRPr kumimoji="1" lang="en-US" altLang="ja-JP" dirty="0" smtClean="0"/>
          </a:p>
          <a:p>
            <a:pPr>
              <a:buNone/>
            </a:pPr>
            <a:r>
              <a:rPr lang="en-US" altLang="ja-JP" dirty="0" smtClean="0"/>
              <a:t>		｢</a:t>
            </a:r>
            <a:r>
              <a:rPr lang="ja-JP" altLang="en-US" dirty="0" smtClean="0"/>
              <a:t>労働者が主人公」</a:t>
            </a:r>
            <a:endParaRPr lang="en-US" altLang="ja-JP" dirty="0" smtClean="0"/>
          </a:p>
          <a:p>
            <a:pPr>
              <a:buNone/>
            </a:pPr>
            <a:r>
              <a:rPr lang="en-US" altLang="ja-JP" dirty="0" smtClean="0"/>
              <a:t>		</a:t>
            </a:r>
            <a:r>
              <a:rPr lang="ja-JP" altLang="en-US" dirty="0" smtClean="0"/>
              <a:t>「労働のみが価値を生む」</a:t>
            </a:r>
            <a:endParaRPr kumimoji="1" lang="en-US" altLang="ja-JP" dirty="0" smtClean="0"/>
          </a:p>
          <a:p>
            <a:r>
              <a:rPr lang="ja-JP" altLang="en-US" dirty="0" smtClean="0"/>
              <a:t>主体思想は、</a:t>
            </a:r>
            <a:r>
              <a:rPr lang="ja-JP" altLang="en-US" dirty="0" smtClean="0">
                <a:solidFill>
                  <a:srgbClr val="FF0000"/>
                </a:solidFill>
              </a:rPr>
              <a:t>自立的民族経済</a:t>
            </a:r>
            <a:r>
              <a:rPr lang="ja-JP" altLang="en-US" dirty="0" smtClean="0"/>
              <a:t>建設の基礎をなすとされている。</a:t>
            </a: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7</a:t>
            </a:fld>
            <a:endParaRPr kumimoji="1" lang="ja-JP" alt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北朝鮮経済の経済政策原理</a:t>
            </a:r>
            <a:endParaRPr kumimoji="1" lang="ja-JP" altLang="en-US" dirty="0"/>
          </a:p>
        </p:txBody>
      </p:sp>
      <p:sp>
        <p:nvSpPr>
          <p:cNvPr id="3" name="コンテンツ プレースホルダ 2"/>
          <p:cNvSpPr>
            <a:spLocks noGrp="1"/>
          </p:cNvSpPr>
          <p:nvPr>
            <p:ph idx="1"/>
          </p:nvPr>
        </p:nvSpPr>
        <p:spPr>
          <a:xfrm>
            <a:off x="457200" y="1340768"/>
            <a:ext cx="8229600" cy="5184576"/>
          </a:xfrm>
        </p:spPr>
        <p:txBody>
          <a:bodyPr>
            <a:normAutofit fontScale="77500" lnSpcReduction="20000"/>
          </a:bodyPr>
          <a:lstStyle/>
          <a:p>
            <a:r>
              <a:rPr lang="ja-JP" altLang="en-US" dirty="0" smtClean="0"/>
              <a:t>第</a:t>
            </a:r>
            <a:r>
              <a:rPr lang="en-US" altLang="ja-JP" dirty="0" smtClean="0"/>
              <a:t>I</a:t>
            </a:r>
            <a:r>
              <a:rPr lang="ja-JP" altLang="en-US" dirty="0" smtClean="0"/>
              <a:t>部門（生産財≒資本財</a:t>
            </a:r>
            <a:r>
              <a:rPr lang="en-US" altLang="ja-JP" dirty="0" smtClean="0"/>
              <a:t>+</a:t>
            </a:r>
            <a:r>
              <a:rPr lang="ja-JP" altLang="en-US" dirty="0" smtClean="0"/>
              <a:t>中間財≒重工業部門）の第</a:t>
            </a:r>
            <a:r>
              <a:rPr lang="en-US" altLang="ja-JP" dirty="0" smtClean="0"/>
              <a:t>II</a:t>
            </a:r>
            <a:r>
              <a:rPr lang="ja-JP" altLang="en-US" dirty="0" smtClean="0"/>
              <a:t>部門（消費財部門）に対する優先的発展法則が大前提。</a:t>
            </a:r>
            <a:endParaRPr lang="en-US" altLang="ja-JP" dirty="0" smtClean="0"/>
          </a:p>
          <a:p>
            <a:r>
              <a:rPr lang="ja-JP" altLang="en-US" dirty="0" smtClean="0"/>
              <a:t>その基礎にあるのは、資本の有機的構成</a:t>
            </a:r>
            <a:r>
              <a:rPr lang="en-US" altLang="ja-JP" dirty="0" smtClean="0"/>
              <a:t>c/v</a:t>
            </a:r>
            <a:r>
              <a:rPr lang="ja-JP" altLang="en-US" dirty="0" smtClean="0"/>
              <a:t>の趨勢的上昇、利潤率</a:t>
            </a:r>
            <a:r>
              <a:rPr lang="en-US" altLang="ja-JP" dirty="0" smtClean="0"/>
              <a:t>m/(</a:t>
            </a:r>
            <a:r>
              <a:rPr lang="en-US" altLang="ja-JP" dirty="0" err="1" smtClean="0"/>
              <a:t>c+v</a:t>
            </a:r>
            <a:r>
              <a:rPr lang="en-US" altLang="ja-JP" dirty="0" smtClean="0"/>
              <a:t>)</a:t>
            </a:r>
            <a:r>
              <a:rPr lang="ja-JP" altLang="en-US" dirty="0" smtClean="0"/>
              <a:t>の趨勢的低下といったマルクス経済学のテーゼ。</a:t>
            </a:r>
            <a:r>
              <a:rPr lang="en-US" altLang="ja-JP" dirty="0" smtClean="0"/>
              <a:t>c</a:t>
            </a:r>
            <a:r>
              <a:rPr lang="ja-JP" altLang="en-US" dirty="0" smtClean="0"/>
              <a:t>：固定資本、</a:t>
            </a:r>
            <a:r>
              <a:rPr lang="en-US" altLang="ja-JP" dirty="0" smtClean="0"/>
              <a:t>v</a:t>
            </a:r>
            <a:r>
              <a:rPr lang="ja-JP" altLang="en-US" dirty="0" smtClean="0"/>
              <a:t>：流動資本、</a:t>
            </a:r>
            <a:r>
              <a:rPr lang="en-US" altLang="ja-JP" dirty="0" smtClean="0"/>
              <a:t>m</a:t>
            </a:r>
            <a:r>
              <a:rPr lang="ja-JP" altLang="en-US" dirty="0" smtClean="0"/>
              <a:t>：剰余価値。</a:t>
            </a:r>
            <a:endParaRPr lang="en-US" altLang="ja-JP" dirty="0" smtClean="0"/>
          </a:p>
          <a:p>
            <a:r>
              <a:rPr kumimoji="1" lang="ja-JP" altLang="en-US" dirty="0" smtClean="0"/>
              <a:t>経済学用語でいうと、資本労働比率</a:t>
            </a:r>
            <a:r>
              <a:rPr kumimoji="1" lang="en-US" altLang="ja-JP" dirty="0" smtClean="0"/>
              <a:t>k=K/L</a:t>
            </a:r>
            <a:r>
              <a:rPr kumimoji="1" lang="ja-JP" altLang="en-US" dirty="0" smtClean="0"/>
              <a:t>の上昇に伴って、資本の相対的分け前</a:t>
            </a:r>
            <a:r>
              <a:rPr kumimoji="1" lang="en-US" altLang="ja-JP" dirty="0" smtClean="0"/>
              <a:t>R=</a:t>
            </a:r>
            <a:r>
              <a:rPr kumimoji="1" lang="en-US" altLang="ja-JP" dirty="0" err="1" smtClean="0"/>
              <a:t>rK</a:t>
            </a:r>
            <a:r>
              <a:rPr kumimoji="1" lang="en-US" altLang="ja-JP" dirty="0" smtClean="0"/>
              <a:t>/</a:t>
            </a:r>
            <a:r>
              <a:rPr kumimoji="1" lang="en-US" altLang="ja-JP" dirty="0" err="1" smtClean="0"/>
              <a:t>wL</a:t>
            </a:r>
            <a:r>
              <a:rPr kumimoji="1" lang="ja-JP" altLang="en-US" dirty="0" smtClean="0"/>
              <a:t>が低下する</a:t>
            </a:r>
            <a:r>
              <a:rPr lang="ja-JP" altLang="en-US" dirty="0" smtClean="0"/>
              <a:t>と近似しうる。動学的に代替の弾力性が</a:t>
            </a:r>
            <a:r>
              <a:rPr lang="en-US" altLang="ja-JP" dirty="0" smtClean="0"/>
              <a:t>1</a:t>
            </a:r>
            <a:r>
              <a:rPr lang="ja-JP" altLang="en-US" dirty="0" smtClean="0"/>
              <a:t>を上回ることを意味している。</a:t>
            </a:r>
            <a:endParaRPr lang="en-US" altLang="ja-JP" dirty="0" smtClean="0"/>
          </a:p>
          <a:p>
            <a:r>
              <a:rPr lang="ja-JP" altLang="en-US" dirty="0" smtClean="0">
                <a:solidFill>
                  <a:srgbClr val="FF0000"/>
                </a:solidFill>
              </a:rPr>
              <a:t>第</a:t>
            </a:r>
            <a:r>
              <a:rPr lang="en-US" altLang="ja-JP" dirty="0" smtClean="0">
                <a:solidFill>
                  <a:srgbClr val="FF0000"/>
                </a:solidFill>
              </a:rPr>
              <a:t>I</a:t>
            </a:r>
            <a:r>
              <a:rPr lang="ja-JP" altLang="en-US" dirty="0" smtClean="0">
                <a:solidFill>
                  <a:srgbClr val="FF0000"/>
                </a:solidFill>
              </a:rPr>
              <a:t>部門の優先的発展法則</a:t>
            </a:r>
            <a:r>
              <a:rPr lang="ja-JP" altLang="en-US" dirty="0" smtClean="0"/>
              <a:t>を否定できないので、農産物・消費財の生産拡大を計画できない。</a:t>
            </a:r>
            <a:endParaRPr lang="en-US" altLang="ja-JP" dirty="0" smtClean="0"/>
          </a:p>
          <a:p>
            <a:pPr>
              <a:buNone/>
            </a:pPr>
            <a:r>
              <a:rPr lang="en-US" altLang="ja-JP" dirty="0" smtClean="0"/>
              <a:t>	cf. 2012</a:t>
            </a:r>
            <a:r>
              <a:rPr lang="ja-JP" altLang="en-US" dirty="0" smtClean="0"/>
              <a:t>年</a:t>
            </a:r>
            <a:r>
              <a:rPr lang="en-US" altLang="ja-JP" dirty="0" smtClean="0"/>
              <a:t>1</a:t>
            </a:r>
            <a:r>
              <a:rPr lang="ja-JP" altLang="en-US" dirty="0" smtClean="0"/>
              <a:t>月</a:t>
            </a:r>
            <a:r>
              <a:rPr lang="en-US" altLang="ja-JP" dirty="0" smtClean="0"/>
              <a:t>1</a:t>
            </a:r>
            <a:r>
              <a:rPr lang="ja-JP" altLang="en-US" dirty="0" smtClean="0"/>
              <a:t>日の</a:t>
            </a:r>
            <a:r>
              <a:rPr lang="en-US" altLang="ja-JP" dirty="0" smtClean="0"/>
              <a:t>『</a:t>
            </a:r>
            <a:r>
              <a:rPr lang="ja-JP" altLang="en-US" dirty="0" smtClean="0"/>
              <a:t>労働新聞</a:t>
            </a:r>
            <a:r>
              <a:rPr lang="en-US" altLang="ja-JP" dirty="0" smtClean="0"/>
              <a:t>』</a:t>
            </a:r>
            <a:r>
              <a:rPr lang="ja-JP" altLang="en-US" dirty="0" smtClean="0"/>
              <a:t>「新年共同社説」</a:t>
            </a:r>
            <a:endParaRPr lang="en-US" altLang="ja-JP" dirty="0" smtClean="0"/>
          </a:p>
          <a:p>
            <a:pPr>
              <a:buNone/>
            </a:pPr>
            <a:r>
              <a:rPr lang="en-US" altLang="ja-JP" dirty="0" smtClean="0"/>
              <a:t>		</a:t>
            </a:r>
            <a:r>
              <a:rPr lang="ja-JP" altLang="en-US" dirty="0" smtClean="0"/>
              <a:t>初めて「軽工業部門が最優先課題」との文言が出現。</a:t>
            </a:r>
            <a:r>
              <a:rPr lang="en-US" altLang="ja-JP" dirty="0" smtClean="0"/>
              <a:t>	</a:t>
            </a:r>
            <a:r>
              <a:rPr lang="ja-JP" altLang="en-US" dirty="0" smtClean="0"/>
              <a:t>それまでは、「軽工業も重要、同時に重工業も重要」と</a:t>
            </a:r>
            <a:r>
              <a:rPr lang="en-US" altLang="ja-JP" dirty="0" smtClean="0"/>
              <a:t>	</a:t>
            </a:r>
            <a:r>
              <a:rPr lang="ja-JP" altLang="en-US" dirty="0" smtClean="0"/>
              <a:t>いうような両論併記が限界であった。</a:t>
            </a:r>
            <a:endParaRPr lang="en-US" altLang="ja-JP" dirty="0" smtClean="0"/>
          </a:p>
          <a:p>
            <a:endParaRPr lang="en-US" altLang="ja-JP" dirty="0" smtClean="0">
              <a:solidFill>
                <a:srgbClr val="FF0000"/>
              </a:solidFill>
            </a:endParaRPr>
          </a:p>
          <a:p>
            <a:pPr>
              <a:buNone/>
            </a:pPr>
            <a:endParaRPr kumimoji="1" lang="en-US" altLang="ja-JP" dirty="0" smtClean="0"/>
          </a:p>
          <a:p>
            <a:pPr>
              <a:buNone/>
            </a:pPr>
            <a:endParaRPr kumimoji="1" lang="ja-JP" altLang="en-US" dirty="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8</a:t>
            </a:fld>
            <a:endParaRPr kumimoji="1" lang="ja-JP"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l"/>
            <a:r>
              <a:rPr kumimoji="1" lang="ja-JP" altLang="en-US" dirty="0" smtClean="0"/>
              <a:t>北朝鮮経済の経済政策原理</a:t>
            </a:r>
            <a:endParaRPr kumimoji="1" lang="ja-JP" altLang="en-US" dirty="0"/>
          </a:p>
        </p:txBody>
      </p:sp>
      <p:sp>
        <p:nvSpPr>
          <p:cNvPr id="3" name="コンテンツ プレースホルダ 2"/>
          <p:cNvSpPr>
            <a:spLocks noGrp="1"/>
          </p:cNvSpPr>
          <p:nvPr>
            <p:ph idx="1"/>
          </p:nvPr>
        </p:nvSpPr>
        <p:spPr>
          <a:xfrm>
            <a:off x="457200" y="1412776"/>
            <a:ext cx="8229600" cy="5256584"/>
          </a:xfrm>
        </p:spPr>
        <p:txBody>
          <a:bodyPr>
            <a:normAutofit fontScale="77500" lnSpcReduction="20000"/>
          </a:bodyPr>
          <a:lstStyle/>
          <a:p>
            <a:r>
              <a:rPr lang="ja-JP" altLang="en-US" dirty="0" smtClean="0">
                <a:solidFill>
                  <a:srgbClr val="FF0000"/>
                </a:solidFill>
              </a:rPr>
              <a:t>先軍政治</a:t>
            </a:r>
            <a:r>
              <a:rPr lang="ja-JP" altLang="en-US" dirty="0" smtClean="0"/>
              <a:t>が資源配分を歪めている。金日成生誕</a:t>
            </a:r>
            <a:r>
              <a:rPr lang="en-US" altLang="ja-JP" dirty="0" smtClean="0"/>
              <a:t>100</a:t>
            </a:r>
            <a:r>
              <a:rPr lang="ja-JP" altLang="en-US" dirty="0" smtClean="0"/>
              <a:t>年の</a:t>
            </a:r>
            <a:r>
              <a:rPr lang="en-US" altLang="ja-JP" dirty="0" smtClean="0"/>
              <a:t>2012</a:t>
            </a:r>
            <a:r>
              <a:rPr lang="ja-JP" altLang="en-US" dirty="0" smtClean="0"/>
              <a:t>年に強盛大国になるという長期目標を掲げてきた。</a:t>
            </a:r>
            <a:endParaRPr lang="en-US" altLang="ja-JP" dirty="0" smtClean="0"/>
          </a:p>
          <a:p>
            <a:r>
              <a:rPr lang="ja-JP" altLang="en-US" dirty="0" smtClean="0"/>
              <a:t>軍需部門に資源が配分された後、民需部門に回る。競争経済では、限界代替率に従って民需部門の財価格が相対的に低くなるはずだが、北朝鮮ではそうならない。</a:t>
            </a:r>
            <a:endParaRPr lang="en-US" altLang="ja-JP" dirty="0" smtClean="0"/>
          </a:p>
          <a:p>
            <a:r>
              <a:rPr lang="ja-JP" altLang="en-US" dirty="0" smtClean="0"/>
              <a:t>価格体系は、指令経済部門においては費用構造をもとに政策的に決定され、市場経済部門においては国際価格に従って需要面から決定される。</a:t>
            </a:r>
            <a:endParaRPr lang="en-US" altLang="ja-JP" dirty="0" smtClean="0"/>
          </a:p>
          <a:p>
            <a:pPr>
              <a:buNone/>
            </a:pPr>
            <a:r>
              <a:rPr lang="en-US" altLang="ja-JP" dirty="0" smtClean="0"/>
              <a:t>	cf.</a:t>
            </a:r>
            <a:r>
              <a:rPr lang="ja-JP" altLang="en-US" dirty="0" smtClean="0"/>
              <a:t>　モデルとしては、</a:t>
            </a:r>
            <a:r>
              <a:rPr lang="en-US" altLang="ja-JP" dirty="0" smtClean="0"/>
              <a:t>Joan Robinson, </a:t>
            </a:r>
            <a:r>
              <a:rPr lang="ja-JP" altLang="en-US" dirty="0" smtClean="0"/>
              <a:t>森嶋通夫</a:t>
            </a:r>
            <a:r>
              <a:rPr lang="en-US" altLang="ja-JP" dirty="0" smtClean="0"/>
              <a:t>, etc</a:t>
            </a:r>
          </a:p>
          <a:p>
            <a:pPr>
              <a:buNone/>
            </a:pPr>
            <a:r>
              <a:rPr lang="en-US" altLang="ja-JP" dirty="0" smtClean="0"/>
              <a:t>		</a:t>
            </a:r>
            <a:r>
              <a:rPr lang="ja-JP" altLang="en-US" dirty="0" smtClean="0"/>
              <a:t>農業部門は限界費用原理、工業部門はマーク・アップ</a:t>
            </a:r>
            <a:r>
              <a:rPr lang="en-US" altLang="ja-JP" dirty="0" smtClean="0"/>
              <a:t>	</a:t>
            </a:r>
            <a:r>
              <a:rPr lang="ja-JP" altLang="en-US" dirty="0" smtClean="0"/>
              <a:t>原理での価格決定</a:t>
            </a:r>
            <a:r>
              <a:rPr lang="en-US" altLang="ja-JP" dirty="0" smtClean="0"/>
              <a:t> 	</a:t>
            </a:r>
          </a:p>
          <a:p>
            <a:r>
              <a:rPr lang="ja-JP" altLang="en-US" dirty="0" smtClean="0"/>
              <a:t>市場経済部門は、農民市場が発展した総合市場とインフォーマルな個人間取引が中心と考えられる。</a:t>
            </a:r>
            <a:endParaRPr lang="en-US" altLang="ja-JP" dirty="0" smtClean="0"/>
          </a:p>
        </p:txBody>
      </p:sp>
      <p:sp>
        <p:nvSpPr>
          <p:cNvPr id="4" name="スライド番号プレースホルダ 3"/>
          <p:cNvSpPr>
            <a:spLocks noGrp="1"/>
          </p:cNvSpPr>
          <p:nvPr>
            <p:ph type="sldNum" sz="quarter" idx="12"/>
          </p:nvPr>
        </p:nvSpPr>
        <p:spPr/>
        <p:txBody>
          <a:bodyPr/>
          <a:lstStyle/>
          <a:p>
            <a:fld id="{C4B4A09A-B53C-4F4F-B34A-F85DD394CC4D}" type="slidenum">
              <a:rPr kumimoji="1" lang="ja-JP" altLang="en-US" smtClean="0"/>
              <a:pPr/>
              <a:t>9</a:t>
            </a:fld>
            <a:endParaRPr kumimoji="1" lang="ja-JP" altLang="en-US"/>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628</TotalTime>
  <Words>1075</Words>
  <Application>Microsoft Office PowerPoint</Application>
  <PresentationFormat>画面に合わせる (4:3)</PresentationFormat>
  <Paragraphs>219</Paragraphs>
  <Slides>28</Slides>
  <Notes>0</Notes>
  <HiddenSlides>0</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Office テーマ</vt:lpstr>
      <vt:lpstr>北朝鮮の経済改革</vt:lpstr>
      <vt:lpstr>構成</vt:lpstr>
      <vt:lpstr>北朝鮮経済の構造と略史</vt:lpstr>
      <vt:lpstr>北朝鮮経済の構造と略史</vt:lpstr>
      <vt:lpstr>北朝鮮経済の構造と略史</vt:lpstr>
      <vt:lpstr>北朝鮮経済の構造と略史</vt:lpstr>
      <vt:lpstr>北朝鮮経済の経済政策原理</vt:lpstr>
      <vt:lpstr>北朝鮮経済の経済政策原理</vt:lpstr>
      <vt:lpstr>北朝鮮経済の経済政策原理</vt:lpstr>
      <vt:lpstr>北朝鮮経済の経済政策原理</vt:lpstr>
      <vt:lpstr>北朝鮮の経済改革の実態</vt:lpstr>
      <vt:lpstr>北朝鮮の経済改革の実態</vt:lpstr>
      <vt:lpstr>スライド 13</vt:lpstr>
      <vt:lpstr>北朝鮮の経済改革の実態</vt:lpstr>
      <vt:lpstr>北朝鮮の経済改革の実態</vt:lpstr>
      <vt:lpstr>北朝鮮の対外経済関係</vt:lpstr>
      <vt:lpstr>北朝鮮の対外経済関係</vt:lpstr>
      <vt:lpstr>北朝鮮の対外経済関係</vt:lpstr>
      <vt:lpstr>北朝鮮の対外経済関係</vt:lpstr>
      <vt:lpstr>対北朝鮮経済制裁の効果</vt:lpstr>
      <vt:lpstr>対北朝鮮経済制裁の効果</vt:lpstr>
      <vt:lpstr>対北朝鮮経済制裁の効果</vt:lpstr>
      <vt:lpstr>対北朝鮮経済制裁の効果</vt:lpstr>
      <vt:lpstr>南北経済統合の課題</vt:lpstr>
      <vt:lpstr>南北経済統合の課題</vt:lpstr>
      <vt:lpstr>まとめ</vt:lpstr>
      <vt:lpstr>まとめ</vt:lpstr>
      <vt:lpstr>ご清聴ありがとうございました。</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fyoshino</dc:creator>
  <cp:lastModifiedBy>fyoshino</cp:lastModifiedBy>
  <cp:revision>70</cp:revision>
  <dcterms:created xsi:type="dcterms:W3CDTF">2012-04-16T23:25:10Z</dcterms:created>
  <dcterms:modified xsi:type="dcterms:W3CDTF">2012-04-20T12:47:04Z</dcterms:modified>
</cp:coreProperties>
</file>