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6" r:id="rId1"/>
  </p:sldMasterIdLst>
  <p:notesMasterIdLst>
    <p:notesMasterId r:id="rId19"/>
  </p:notesMasterIdLst>
  <p:sldIdLst>
    <p:sldId id="256" r:id="rId2"/>
    <p:sldId id="257" r:id="rId3"/>
    <p:sldId id="258" r:id="rId4"/>
    <p:sldId id="259" r:id="rId5"/>
    <p:sldId id="260" r:id="rId6"/>
    <p:sldId id="261" r:id="rId7"/>
    <p:sldId id="262" r:id="rId8"/>
    <p:sldId id="273" r:id="rId9"/>
    <p:sldId id="263" r:id="rId10"/>
    <p:sldId id="266" r:id="rId11"/>
    <p:sldId id="267" r:id="rId12"/>
    <p:sldId id="268" r:id="rId13"/>
    <p:sldId id="271" r:id="rId14"/>
    <p:sldId id="270" r:id="rId15"/>
    <p:sldId id="269" r:id="rId16"/>
    <p:sldId id="274" r:id="rId17"/>
    <p:sldId id="272" r:id="rId1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31" autoAdjust="0"/>
  </p:normalViewPr>
  <p:slideViewPr>
    <p:cSldViewPr>
      <p:cViewPr>
        <p:scale>
          <a:sx n="100" d="100"/>
          <a:sy n="100" d="100"/>
        </p:scale>
        <p:origin x="-144" y="-2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17398D-F313-44AB-8B34-C978409F8382}" type="datetimeFigureOut">
              <a:rPr kumimoji="1" lang="ja-JP" altLang="en-US" smtClean="0"/>
              <a:t>2013/6/18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069B9C-1C8C-4CB4-8D84-842E4F6D1F3F}" type="slidenum">
              <a:rPr kumimoji="1" lang="ja-JP" altLang="en-US" smtClean="0"/>
              <a:t>‹#›</a:t>
            </a:fld>
            <a:endParaRPr kumimoji="1" lang="ja-JP" altLang="en-US"/>
          </a:p>
        </p:txBody>
      </p:sp>
    </p:spTree>
    <p:extLst>
      <p:ext uri="{BB962C8B-B14F-4D97-AF65-F5344CB8AC3E}">
        <p14:creationId xmlns:p14="http://schemas.microsoft.com/office/powerpoint/2010/main" val="14679939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069B9C-1C8C-4CB4-8D84-842E4F6D1F3F}" type="slidenum">
              <a:rPr kumimoji="1" lang="ja-JP" altLang="en-US" smtClean="0"/>
              <a:t>7</a:t>
            </a:fld>
            <a:endParaRPr kumimoji="1" lang="ja-JP" altLang="en-US"/>
          </a:p>
        </p:txBody>
      </p:sp>
    </p:spTree>
    <p:extLst>
      <p:ext uri="{BB962C8B-B14F-4D97-AF65-F5344CB8AC3E}">
        <p14:creationId xmlns:p14="http://schemas.microsoft.com/office/powerpoint/2010/main" val="2363818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E208AD2-E381-4050-A640-3D68218992CB}" type="datetimeFigureOut">
              <a:rPr kumimoji="1" lang="ja-JP" altLang="en-US" smtClean="0"/>
              <a:t>2013/6/18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0AF6ED-5E11-4C61-ACFE-26865D1C4B89}" type="slidenum">
              <a:rPr kumimoji="1" lang="ja-JP" altLang="en-US" smtClean="0"/>
              <a:t>‹#›</a:t>
            </a:fld>
            <a:endParaRPr kumimoji="1" lang="ja-JP" altLang="en-US"/>
          </a:p>
        </p:txBody>
      </p:sp>
    </p:spTree>
    <p:extLst>
      <p:ext uri="{BB962C8B-B14F-4D97-AF65-F5344CB8AC3E}">
        <p14:creationId xmlns:p14="http://schemas.microsoft.com/office/powerpoint/2010/main" val="6939721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E208AD2-E381-4050-A640-3D68218992CB}" type="datetimeFigureOut">
              <a:rPr kumimoji="1" lang="ja-JP" altLang="en-US" smtClean="0"/>
              <a:t>2013/6/18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0AF6ED-5E11-4C61-ACFE-26865D1C4B89}" type="slidenum">
              <a:rPr kumimoji="1" lang="ja-JP" altLang="en-US" smtClean="0"/>
              <a:t>‹#›</a:t>
            </a:fld>
            <a:endParaRPr kumimoji="1" lang="ja-JP" altLang="en-US"/>
          </a:p>
        </p:txBody>
      </p:sp>
    </p:spTree>
    <p:extLst>
      <p:ext uri="{BB962C8B-B14F-4D97-AF65-F5344CB8AC3E}">
        <p14:creationId xmlns:p14="http://schemas.microsoft.com/office/powerpoint/2010/main" val="30548461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E208AD2-E381-4050-A640-3D68218992CB}" type="datetimeFigureOut">
              <a:rPr kumimoji="1" lang="ja-JP" altLang="en-US" smtClean="0"/>
              <a:t>2013/6/18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0AF6ED-5E11-4C61-ACFE-26865D1C4B89}" type="slidenum">
              <a:rPr kumimoji="1" lang="ja-JP" altLang="en-US" smtClean="0"/>
              <a:t>‹#›</a:t>
            </a:fld>
            <a:endParaRPr kumimoji="1" lang="ja-JP" altLang="en-US"/>
          </a:p>
        </p:txBody>
      </p:sp>
    </p:spTree>
    <p:extLst>
      <p:ext uri="{BB962C8B-B14F-4D97-AF65-F5344CB8AC3E}">
        <p14:creationId xmlns:p14="http://schemas.microsoft.com/office/powerpoint/2010/main" val="23587131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E208AD2-E381-4050-A640-3D68218992CB}" type="datetimeFigureOut">
              <a:rPr kumimoji="1" lang="ja-JP" altLang="en-US" smtClean="0"/>
              <a:t>2013/6/18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0AF6ED-5E11-4C61-ACFE-26865D1C4B89}" type="slidenum">
              <a:rPr kumimoji="1" lang="ja-JP" altLang="en-US" smtClean="0"/>
              <a:t>‹#›</a:t>
            </a:fld>
            <a:endParaRPr kumimoji="1" lang="ja-JP" altLang="en-US"/>
          </a:p>
        </p:txBody>
      </p:sp>
    </p:spTree>
    <p:extLst>
      <p:ext uri="{BB962C8B-B14F-4D97-AF65-F5344CB8AC3E}">
        <p14:creationId xmlns:p14="http://schemas.microsoft.com/office/powerpoint/2010/main" val="4028339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E208AD2-E381-4050-A640-3D68218992CB}" type="datetimeFigureOut">
              <a:rPr kumimoji="1" lang="ja-JP" altLang="en-US" smtClean="0"/>
              <a:t>2013/6/18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0AF6ED-5E11-4C61-ACFE-26865D1C4B89}" type="slidenum">
              <a:rPr kumimoji="1" lang="ja-JP" altLang="en-US" smtClean="0"/>
              <a:t>‹#›</a:t>
            </a:fld>
            <a:endParaRPr kumimoji="1" lang="ja-JP" altLang="en-US"/>
          </a:p>
        </p:txBody>
      </p:sp>
    </p:spTree>
    <p:extLst>
      <p:ext uri="{BB962C8B-B14F-4D97-AF65-F5344CB8AC3E}">
        <p14:creationId xmlns:p14="http://schemas.microsoft.com/office/powerpoint/2010/main" val="23471227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E208AD2-E381-4050-A640-3D68218992CB}" type="datetimeFigureOut">
              <a:rPr kumimoji="1" lang="ja-JP" altLang="en-US" smtClean="0"/>
              <a:t>2013/6/18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70AF6ED-5E11-4C61-ACFE-26865D1C4B89}" type="slidenum">
              <a:rPr kumimoji="1" lang="ja-JP" altLang="en-US" smtClean="0"/>
              <a:t>‹#›</a:t>
            </a:fld>
            <a:endParaRPr kumimoji="1" lang="ja-JP" altLang="en-US"/>
          </a:p>
        </p:txBody>
      </p:sp>
    </p:spTree>
    <p:extLst>
      <p:ext uri="{BB962C8B-B14F-4D97-AF65-F5344CB8AC3E}">
        <p14:creationId xmlns:p14="http://schemas.microsoft.com/office/powerpoint/2010/main" val="327199981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E208AD2-E381-4050-A640-3D68218992CB}" type="datetimeFigureOut">
              <a:rPr kumimoji="1" lang="ja-JP" altLang="en-US" smtClean="0"/>
              <a:t>2013/6/18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70AF6ED-5E11-4C61-ACFE-26865D1C4B89}" type="slidenum">
              <a:rPr kumimoji="1" lang="ja-JP" altLang="en-US" smtClean="0"/>
              <a:t>‹#›</a:t>
            </a:fld>
            <a:endParaRPr kumimoji="1" lang="ja-JP" altLang="en-US"/>
          </a:p>
        </p:txBody>
      </p:sp>
    </p:spTree>
    <p:extLst>
      <p:ext uri="{BB962C8B-B14F-4D97-AF65-F5344CB8AC3E}">
        <p14:creationId xmlns:p14="http://schemas.microsoft.com/office/powerpoint/2010/main" val="36626660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E208AD2-E381-4050-A640-3D68218992CB}" type="datetimeFigureOut">
              <a:rPr kumimoji="1" lang="ja-JP" altLang="en-US" smtClean="0"/>
              <a:t>2013/6/18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70AF6ED-5E11-4C61-ACFE-26865D1C4B89}" type="slidenum">
              <a:rPr kumimoji="1" lang="ja-JP" altLang="en-US" smtClean="0"/>
              <a:t>‹#›</a:t>
            </a:fld>
            <a:endParaRPr kumimoji="1" lang="ja-JP" altLang="en-US"/>
          </a:p>
        </p:txBody>
      </p:sp>
    </p:spTree>
    <p:extLst>
      <p:ext uri="{BB962C8B-B14F-4D97-AF65-F5344CB8AC3E}">
        <p14:creationId xmlns:p14="http://schemas.microsoft.com/office/powerpoint/2010/main" val="9461832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E208AD2-E381-4050-A640-3D68218992CB}" type="datetimeFigureOut">
              <a:rPr kumimoji="1" lang="ja-JP" altLang="en-US" smtClean="0"/>
              <a:t>2013/6/18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70AF6ED-5E11-4C61-ACFE-26865D1C4B89}" type="slidenum">
              <a:rPr kumimoji="1" lang="ja-JP" altLang="en-US" smtClean="0"/>
              <a:t>‹#›</a:t>
            </a:fld>
            <a:endParaRPr kumimoji="1" lang="ja-JP" altLang="en-US"/>
          </a:p>
        </p:txBody>
      </p:sp>
    </p:spTree>
    <p:extLst>
      <p:ext uri="{BB962C8B-B14F-4D97-AF65-F5344CB8AC3E}">
        <p14:creationId xmlns:p14="http://schemas.microsoft.com/office/powerpoint/2010/main" val="7528054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E208AD2-E381-4050-A640-3D68218992CB}" type="datetimeFigureOut">
              <a:rPr kumimoji="1" lang="ja-JP" altLang="en-US" smtClean="0"/>
              <a:t>2013/6/18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70AF6ED-5E11-4C61-ACFE-26865D1C4B89}" type="slidenum">
              <a:rPr kumimoji="1" lang="ja-JP" altLang="en-US" smtClean="0"/>
              <a:t>‹#›</a:t>
            </a:fld>
            <a:endParaRPr kumimoji="1" lang="ja-JP" altLang="en-US"/>
          </a:p>
        </p:txBody>
      </p:sp>
    </p:spTree>
    <p:extLst>
      <p:ext uri="{BB962C8B-B14F-4D97-AF65-F5344CB8AC3E}">
        <p14:creationId xmlns:p14="http://schemas.microsoft.com/office/powerpoint/2010/main" val="417226917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E208AD2-E381-4050-A640-3D68218992CB}" type="datetimeFigureOut">
              <a:rPr kumimoji="1" lang="ja-JP" altLang="en-US" smtClean="0"/>
              <a:t>2013/6/18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70AF6ED-5E11-4C61-ACFE-26865D1C4B89}" type="slidenum">
              <a:rPr kumimoji="1" lang="ja-JP" altLang="en-US" smtClean="0"/>
              <a:t>‹#›</a:t>
            </a:fld>
            <a:endParaRPr kumimoji="1" lang="ja-JP" altLang="en-US"/>
          </a:p>
        </p:txBody>
      </p:sp>
    </p:spTree>
    <p:extLst>
      <p:ext uri="{BB962C8B-B14F-4D97-AF65-F5344CB8AC3E}">
        <p14:creationId xmlns:p14="http://schemas.microsoft.com/office/powerpoint/2010/main" val="40906228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208AD2-E381-4050-A640-3D68218992CB}" type="datetimeFigureOut">
              <a:rPr kumimoji="1" lang="ja-JP" altLang="en-US" smtClean="0"/>
              <a:t>2013/6/18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AF6ED-5E11-4C61-ACFE-26865D1C4B89}" type="slidenum">
              <a:rPr kumimoji="1" lang="ja-JP" altLang="en-US" smtClean="0"/>
              <a:t>‹#›</a:t>
            </a:fld>
            <a:endParaRPr kumimoji="1" lang="ja-JP" altLang="en-US"/>
          </a:p>
        </p:txBody>
      </p:sp>
    </p:spTree>
    <p:extLst>
      <p:ext uri="{BB962C8B-B14F-4D97-AF65-F5344CB8AC3E}">
        <p14:creationId xmlns:p14="http://schemas.microsoft.com/office/powerpoint/2010/main" val="335039435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844825"/>
            <a:ext cx="7772400" cy="1755626"/>
          </a:xfrm>
        </p:spPr>
        <p:txBody>
          <a:bodyPr>
            <a:normAutofit fontScale="90000"/>
          </a:bodyPr>
          <a:lstStyle/>
          <a:p>
            <a:r>
              <a:rPr lang="en-US" altLang="ja-JP" sz="4000" dirty="0"/>
              <a:t>International Transport and the Environment: Environmental Regulations and International Emissions Trading</a:t>
            </a:r>
            <a:endParaRPr kumimoji="1" lang="ja-JP" altLang="en-US" sz="4100" dirty="0"/>
          </a:p>
        </p:txBody>
      </p:sp>
      <p:sp>
        <p:nvSpPr>
          <p:cNvPr id="3" name="サブタイトル 2"/>
          <p:cNvSpPr>
            <a:spLocks noGrp="1"/>
          </p:cNvSpPr>
          <p:nvPr>
            <p:ph type="subTitle" idx="1"/>
          </p:nvPr>
        </p:nvSpPr>
        <p:spPr/>
        <p:txBody>
          <a:bodyPr>
            <a:normAutofit/>
          </a:bodyPr>
          <a:lstStyle/>
          <a:p>
            <a:r>
              <a:rPr kumimoji="1" lang="en-US" altLang="ja-JP" sz="2000" dirty="0" smtClean="0">
                <a:solidFill>
                  <a:schemeClr val="tx1"/>
                </a:solidFill>
              </a:rPr>
              <a:t>2013</a:t>
            </a:r>
            <a:r>
              <a:rPr kumimoji="1" lang="ja-JP" altLang="en-US" sz="2000" dirty="0" smtClean="0">
                <a:solidFill>
                  <a:schemeClr val="tx1"/>
                </a:solidFill>
              </a:rPr>
              <a:t>年</a:t>
            </a:r>
            <a:r>
              <a:rPr kumimoji="1" lang="en-US" altLang="ja-JP" sz="2000" dirty="0" smtClean="0">
                <a:solidFill>
                  <a:schemeClr val="tx1"/>
                </a:solidFill>
              </a:rPr>
              <a:t>7</a:t>
            </a:r>
            <a:r>
              <a:rPr kumimoji="1" lang="ja-JP" altLang="en-US" sz="2000" dirty="0" smtClean="0">
                <a:solidFill>
                  <a:schemeClr val="tx1"/>
                </a:solidFill>
              </a:rPr>
              <a:t>月</a:t>
            </a:r>
            <a:r>
              <a:rPr kumimoji="1" lang="en-US" altLang="ja-JP" sz="2000" dirty="0" smtClean="0">
                <a:solidFill>
                  <a:schemeClr val="tx1"/>
                </a:solidFill>
              </a:rPr>
              <a:t>27</a:t>
            </a:r>
            <a:r>
              <a:rPr kumimoji="1" lang="ja-JP" altLang="en-US" sz="2000" dirty="0" smtClean="0">
                <a:solidFill>
                  <a:schemeClr val="tx1"/>
                </a:solidFill>
              </a:rPr>
              <a:t>日</a:t>
            </a:r>
            <a:endParaRPr kumimoji="1" lang="en-US" altLang="ja-JP" sz="2000" dirty="0" smtClean="0">
              <a:solidFill>
                <a:schemeClr val="tx1"/>
              </a:solidFill>
            </a:endParaRPr>
          </a:p>
          <a:p>
            <a:endParaRPr kumimoji="1" lang="en-US" altLang="ja-JP" sz="1300" dirty="0" smtClean="0">
              <a:solidFill>
                <a:schemeClr val="tx1"/>
              </a:solidFill>
            </a:endParaRPr>
          </a:p>
          <a:p>
            <a:r>
              <a:rPr kumimoji="1" lang="ja-JP" altLang="en-US" sz="2800" dirty="0" smtClean="0">
                <a:solidFill>
                  <a:schemeClr val="tx1"/>
                </a:solidFill>
              </a:rPr>
              <a:t>寳多　康弘</a:t>
            </a:r>
            <a:endParaRPr kumimoji="1" lang="en-US" altLang="ja-JP" sz="2800" dirty="0" smtClean="0">
              <a:solidFill>
                <a:schemeClr val="tx1"/>
              </a:solidFill>
            </a:endParaRPr>
          </a:p>
          <a:p>
            <a:r>
              <a:rPr lang="ja-JP" altLang="en-US" sz="2000" dirty="0" smtClean="0">
                <a:solidFill>
                  <a:schemeClr val="tx1"/>
                </a:solidFill>
              </a:rPr>
              <a:t>南山</a:t>
            </a:r>
            <a:r>
              <a:rPr lang="ja-JP" altLang="en-US" sz="2000" dirty="0">
                <a:solidFill>
                  <a:schemeClr val="tx1"/>
                </a:solidFill>
              </a:rPr>
              <a:t>大学</a:t>
            </a:r>
            <a:endParaRPr kumimoji="1" lang="ja-JP" altLang="en-US" sz="2000" dirty="0">
              <a:solidFill>
                <a:schemeClr val="tx1"/>
              </a:solidFill>
            </a:endParaRPr>
          </a:p>
        </p:txBody>
      </p:sp>
    </p:spTree>
    <p:extLst>
      <p:ext uri="{BB962C8B-B14F-4D97-AF65-F5344CB8AC3E}">
        <p14:creationId xmlns:p14="http://schemas.microsoft.com/office/powerpoint/2010/main" val="3772393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600" dirty="0" smtClean="0"/>
              <a:t>2</a:t>
            </a:r>
            <a:r>
              <a:rPr lang="ja-JP" altLang="en-US" sz="3600" dirty="0" smtClean="0"/>
              <a:t>国の国際輸送部門間での排出量取引</a:t>
            </a:r>
            <a:endParaRPr kumimoji="1" lang="ja-JP" altLang="en-US" sz="3600"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1412776"/>
                <a:ext cx="8229600" cy="4968552"/>
              </a:xfrm>
            </p:spPr>
            <p:txBody>
              <a:bodyPr>
                <a:normAutofit/>
              </a:bodyPr>
              <a:lstStyle/>
              <a:p>
                <a:pPr marL="268288" indent="-268288">
                  <a:buFont typeface="Wingdings" pitchFamily="2" charset="2"/>
                  <a:buChar char="l"/>
                </a:pPr>
                <a:r>
                  <a:rPr kumimoji="1" lang="ja-JP" altLang="en-US" sz="2000" dirty="0" smtClean="0"/>
                  <a:t>国際的な排出枠の売買価格： </a:t>
                </a:r>
                <a14:m>
                  <m:oMath xmlns:m="http://schemas.openxmlformats.org/officeDocument/2006/math">
                    <m:r>
                      <a:rPr kumimoji="1" lang="en-US" altLang="ja-JP" sz="2000" b="0" i="1" smtClean="0">
                        <a:latin typeface="Cambria Math"/>
                      </a:rPr>
                      <m:t>𝑟</m:t>
                    </m:r>
                  </m:oMath>
                </a14:m>
                <a:endParaRPr kumimoji="1" lang="en-US" altLang="ja-JP" sz="2000" dirty="0" smtClean="0"/>
              </a:p>
              <a:p>
                <a:pPr marL="268288" indent="-268288">
                  <a:buFont typeface="Wingdings" pitchFamily="2" charset="2"/>
                  <a:buChar char="l"/>
                </a:pPr>
                <a:r>
                  <a:rPr lang="ja-JP" altLang="en-US" sz="2000" dirty="0" smtClean="0"/>
                  <a:t>排出枠の売買量： </a:t>
                </a:r>
                <a14:m>
                  <m:oMath xmlns:m="http://schemas.openxmlformats.org/officeDocument/2006/math">
                    <m:r>
                      <a:rPr lang="en-US" altLang="ja-JP" sz="2000" b="0" i="1" smtClean="0">
                        <a:latin typeface="Cambria Math"/>
                      </a:rPr>
                      <m:t>𝑧</m:t>
                    </m:r>
                  </m:oMath>
                </a14:m>
                <a:endParaRPr lang="en-US" altLang="ja-JP" sz="2000" dirty="0" smtClean="0"/>
              </a:p>
              <a:p>
                <a:pPr marL="268288" indent="-268288">
                  <a:buFont typeface="Wingdings" pitchFamily="2" charset="2"/>
                  <a:buChar char="l"/>
                </a:pPr>
                <a:r>
                  <a:rPr lang="ja-JP" altLang="en-US" sz="2000" dirty="0" smtClean="0"/>
                  <a:t>当初、</a:t>
                </a:r>
                <a:r>
                  <a:rPr lang="ja-JP" altLang="en-US" sz="2000" b="1" dirty="0" smtClean="0"/>
                  <a:t>自国の方が、国際輸送セクターに対して、厳しい環境規制</a:t>
                </a:r>
                <a:r>
                  <a:rPr lang="ja-JP" altLang="en-US" sz="2000" dirty="0" smtClean="0"/>
                  <a:t>（</a:t>
                </a:r>
                <a:r>
                  <a:rPr lang="ja-JP" altLang="en-US" sz="2000" u="sng" dirty="0" smtClean="0"/>
                  <a:t>排出枠価格が外国より高い</a:t>
                </a:r>
                <a:r>
                  <a:rPr lang="ja-JP" altLang="en-US" sz="2000" dirty="0" smtClean="0"/>
                  <a:t>）</a:t>
                </a:r>
                <a:endParaRPr lang="en-US" altLang="ja-JP" sz="2000" dirty="0" smtClean="0"/>
              </a:p>
              <a:p>
                <a:pPr marL="447675" indent="-268288">
                  <a:buFont typeface="Wingdings" pitchFamily="2" charset="2"/>
                  <a:buChar char="Ø"/>
                </a:pPr>
                <a:r>
                  <a:rPr lang="ja-JP" altLang="en-US" sz="2000" dirty="0" smtClean="0"/>
                  <a:t>　</a:t>
                </a:r>
                <a:endParaRPr lang="en-US" altLang="ja-JP" sz="2000" dirty="0" smtClean="0"/>
              </a:p>
              <a:p>
                <a:pPr marL="447675" indent="-268288">
                  <a:buFont typeface="Wingdings" pitchFamily="2" charset="2"/>
                  <a:buChar char="Ø"/>
                </a:pPr>
                <a:r>
                  <a:rPr lang="ja-JP" altLang="en-US" sz="2000" u="sng" dirty="0" smtClean="0"/>
                  <a:t>自国は排出枠の買い手、外国は排出枠の売り手</a:t>
                </a:r>
                <a:endParaRPr lang="en-US" altLang="ja-JP" sz="2000" u="sng" dirty="0" smtClean="0"/>
              </a:p>
              <a:p>
                <a:pPr marL="268288" indent="-268288">
                  <a:buFont typeface="Wingdings" pitchFamily="2" charset="2"/>
                  <a:buChar char="l"/>
                </a:pPr>
                <a:r>
                  <a:rPr lang="ja-JP" altLang="en-US" sz="2000" dirty="0" smtClean="0"/>
                  <a:t>国際輸送セクターに焦点を当てるため、財セクターの排出枠の国際売買はなし</a:t>
                </a:r>
                <a:endParaRPr lang="en-US" altLang="ja-JP" sz="2000" dirty="0" smtClean="0"/>
              </a:p>
              <a:p>
                <a:pPr marL="268288" indent="-268288">
                  <a:buFont typeface="Wingdings" pitchFamily="2" charset="2"/>
                  <a:buChar char="l"/>
                </a:pPr>
                <a:endParaRPr lang="en-US" altLang="ja-JP" sz="2000" dirty="0"/>
              </a:p>
              <a:p>
                <a:pPr marL="273050" indent="-273050">
                  <a:buFont typeface="Wingdings" pitchFamily="2" charset="2"/>
                  <a:buChar char="n"/>
                </a:pPr>
                <a:r>
                  <a:rPr lang="ja-JP" altLang="ja-JP" sz="2000" dirty="0" smtClean="0"/>
                  <a:t>排出枠</a:t>
                </a:r>
                <a:r>
                  <a:rPr lang="ja-JP" altLang="en-US" sz="2000" dirty="0" smtClean="0"/>
                  <a:t>の</a:t>
                </a:r>
                <a:r>
                  <a:rPr lang="ja-JP" altLang="ja-JP" sz="2000" dirty="0" smtClean="0"/>
                  <a:t>価格差</a:t>
                </a:r>
                <a:r>
                  <a:rPr lang="ja-JP" altLang="ja-JP" sz="2000" dirty="0"/>
                  <a:t>が</a:t>
                </a:r>
                <a:r>
                  <a:rPr lang="ja-JP" altLang="en-US" sz="2000" dirty="0" smtClean="0"/>
                  <a:t>逆の　</a:t>
                </a:r>
                <a14:m>
                  <m:oMath xmlns:m="http://schemas.openxmlformats.org/officeDocument/2006/math">
                    <m:r>
                      <a:rPr lang="en-US" altLang="ja-JP" sz="2000" i="1">
                        <a:latin typeface="Cambria Math"/>
                      </a:rPr>
                      <m:t>𝑡</m:t>
                    </m:r>
                    <m:sSub>
                      <m:sSubPr>
                        <m:ctrlPr>
                          <a:rPr lang="ja-JP" altLang="ja-JP" sz="2000" i="1">
                            <a:latin typeface="Cambria Math"/>
                          </a:rPr>
                        </m:ctrlPr>
                      </m:sSubPr>
                      <m:e>
                        <m:r>
                          <a:rPr lang="en-US" altLang="ja-JP" sz="2000" i="1">
                            <a:latin typeface="Cambria Math"/>
                          </a:rPr>
                          <m:t>𝐹</m:t>
                        </m:r>
                      </m:e>
                      <m:sub>
                        <m:r>
                          <a:rPr lang="en-US" altLang="ja-JP" sz="2000" i="1">
                            <a:latin typeface="Cambria Math"/>
                          </a:rPr>
                          <m:t>𝑍</m:t>
                        </m:r>
                      </m:sub>
                    </m:sSub>
                    <m:r>
                      <a:rPr lang="en-US" altLang="ja-JP" sz="2000" i="1">
                        <a:latin typeface="Cambria Math"/>
                      </a:rPr>
                      <m:t>≤</m:t>
                    </m:r>
                    <m:r>
                      <a:rPr lang="en-US" altLang="ja-JP" sz="2000" i="1">
                        <a:latin typeface="Cambria Math"/>
                      </a:rPr>
                      <m:t>𝑟</m:t>
                    </m:r>
                    <m:r>
                      <a:rPr lang="en-US" altLang="ja-JP" sz="2000" i="1">
                        <a:latin typeface="Cambria Math"/>
                      </a:rPr>
                      <m:t>≤</m:t>
                    </m:r>
                    <m:r>
                      <a:rPr lang="en-US" altLang="ja-JP" sz="2000" i="1">
                        <a:latin typeface="Cambria Math"/>
                      </a:rPr>
                      <m:t>𝑡</m:t>
                    </m:r>
                    <m:sSubSup>
                      <m:sSubSupPr>
                        <m:ctrlPr>
                          <a:rPr lang="ja-JP" altLang="ja-JP" sz="2000" i="1">
                            <a:latin typeface="Cambria Math"/>
                          </a:rPr>
                        </m:ctrlPr>
                      </m:sSubSupPr>
                      <m:e>
                        <m:r>
                          <a:rPr lang="en-US" altLang="ja-JP" sz="2000" i="1">
                            <a:latin typeface="Cambria Math"/>
                          </a:rPr>
                          <m:t>𝐹</m:t>
                        </m:r>
                      </m:e>
                      <m:sub>
                        <m:r>
                          <a:rPr lang="en-US" altLang="ja-JP" sz="2000" i="1">
                            <a:latin typeface="Cambria Math"/>
                          </a:rPr>
                          <m:t>𝑍</m:t>
                        </m:r>
                      </m:sub>
                      <m:sup>
                        <m:r>
                          <a:rPr lang="en-US" altLang="ja-JP" sz="2000" i="1">
                            <a:latin typeface="Cambria Math"/>
                          </a:rPr>
                          <m:t>∗</m:t>
                        </m:r>
                      </m:sup>
                    </m:sSubSup>
                  </m:oMath>
                </a14:m>
                <a:r>
                  <a:rPr lang="ja-JP" altLang="en-US" sz="2000" dirty="0" smtClean="0"/>
                  <a:t>　</a:t>
                </a:r>
                <a:r>
                  <a:rPr lang="ja-JP" altLang="ja-JP" sz="2000" dirty="0"/>
                  <a:t>のケースでの厚生効果について</a:t>
                </a:r>
                <a:r>
                  <a:rPr lang="ja-JP" altLang="ja-JP" sz="2000" dirty="0" smtClean="0"/>
                  <a:t>も</a:t>
                </a:r>
                <a:r>
                  <a:rPr lang="ja-JP" altLang="en-US" sz="2000" dirty="0" smtClean="0"/>
                  <a:t>、</a:t>
                </a:r>
                <a:r>
                  <a:rPr lang="ja-JP" altLang="ja-JP" sz="2000" dirty="0" smtClean="0"/>
                  <a:t>同様</a:t>
                </a:r>
                <a:r>
                  <a:rPr lang="ja-JP" altLang="ja-JP" sz="2000" dirty="0"/>
                  <a:t>に考えること</a:t>
                </a:r>
                <a:r>
                  <a:rPr lang="ja-JP" altLang="ja-JP" sz="2000" dirty="0" smtClean="0"/>
                  <a:t>で</a:t>
                </a:r>
                <a:r>
                  <a:rPr lang="ja-JP" altLang="en-US" sz="2000" dirty="0" smtClean="0"/>
                  <a:t>、</a:t>
                </a:r>
                <a:r>
                  <a:rPr lang="ja-JP" altLang="ja-JP" sz="2000" dirty="0" smtClean="0"/>
                  <a:t>本質的</a:t>
                </a:r>
                <a:r>
                  <a:rPr lang="ja-JP" altLang="ja-JP" sz="2000" dirty="0"/>
                  <a:t>に同じ</a:t>
                </a:r>
                <a:r>
                  <a:rPr lang="ja-JP" altLang="ja-JP" sz="2000" dirty="0" smtClean="0"/>
                  <a:t>結果</a:t>
                </a:r>
                <a:endParaRPr lang="en-US" altLang="ja-JP" sz="2000" dirty="0" smtClean="0"/>
              </a:p>
              <a:p>
                <a:pPr marL="450850" indent="-273050">
                  <a:buFont typeface="Wingdings" pitchFamily="2" charset="2"/>
                  <a:buChar char="Ø"/>
                </a:pPr>
                <a:r>
                  <a:rPr lang="ja-JP" altLang="en-US" sz="2000" dirty="0" smtClean="0"/>
                  <a:t>つまり、</a:t>
                </a:r>
                <a:r>
                  <a:rPr lang="ja-JP" altLang="en-US" sz="2000" u="sng" dirty="0" smtClean="0"/>
                  <a:t>国際排出量取引の厚生効果は、</a:t>
                </a:r>
                <a:r>
                  <a:rPr lang="ja-JP" altLang="en-US" sz="2000" b="1" u="sng" dirty="0" smtClean="0"/>
                  <a:t>排出枠の売り手・買い手には依存しない</a:t>
                </a:r>
                <a:endParaRPr lang="en-US" altLang="ja-JP" sz="2000" dirty="0" smtClean="0"/>
              </a:p>
              <a:p>
                <a:pPr marL="450850" indent="-273050">
                  <a:buFont typeface="Wingdings" pitchFamily="2" charset="2"/>
                  <a:buChar char="Ø"/>
                </a:pPr>
                <a:r>
                  <a:rPr lang="ja-JP" altLang="en-US" sz="2000" dirty="0"/>
                  <a:t>説明</a:t>
                </a:r>
                <a:r>
                  <a:rPr lang="ja-JP" altLang="en-US" sz="2000" dirty="0" smtClean="0"/>
                  <a:t>の</a:t>
                </a:r>
                <a:r>
                  <a:rPr lang="ja-JP" altLang="en-US" sz="2000" dirty="0"/>
                  <a:t>便宜上</a:t>
                </a:r>
                <a:r>
                  <a:rPr lang="ja-JP" altLang="en-US" sz="2000" dirty="0" smtClean="0"/>
                  <a:t>、上記を仮定</a:t>
                </a:r>
                <a:endParaRPr lang="en-US" altLang="ja-JP" sz="2000"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412776"/>
                <a:ext cx="8229600" cy="4968552"/>
              </a:xfrm>
              <a:blipFill rotWithShape="1">
                <a:blip r:embed="rId2"/>
                <a:stretch>
                  <a:fillRect l="-593" t="-982" r="-222" b="-613"/>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270AF6ED-5E11-4C61-ACFE-26865D1C4B89}" type="slidenum">
              <a:rPr kumimoji="1" lang="ja-JP" altLang="en-US" smtClean="0"/>
              <a:t>10</a:t>
            </a:fld>
            <a:endParaRPr kumimoji="1" lang="ja-JP" alt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856" y="2832563"/>
            <a:ext cx="5147320" cy="38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749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国際排出量取引の価格効果</a:t>
            </a:r>
            <a:endParaRPr kumimoji="1" lang="ja-JP" altLang="en-US" sz="3600"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1412776"/>
                <a:ext cx="8229600" cy="4968552"/>
              </a:xfrm>
            </p:spPr>
            <p:txBody>
              <a:bodyPr>
                <a:normAutofit/>
              </a:bodyPr>
              <a:lstStyle/>
              <a:p>
                <a:pPr marL="268288" indent="-268288">
                  <a:buFont typeface="Wingdings" pitchFamily="2" charset="2"/>
                  <a:buChar char="l"/>
                </a:pPr>
                <a:r>
                  <a:rPr lang="ja-JP" altLang="en-US" sz="2000" u="sng" dirty="0" smtClean="0"/>
                  <a:t>仮定：財価格の変化</a:t>
                </a:r>
                <a:r>
                  <a:rPr lang="ja-JP" altLang="en-US" sz="2000" u="sng" dirty="0"/>
                  <a:t>による国際輸送</a:t>
                </a:r>
                <a:r>
                  <a:rPr lang="ja-JP" altLang="en-US" sz="2000" u="sng" dirty="0" smtClean="0"/>
                  <a:t>サービスの世界需要</a:t>
                </a:r>
                <a:r>
                  <a:rPr lang="ja-JP" altLang="en-US" sz="2000" u="sng" dirty="0"/>
                  <a:t>の変化</a:t>
                </a:r>
                <a:r>
                  <a:rPr lang="ja-JP" altLang="en-US" sz="2000" u="sng" dirty="0" smtClean="0"/>
                  <a:t>は、ほぼゼロ（</a:t>
                </a:r>
                <a14:m>
                  <m:oMath xmlns:m="http://schemas.openxmlformats.org/officeDocument/2006/math">
                    <m:r>
                      <a:rPr lang="ja-JP" altLang="en-US" sz="2000" i="1" u="sng" smtClean="0">
                        <a:latin typeface="Cambria Math"/>
                      </a:rPr>
                      <m:t>𝜅</m:t>
                    </m:r>
                    <m:r>
                      <a:rPr lang="ja-JP" altLang="en-US" sz="2000" i="1" u="sng" smtClean="0">
                        <a:latin typeface="Cambria Math"/>
                      </a:rPr>
                      <m:t>≅0</m:t>
                    </m:r>
                  </m:oMath>
                </a14:m>
                <a:r>
                  <a:rPr lang="ja-JP" altLang="en-US" sz="2000" u="sng" dirty="0" smtClean="0"/>
                  <a:t>）</a:t>
                </a:r>
                <a:endParaRPr lang="en-US" altLang="ja-JP" sz="2000" u="sng" dirty="0"/>
              </a:p>
              <a:p>
                <a:pPr marL="447675" indent="-268288">
                  <a:buFont typeface="Wingdings" pitchFamily="2" charset="2"/>
                  <a:buChar char="Ø"/>
                </a:pPr>
                <a:r>
                  <a:rPr kumimoji="1" lang="ja-JP" altLang="en-US" sz="2000" dirty="0" smtClean="0"/>
                  <a:t>財価格の変化で、国際輸送サービス需要は変化</a:t>
                </a:r>
                <a:endParaRPr kumimoji="1" lang="en-US" altLang="ja-JP" sz="2000" dirty="0" smtClean="0"/>
              </a:p>
              <a:p>
                <a:pPr marL="447675" indent="-268288">
                  <a:buFont typeface="Wingdings" pitchFamily="2" charset="2"/>
                  <a:buChar char="Ø"/>
                </a:pPr>
                <a:r>
                  <a:rPr lang="ja-JP" altLang="en-US" sz="2000" dirty="0" smtClean="0"/>
                  <a:t>仮に、財</a:t>
                </a:r>
                <a:r>
                  <a:rPr lang="en-US" altLang="ja-JP" sz="2000" dirty="0" smtClean="0"/>
                  <a:t>1</a:t>
                </a:r>
                <a:r>
                  <a:rPr lang="ja-JP" altLang="en-US" sz="2000" dirty="0" smtClean="0"/>
                  <a:t>の価格上昇：</a:t>
                </a:r>
                <a:r>
                  <a:rPr lang="ja-JP" altLang="en-US" sz="2000" b="1" dirty="0" smtClean="0"/>
                  <a:t>相反する効果</a:t>
                </a:r>
                <a:endParaRPr lang="en-US" altLang="ja-JP" sz="2000" b="1" dirty="0" smtClean="0"/>
              </a:p>
              <a:p>
                <a:pPr marL="447675" indent="-179388"/>
                <a:r>
                  <a:rPr kumimoji="1" lang="ja-JP" altLang="en-US" sz="2000" b="1" dirty="0" smtClean="0"/>
                  <a:t>自国</a:t>
                </a:r>
                <a:r>
                  <a:rPr kumimoji="1" lang="ja-JP" altLang="en-US" sz="2000" dirty="0" smtClean="0"/>
                  <a:t>：安くなった財</a:t>
                </a:r>
                <a:r>
                  <a:rPr kumimoji="1" lang="en-US" altLang="ja-JP" sz="2000" dirty="0" smtClean="0"/>
                  <a:t>2</a:t>
                </a:r>
                <a:r>
                  <a:rPr kumimoji="1" lang="ja-JP" altLang="en-US" sz="2000" dirty="0" smtClean="0"/>
                  <a:t>（輸入財）の需要が増加、財</a:t>
                </a:r>
                <a:r>
                  <a:rPr kumimoji="1" lang="en-US" altLang="ja-JP" sz="2000" dirty="0" smtClean="0"/>
                  <a:t>2</a:t>
                </a:r>
                <a:r>
                  <a:rPr kumimoji="1" lang="ja-JP" altLang="en-US" sz="2000" dirty="0" smtClean="0"/>
                  <a:t>の国内生産は減少　　 </a:t>
                </a:r>
                <a14:m>
                  <m:oMath xmlns:m="http://schemas.openxmlformats.org/officeDocument/2006/math">
                    <m:r>
                      <a:rPr kumimoji="1" lang="ja-JP" altLang="en-US" sz="2000" i="1" smtClean="0">
                        <a:latin typeface="Cambria Math"/>
                      </a:rPr>
                      <m:t>⇒</m:t>
                    </m:r>
                  </m:oMath>
                </a14:m>
                <a:r>
                  <a:rPr kumimoji="1" lang="en-US" altLang="ja-JP" sz="2000" dirty="0" smtClean="0"/>
                  <a:t> </a:t>
                </a:r>
                <a:r>
                  <a:rPr kumimoji="1" lang="ja-JP" altLang="en-US" sz="2000" dirty="0" smtClean="0"/>
                  <a:t>　財</a:t>
                </a:r>
                <a:r>
                  <a:rPr kumimoji="1" lang="en-US" altLang="ja-JP" sz="2000" dirty="0" smtClean="0"/>
                  <a:t>2</a:t>
                </a:r>
                <a:r>
                  <a:rPr kumimoji="1" lang="ja-JP" altLang="en-US" sz="2000" dirty="0" smtClean="0"/>
                  <a:t>の輸入が増加　 </a:t>
                </a:r>
                <a14:m>
                  <m:oMath xmlns:m="http://schemas.openxmlformats.org/officeDocument/2006/math">
                    <m:r>
                      <a:rPr lang="ja-JP" altLang="en-US" sz="2000" i="1">
                        <a:latin typeface="Cambria Math"/>
                      </a:rPr>
                      <m:t>⇒</m:t>
                    </m:r>
                  </m:oMath>
                </a14:m>
                <a:r>
                  <a:rPr lang="en-US" altLang="ja-JP" sz="2000" dirty="0"/>
                  <a:t> </a:t>
                </a:r>
                <a:r>
                  <a:rPr lang="ja-JP" altLang="en-US" sz="2000" dirty="0" smtClean="0"/>
                  <a:t>　</a:t>
                </a:r>
                <a:r>
                  <a:rPr kumimoji="1" lang="ja-JP" altLang="en-US" sz="2000" dirty="0" smtClean="0"/>
                  <a:t>国際輸送サービス需要が</a:t>
                </a:r>
                <a:r>
                  <a:rPr kumimoji="1" lang="ja-JP" altLang="en-US" sz="2000" u="sng" dirty="0" smtClean="0"/>
                  <a:t>増加</a:t>
                </a:r>
                <a:endParaRPr kumimoji="1" lang="en-US" altLang="ja-JP" sz="2000" u="sng" dirty="0" smtClean="0"/>
              </a:p>
              <a:p>
                <a:pPr marL="447675" indent="-179388"/>
                <a:r>
                  <a:rPr lang="ja-JP" altLang="en-US" sz="2000" b="1" dirty="0" smtClean="0"/>
                  <a:t>外国</a:t>
                </a:r>
                <a:r>
                  <a:rPr lang="ja-JP" altLang="en-US" sz="2000" dirty="0" smtClean="0"/>
                  <a:t>：高くなった財</a:t>
                </a:r>
                <a:r>
                  <a:rPr lang="en-US" altLang="ja-JP" sz="2000" dirty="0" smtClean="0"/>
                  <a:t>1</a:t>
                </a:r>
                <a:r>
                  <a:rPr lang="ja-JP" altLang="en-US" sz="2000" dirty="0" smtClean="0"/>
                  <a:t>（輸入財）の需要が減少、財</a:t>
                </a:r>
                <a:r>
                  <a:rPr lang="en-US" altLang="ja-JP" sz="2000" dirty="0" smtClean="0"/>
                  <a:t>1</a:t>
                </a:r>
                <a:r>
                  <a:rPr lang="ja-JP" altLang="en-US" sz="2000" dirty="0" smtClean="0"/>
                  <a:t>の国内生産が増加　　 </a:t>
                </a:r>
                <a14:m>
                  <m:oMath xmlns:m="http://schemas.openxmlformats.org/officeDocument/2006/math">
                    <m:r>
                      <a:rPr lang="ja-JP" altLang="en-US" sz="2000" i="1">
                        <a:latin typeface="Cambria Math"/>
                      </a:rPr>
                      <m:t>⇒</m:t>
                    </m:r>
                  </m:oMath>
                </a14:m>
                <a:r>
                  <a:rPr lang="en-US" altLang="ja-JP" sz="2000" dirty="0"/>
                  <a:t> </a:t>
                </a:r>
                <a:r>
                  <a:rPr lang="ja-JP" altLang="en-US" sz="2000" dirty="0" smtClean="0"/>
                  <a:t>　財</a:t>
                </a:r>
                <a:r>
                  <a:rPr lang="en-US" altLang="ja-JP" sz="2000" dirty="0" smtClean="0"/>
                  <a:t>1</a:t>
                </a:r>
                <a:r>
                  <a:rPr lang="ja-JP" altLang="en-US" sz="2000" dirty="0" smtClean="0"/>
                  <a:t>の輸入が減少 　</a:t>
                </a:r>
                <a14:m>
                  <m:oMath xmlns:m="http://schemas.openxmlformats.org/officeDocument/2006/math">
                    <m:r>
                      <a:rPr lang="ja-JP" altLang="en-US" sz="2000" i="1">
                        <a:latin typeface="Cambria Math"/>
                      </a:rPr>
                      <m:t>⇒</m:t>
                    </m:r>
                  </m:oMath>
                </a14:m>
                <a:r>
                  <a:rPr lang="en-US" altLang="ja-JP" sz="2000" dirty="0"/>
                  <a:t> </a:t>
                </a:r>
                <a:r>
                  <a:rPr lang="ja-JP" altLang="en-US" sz="2000" dirty="0" smtClean="0"/>
                  <a:t>　国際輸送サービス需要が</a:t>
                </a:r>
                <a:r>
                  <a:rPr lang="ja-JP" altLang="en-US" sz="2000" u="sng" dirty="0" smtClean="0"/>
                  <a:t>減少</a:t>
                </a:r>
                <a:endParaRPr lang="en-US" altLang="ja-JP" sz="2000" dirty="0" smtClean="0"/>
              </a:p>
              <a:p>
                <a:pPr marL="450850" indent="-273050">
                  <a:buFont typeface="Wingdings" pitchFamily="2" charset="2"/>
                  <a:buChar char="Ø"/>
                </a:pPr>
                <a:r>
                  <a:rPr lang="ja-JP" altLang="en-US" sz="2000" dirty="0" smtClean="0"/>
                  <a:t>明確な結果を導出するために必要な仮定</a:t>
                </a:r>
                <a:endParaRPr lang="en-US" altLang="ja-JP" sz="2000" dirty="0" smtClean="0"/>
              </a:p>
              <a:p>
                <a:pPr marL="447675" indent="-179388"/>
                <a:endParaRPr lang="en-US" altLang="ja-JP" sz="2400" dirty="0"/>
              </a:p>
              <a:p>
                <a:pPr marL="268288" indent="-268288">
                  <a:buFont typeface="Wingdings" pitchFamily="2" charset="2"/>
                  <a:buChar char="l"/>
                </a:pPr>
                <a:r>
                  <a:rPr lang="ja-JP" altLang="en-US" sz="2000" dirty="0" smtClean="0"/>
                  <a:t>国際排出量取引の</a:t>
                </a:r>
                <a:r>
                  <a:rPr lang="ja-JP" altLang="en-US" sz="2000" b="1" dirty="0" smtClean="0"/>
                  <a:t>価格への効果</a:t>
                </a:r>
                <a:endParaRPr lang="en-US" altLang="ja-JP" sz="2000" b="1" dirty="0" smtClean="0"/>
              </a:p>
              <a:p>
                <a:pPr marL="452438" indent="-277813">
                  <a:buFont typeface="Wingdings" pitchFamily="2" charset="2"/>
                  <a:buChar char="Ø"/>
                </a:pPr>
                <a:r>
                  <a:rPr lang="ja-JP" altLang="en-US" sz="2000" dirty="0" smtClean="0"/>
                  <a:t>国際輸送セクター部門における国際的な排出枠の売買による、</a:t>
                </a:r>
                <a:r>
                  <a:rPr lang="ja-JP" altLang="en-US" sz="2000" u="sng" dirty="0" smtClean="0"/>
                  <a:t>財価格、輸送サービス価格の変化は、一般に不確定</a:t>
                </a:r>
                <a:endParaRPr lang="en-US" altLang="ja-JP" sz="2000" u="sng"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412776"/>
                <a:ext cx="8229600" cy="4968552"/>
              </a:xfrm>
              <a:blipFill rotWithShape="1">
                <a:blip r:embed="rId2"/>
                <a:stretch>
                  <a:fillRect l="-593" t="-613" r="-1111"/>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270AF6ED-5E11-4C61-ACFE-26865D1C4B89}" type="slidenum">
              <a:rPr kumimoji="1" lang="ja-JP" altLang="en-US" smtClean="0"/>
              <a:t>11</a:t>
            </a:fld>
            <a:endParaRPr kumimoji="1" lang="ja-JP" altLang="en-US"/>
          </a:p>
        </p:txBody>
      </p:sp>
    </p:spTree>
    <p:extLst>
      <p:ext uri="{BB962C8B-B14F-4D97-AF65-F5344CB8AC3E}">
        <p14:creationId xmlns:p14="http://schemas.microsoft.com/office/powerpoint/2010/main" val="2370749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国際排出量取引の</a:t>
            </a:r>
            <a:r>
              <a:rPr lang="ja-JP" altLang="en-US" sz="3600" dirty="0" smtClean="0"/>
              <a:t>厚生</a:t>
            </a:r>
            <a:r>
              <a:rPr lang="ja-JP" altLang="en-US" sz="3600" dirty="0"/>
              <a:t>効果</a:t>
            </a:r>
            <a:r>
              <a:rPr lang="ja-JP" altLang="en-US" sz="3600" dirty="0" smtClean="0"/>
              <a:t>（</a:t>
            </a:r>
            <a:r>
              <a:rPr lang="en-US" altLang="ja-JP" sz="3600" dirty="0" smtClean="0"/>
              <a:t>1/3</a:t>
            </a:r>
            <a:r>
              <a:rPr lang="ja-JP" altLang="en-US" sz="3600" dirty="0" smtClean="0"/>
              <a:t>）</a:t>
            </a:r>
            <a:endParaRPr kumimoji="1" lang="ja-JP" altLang="en-US" sz="3600"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1412776"/>
                <a:ext cx="8229600" cy="4968552"/>
              </a:xfrm>
            </p:spPr>
            <p:txBody>
              <a:bodyPr>
                <a:normAutofit/>
              </a:bodyPr>
              <a:lstStyle/>
              <a:p>
                <a:pPr marL="268288" indent="-268288">
                  <a:buFont typeface="Wingdings" pitchFamily="2" charset="2"/>
                  <a:buChar char="l"/>
                </a:pPr>
                <a:r>
                  <a:rPr lang="ja-JP" altLang="en-US" sz="2000" b="1" dirty="0" smtClean="0"/>
                  <a:t>自国の厚生効果</a:t>
                </a:r>
                <a:endParaRPr lang="en-US" altLang="ja-JP" sz="2000" b="1" dirty="0"/>
              </a:p>
              <a:p>
                <a:pPr marL="447675" indent="-268288">
                  <a:buFont typeface="Wingdings" pitchFamily="2" charset="2"/>
                  <a:buChar char="Ø"/>
                </a:pPr>
                <a:r>
                  <a:rPr lang="ja-JP" altLang="en-US" sz="2000" dirty="0" smtClean="0"/>
                  <a:t>国際排出量取引の自国</a:t>
                </a:r>
                <a:r>
                  <a:rPr lang="ja-JP" altLang="en-US" sz="2000" dirty="0"/>
                  <a:t>の</a:t>
                </a:r>
                <a:r>
                  <a:rPr lang="ja-JP" altLang="en-US" sz="2000" dirty="0" smtClean="0"/>
                  <a:t>厚生への効果は、一般</a:t>
                </a:r>
                <a:r>
                  <a:rPr lang="ja-JP" altLang="en-US" sz="2000" dirty="0"/>
                  <a:t>に</a:t>
                </a:r>
                <a:r>
                  <a:rPr lang="ja-JP" altLang="en-US" sz="2000" dirty="0" smtClean="0"/>
                  <a:t>不確定</a:t>
                </a:r>
                <a:endParaRPr lang="en-US" altLang="ja-JP" sz="2000" dirty="0" smtClean="0"/>
              </a:p>
              <a:p>
                <a:pPr marL="447675" indent="-268288">
                  <a:buFont typeface="Wingdings" pitchFamily="2" charset="2"/>
                  <a:buChar char="Ø"/>
                </a:pPr>
                <a:r>
                  <a:rPr lang="ja-JP" altLang="en-US" sz="2000" dirty="0" smtClean="0"/>
                  <a:t>「</a:t>
                </a:r>
                <a:r>
                  <a:rPr lang="ja-JP" altLang="en-US" sz="2000" b="1" dirty="0" smtClean="0"/>
                  <a:t>条件①</a:t>
                </a:r>
                <a:r>
                  <a:rPr lang="ja-JP" altLang="en-US" sz="2000" dirty="0" smtClean="0"/>
                  <a:t>： 自国が国際</a:t>
                </a:r>
                <a:r>
                  <a:rPr lang="ja-JP" altLang="en-US" sz="2000" dirty="0"/>
                  <a:t>輸送サービスの</a:t>
                </a:r>
                <a:r>
                  <a:rPr lang="ja-JP" altLang="en-US" sz="2000" b="1" dirty="0"/>
                  <a:t>輸入</a:t>
                </a:r>
                <a:r>
                  <a:rPr lang="ja-JP" altLang="en-US" sz="2000" b="1" dirty="0" smtClean="0"/>
                  <a:t>国</a:t>
                </a:r>
                <a:r>
                  <a:rPr lang="ja-JP" altLang="en-US" sz="2000" dirty="0" smtClean="0"/>
                  <a:t>　　　　　　  」　　　　　　　　　　 </a:t>
                </a:r>
                <a14:m>
                  <m:oMath xmlns:m="http://schemas.openxmlformats.org/officeDocument/2006/math">
                    <m:r>
                      <a:rPr lang="ja-JP" altLang="en-US" sz="2000" i="1">
                        <a:latin typeface="Cambria Math"/>
                      </a:rPr>
                      <m:t>⇒</m:t>
                    </m:r>
                  </m:oMath>
                </a14:m>
                <a:r>
                  <a:rPr lang="en-US" altLang="ja-JP" sz="2000" dirty="0"/>
                  <a:t> </a:t>
                </a:r>
                <a:r>
                  <a:rPr lang="ja-JP" altLang="en-US" sz="2000" dirty="0" smtClean="0"/>
                  <a:t>　</a:t>
                </a:r>
                <a:r>
                  <a:rPr lang="ja-JP" altLang="en-US" sz="2000" u="sng" dirty="0" smtClean="0"/>
                  <a:t>自国の</a:t>
                </a:r>
                <a:r>
                  <a:rPr lang="ja-JP" altLang="en-US" sz="2000" b="1" u="sng" dirty="0"/>
                  <a:t>厚生は</a:t>
                </a:r>
                <a:r>
                  <a:rPr lang="ja-JP" altLang="en-US" sz="2000" b="1" u="sng" dirty="0" smtClean="0"/>
                  <a:t>改善</a:t>
                </a:r>
                <a:endParaRPr lang="en-US" altLang="ja-JP" sz="2000" b="1" u="sng" dirty="0" smtClean="0"/>
              </a:p>
              <a:p>
                <a:pPr marL="447675" indent="-268288">
                  <a:buFont typeface="Wingdings" pitchFamily="2" charset="2"/>
                  <a:buChar char="Ø"/>
                </a:pPr>
                <a:endParaRPr lang="en-US" altLang="ja-JP" sz="1200" b="1" u="sng" dirty="0"/>
              </a:p>
              <a:p>
                <a:pPr marL="273050" indent="-273050">
                  <a:buFont typeface="Wingdings" pitchFamily="2" charset="2"/>
                  <a:buChar char="l"/>
                </a:pPr>
                <a:r>
                  <a:rPr lang="ja-JP" altLang="ja-JP" sz="2000" dirty="0"/>
                  <a:t>財価格と国際輸送サービス価格の変化が不確定であったにも</a:t>
                </a:r>
                <a:r>
                  <a:rPr lang="ja-JP" altLang="ja-JP" sz="2000" dirty="0" smtClean="0"/>
                  <a:t>かかわらず</a:t>
                </a:r>
                <a:r>
                  <a:rPr lang="ja-JP" altLang="en-US" sz="2000" dirty="0" smtClean="0"/>
                  <a:t>、</a:t>
                </a:r>
                <a:r>
                  <a:rPr lang="ja-JP" altLang="ja-JP" sz="2000" dirty="0" smtClean="0"/>
                  <a:t>厚生</a:t>
                </a:r>
                <a:r>
                  <a:rPr lang="ja-JP" altLang="ja-JP" sz="2000" dirty="0"/>
                  <a:t>効果</a:t>
                </a:r>
                <a:r>
                  <a:rPr lang="ja-JP" altLang="ja-JP" sz="2000" dirty="0" smtClean="0"/>
                  <a:t>は</a:t>
                </a:r>
                <a:r>
                  <a:rPr lang="ja-JP" altLang="en-US" sz="2000" dirty="0" smtClean="0"/>
                  <a:t>確定</a:t>
                </a:r>
                <a:endParaRPr lang="en-US" altLang="ja-JP" sz="2000" dirty="0" smtClean="0"/>
              </a:p>
              <a:p>
                <a:pPr marL="273050" indent="-273050">
                  <a:buFont typeface="Wingdings" pitchFamily="2" charset="2"/>
                  <a:buChar char="l"/>
                </a:pPr>
                <a:endParaRPr lang="en-US" altLang="ja-JP" sz="1200" b="1" u="sng" dirty="0"/>
              </a:p>
              <a:p>
                <a:pPr marL="268288" indent="-268288">
                  <a:buFont typeface="Wingdings" pitchFamily="2" charset="2"/>
                  <a:buChar char="l"/>
                </a:pPr>
                <a:r>
                  <a:rPr lang="ja-JP" altLang="en-US" sz="2000" b="1" dirty="0" smtClean="0"/>
                  <a:t>興味深い点</a:t>
                </a:r>
                <a:r>
                  <a:rPr lang="ja-JP" altLang="en-US" sz="2000" dirty="0" smtClean="0"/>
                  <a:t>： </a:t>
                </a:r>
                <a:r>
                  <a:rPr lang="ja-JP" altLang="ja-JP" sz="2000" dirty="0" smtClean="0"/>
                  <a:t>たとえ</a:t>
                </a:r>
                <a:r>
                  <a:rPr lang="ja-JP" altLang="ja-JP" sz="2000" u="sng" dirty="0"/>
                  <a:t>排出枠の売買自体からの</a:t>
                </a:r>
                <a:r>
                  <a:rPr lang="ja-JP" altLang="ja-JP" sz="2000" b="1" u="sng" dirty="0"/>
                  <a:t>利益を全く得られない</a:t>
                </a:r>
                <a:r>
                  <a:rPr lang="ja-JP" altLang="ja-JP" sz="2000" u="sng" dirty="0"/>
                  <a:t>（</a:t>
                </a:r>
                <a14:m>
                  <m:oMath xmlns:m="http://schemas.openxmlformats.org/officeDocument/2006/math">
                    <m:r>
                      <a:rPr lang="en-US" altLang="ja-JP" sz="2000" i="1" u="sng">
                        <a:latin typeface="Cambria Math"/>
                      </a:rPr>
                      <m:t>𝑡</m:t>
                    </m:r>
                    <m:sSub>
                      <m:sSubPr>
                        <m:ctrlPr>
                          <a:rPr lang="ja-JP" altLang="ja-JP" sz="2000" i="1" u="sng">
                            <a:latin typeface="Cambria Math"/>
                          </a:rPr>
                        </m:ctrlPr>
                      </m:sSubPr>
                      <m:e>
                        <m:r>
                          <a:rPr lang="en-US" altLang="ja-JP" sz="2000" i="1" u="sng">
                            <a:latin typeface="Cambria Math"/>
                          </a:rPr>
                          <m:t>𝐹</m:t>
                        </m:r>
                      </m:e>
                      <m:sub>
                        <m:r>
                          <a:rPr lang="en-US" altLang="ja-JP" sz="2000" i="1" u="sng">
                            <a:latin typeface="Cambria Math"/>
                          </a:rPr>
                          <m:t>𝑍</m:t>
                        </m:r>
                      </m:sub>
                    </m:sSub>
                    <m:r>
                      <a:rPr lang="en-US" altLang="ja-JP" sz="2000" i="1" u="sng">
                        <a:latin typeface="Cambria Math"/>
                      </a:rPr>
                      <m:t>−</m:t>
                    </m:r>
                    <m:r>
                      <a:rPr lang="en-US" altLang="ja-JP" sz="2000" i="1" u="sng">
                        <a:latin typeface="Cambria Math"/>
                      </a:rPr>
                      <m:t>𝑟</m:t>
                    </m:r>
                    <m:r>
                      <a:rPr lang="en-US" altLang="ja-JP" sz="2000" i="1" u="sng">
                        <a:latin typeface="Cambria Math"/>
                      </a:rPr>
                      <m:t>=0</m:t>
                    </m:r>
                  </m:oMath>
                </a14:m>
                <a:r>
                  <a:rPr lang="ja-JP" altLang="ja-JP" sz="2000" u="sng" dirty="0"/>
                  <a:t>）としても</a:t>
                </a:r>
                <a:r>
                  <a:rPr lang="ja-JP" altLang="ja-JP" sz="2000" dirty="0"/>
                  <a:t>，国際輸送サービスの輸入国である自国</a:t>
                </a:r>
                <a:r>
                  <a:rPr lang="ja-JP" altLang="ja-JP" sz="2000" dirty="0" smtClean="0"/>
                  <a:t>は</a:t>
                </a:r>
                <a:r>
                  <a:rPr lang="ja-JP" altLang="en-US" sz="2000" dirty="0" smtClean="0"/>
                  <a:t>、</a:t>
                </a:r>
                <a:r>
                  <a:rPr lang="ja-JP" altLang="ja-JP" sz="2000" dirty="0" smtClean="0"/>
                  <a:t>国際</a:t>
                </a:r>
                <a:r>
                  <a:rPr lang="ja-JP" altLang="ja-JP" sz="2000" dirty="0"/>
                  <a:t>排出量取引によって</a:t>
                </a:r>
                <a:r>
                  <a:rPr lang="ja-JP" altLang="ja-JP" sz="2000" u="sng" dirty="0" smtClean="0"/>
                  <a:t>得する</a:t>
                </a:r>
                <a:endParaRPr lang="en-US" altLang="ja-JP" sz="2000" u="sng"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412776"/>
                <a:ext cx="8229600" cy="4968552"/>
              </a:xfrm>
              <a:blipFill rotWithShape="1">
                <a:blip r:embed="rId2"/>
                <a:stretch>
                  <a:fillRect l="-593" t="-982"/>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270AF6ED-5E11-4C61-ACFE-26865D1C4B89}" type="slidenum">
              <a:rPr kumimoji="1" lang="ja-JP" altLang="en-US" smtClean="0"/>
              <a:t>12</a:t>
            </a:fld>
            <a:endParaRPr kumimoji="1" lang="ja-JP" alt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5085184"/>
            <a:ext cx="821055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2223" y="2188096"/>
            <a:ext cx="96202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0749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国際排出量取引の</a:t>
            </a:r>
            <a:r>
              <a:rPr lang="ja-JP" altLang="en-US" sz="3600" dirty="0" smtClean="0"/>
              <a:t>厚生</a:t>
            </a:r>
            <a:r>
              <a:rPr lang="ja-JP" altLang="en-US" sz="3600" dirty="0"/>
              <a:t>効果</a:t>
            </a:r>
            <a:r>
              <a:rPr lang="ja-JP" altLang="en-US" sz="3600" dirty="0" smtClean="0"/>
              <a:t>（</a:t>
            </a:r>
            <a:r>
              <a:rPr lang="en-US" altLang="ja-JP" sz="3600" dirty="0" smtClean="0"/>
              <a:t>2/3</a:t>
            </a:r>
            <a:r>
              <a:rPr lang="ja-JP" altLang="en-US" sz="3600" dirty="0" smtClean="0"/>
              <a:t>）</a:t>
            </a:r>
            <a:endParaRPr kumimoji="1" lang="ja-JP" altLang="en-US" sz="3600"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1412776"/>
                <a:ext cx="8229600" cy="4968552"/>
              </a:xfrm>
            </p:spPr>
            <p:txBody>
              <a:bodyPr>
                <a:noAutofit/>
              </a:bodyPr>
              <a:lstStyle/>
              <a:p>
                <a:pPr marL="268288" indent="-268288">
                  <a:buFont typeface="Wingdings" pitchFamily="2" charset="2"/>
                  <a:buChar char="l"/>
                </a:pPr>
                <a:r>
                  <a:rPr lang="ja-JP" altLang="en-US" sz="2000" b="1" dirty="0" smtClean="0"/>
                  <a:t>外国の厚生効果</a:t>
                </a:r>
                <a:endParaRPr lang="en-US" altLang="ja-JP" sz="2000" b="1" dirty="0"/>
              </a:p>
              <a:p>
                <a:pPr marL="447675" indent="-268288">
                  <a:buFont typeface="Wingdings" pitchFamily="2" charset="2"/>
                  <a:buChar char="Ø"/>
                </a:pPr>
                <a:r>
                  <a:rPr lang="ja-JP" altLang="en-US" sz="2000" dirty="0"/>
                  <a:t>外国の厚生効果</a:t>
                </a:r>
                <a:r>
                  <a:rPr lang="ja-JP" altLang="en-US" sz="2000" dirty="0" smtClean="0"/>
                  <a:t>は、一般</a:t>
                </a:r>
                <a:r>
                  <a:rPr lang="ja-JP" altLang="en-US" sz="2000" dirty="0"/>
                  <a:t>に不確定</a:t>
                </a:r>
                <a:endParaRPr lang="en-US" altLang="ja-JP" sz="2000" dirty="0"/>
              </a:p>
              <a:p>
                <a:pPr marL="447675" indent="-179388"/>
                <a:r>
                  <a:rPr lang="ja-JP" altLang="en-US" sz="2000" dirty="0" smtClean="0"/>
                  <a:t>「</a:t>
                </a:r>
                <a:r>
                  <a:rPr lang="ja-JP" altLang="en-US" sz="2000" b="1" dirty="0" smtClean="0"/>
                  <a:t>条件①</a:t>
                </a:r>
                <a:r>
                  <a:rPr lang="ja-JP" altLang="en-US" sz="2000" dirty="0" smtClean="0"/>
                  <a:t>： 自国が国際</a:t>
                </a:r>
                <a:r>
                  <a:rPr lang="ja-JP" altLang="en-US" sz="2000" dirty="0"/>
                  <a:t>輸送サービス</a:t>
                </a:r>
                <a:r>
                  <a:rPr lang="ja-JP" altLang="en-US" sz="2000" dirty="0" smtClean="0"/>
                  <a:t>の</a:t>
                </a:r>
                <a:r>
                  <a:rPr lang="ja-JP" altLang="en-US" sz="2000" b="1" dirty="0" smtClean="0"/>
                  <a:t>輸入国 </a:t>
                </a:r>
                <a:r>
                  <a:rPr lang="ja-JP" altLang="en-US" sz="2000" dirty="0" smtClean="0"/>
                  <a:t>　　　　　　」、　かつ、　　「</a:t>
                </a:r>
                <a:r>
                  <a:rPr lang="ja-JP" altLang="en-US" sz="2000" b="1" dirty="0" smtClean="0"/>
                  <a:t>条件②</a:t>
                </a:r>
                <a:r>
                  <a:rPr lang="ja-JP" altLang="en-US" sz="2000" dirty="0" smtClean="0"/>
                  <a:t>： 排出量取引自体からの利益ゼロ</a:t>
                </a:r>
                <a:r>
                  <a:rPr lang="ja-JP" altLang="en-US" sz="1800" dirty="0" smtClean="0"/>
                  <a:t>（つまり、排出枠の国際</a:t>
                </a:r>
                <a:r>
                  <a:rPr lang="ja-JP" altLang="en-US" sz="1800" dirty="0"/>
                  <a:t>売買価格が外国の排出枠価格とほぼ</a:t>
                </a:r>
                <a:r>
                  <a:rPr lang="ja-JP" altLang="en-US" sz="1800" dirty="0" smtClean="0"/>
                  <a:t>等しい</a:t>
                </a:r>
                <a:r>
                  <a:rPr lang="ja-JP" altLang="en-US" sz="2000" dirty="0" smtClean="0"/>
                  <a:t>　　　　　　　　」　　　　　　　　　　　　　　　　　　　　　　　　　　　　　　　　　　　 </a:t>
                </a:r>
                <a14:m>
                  <m:oMath xmlns:m="http://schemas.openxmlformats.org/officeDocument/2006/math">
                    <m:r>
                      <a:rPr lang="ja-JP" altLang="en-US" sz="2000" i="1">
                        <a:latin typeface="Cambria Math"/>
                      </a:rPr>
                      <m:t>⇒</m:t>
                    </m:r>
                  </m:oMath>
                </a14:m>
                <a:r>
                  <a:rPr lang="en-US" altLang="ja-JP" sz="2000" dirty="0"/>
                  <a:t> </a:t>
                </a:r>
                <a:r>
                  <a:rPr lang="ja-JP" altLang="en-US" sz="2000" u="sng" dirty="0" smtClean="0"/>
                  <a:t>外国の</a:t>
                </a:r>
                <a:r>
                  <a:rPr lang="ja-JP" altLang="en-US" sz="2000" b="1" u="sng" dirty="0"/>
                  <a:t>厚生は悪化</a:t>
                </a:r>
                <a:endParaRPr lang="en-US" altLang="ja-JP" sz="2000" b="1" dirty="0"/>
              </a:p>
              <a:p>
                <a:pPr marL="452438" indent="-277813">
                  <a:buFont typeface="Wingdings" pitchFamily="2" charset="2"/>
                  <a:buChar char="Ø"/>
                </a:pPr>
                <a:r>
                  <a:rPr lang="ja-JP" altLang="en-US" sz="2000" dirty="0" smtClean="0"/>
                  <a:t>上記の条件①は、自国についての条件①と同一</a:t>
                </a:r>
                <a:endParaRPr lang="en-US" altLang="ja-JP" sz="2000" dirty="0" smtClean="0"/>
              </a:p>
              <a:p>
                <a:pPr marL="452438" indent="-277813">
                  <a:buFont typeface="Wingdings" pitchFamily="2" charset="2"/>
                  <a:buChar char="Ø"/>
                </a:pPr>
                <a:endParaRPr lang="en-US" altLang="ja-JP" sz="1200" dirty="0" smtClean="0"/>
              </a:p>
              <a:p>
                <a:pPr>
                  <a:buFont typeface="Wingdings" pitchFamily="2" charset="2"/>
                  <a:buChar char="l"/>
                </a:pPr>
                <a:r>
                  <a:rPr lang="ja-JP" altLang="en-US" sz="2000" b="1" dirty="0" smtClean="0"/>
                  <a:t>興味深い点</a:t>
                </a:r>
                <a:r>
                  <a:rPr lang="ja-JP" altLang="en-US" sz="2000" dirty="0" smtClean="0"/>
                  <a:t>： 仮に </a:t>
                </a:r>
                <a14:m>
                  <m:oMath xmlns:m="http://schemas.openxmlformats.org/officeDocument/2006/math">
                    <m:r>
                      <a:rPr lang="en-US" altLang="ja-JP" sz="2000" i="1">
                        <a:latin typeface="Cambria Math"/>
                      </a:rPr>
                      <m:t>𝑡</m:t>
                    </m:r>
                    <m:sSub>
                      <m:sSubPr>
                        <m:ctrlPr>
                          <a:rPr lang="ja-JP" altLang="ja-JP" sz="2000" i="1">
                            <a:latin typeface="Cambria Math"/>
                          </a:rPr>
                        </m:ctrlPr>
                      </m:sSubPr>
                      <m:e>
                        <m:r>
                          <a:rPr lang="en-US" altLang="ja-JP" sz="2000" i="1">
                            <a:latin typeface="Cambria Math"/>
                          </a:rPr>
                          <m:t>𝐹</m:t>
                        </m:r>
                      </m:e>
                      <m:sub>
                        <m:r>
                          <a:rPr lang="en-US" altLang="ja-JP" sz="2000" i="1">
                            <a:latin typeface="Cambria Math"/>
                          </a:rPr>
                          <m:t>𝑍</m:t>
                        </m:r>
                      </m:sub>
                    </m:sSub>
                    <m:r>
                      <a:rPr lang="en-US" altLang="ja-JP" sz="2000" i="1">
                        <a:latin typeface="Cambria Math"/>
                      </a:rPr>
                      <m:t>−</m:t>
                    </m:r>
                    <m:r>
                      <a:rPr lang="en-US" altLang="ja-JP" sz="2000" i="1">
                        <a:latin typeface="Cambria Math"/>
                      </a:rPr>
                      <m:t>𝑟</m:t>
                    </m:r>
                    <m:r>
                      <a:rPr lang="en-US" altLang="ja-JP" sz="2000" i="1">
                        <a:latin typeface="Cambria Math"/>
                      </a:rPr>
                      <m:t>=0</m:t>
                    </m:r>
                  </m:oMath>
                </a14:m>
                <a:r>
                  <a:rPr lang="en-US" altLang="ja-JP" sz="2000" dirty="0" smtClean="0"/>
                  <a:t> </a:t>
                </a:r>
                <a:r>
                  <a:rPr lang="ja-JP" altLang="en-US" sz="2000" dirty="0" smtClean="0"/>
                  <a:t>とすると、このとき、</a:t>
                </a:r>
                <a:r>
                  <a:rPr lang="ja-JP" altLang="ja-JP" sz="2000" dirty="0" smtClean="0"/>
                  <a:t>外国</a:t>
                </a:r>
                <a:r>
                  <a:rPr lang="ja-JP" altLang="ja-JP" sz="2000" dirty="0"/>
                  <a:t>が</a:t>
                </a:r>
                <a:r>
                  <a:rPr lang="ja-JP" altLang="ja-JP" sz="2000" u="sng" dirty="0"/>
                  <a:t>国際排出量取引自体からの</a:t>
                </a:r>
                <a:r>
                  <a:rPr lang="ja-JP" altLang="ja-JP" sz="2000" b="1" u="sng" dirty="0"/>
                  <a:t>利益を独り占めして</a:t>
                </a:r>
                <a:r>
                  <a:rPr lang="ja-JP" altLang="ja-JP" sz="2000" b="1" u="sng" dirty="0" smtClean="0"/>
                  <a:t>いる</a:t>
                </a:r>
                <a:r>
                  <a:rPr lang="ja-JP" altLang="en-US" sz="2000" u="sng" dirty="0" smtClean="0"/>
                  <a:t>が</a:t>
                </a:r>
                <a:r>
                  <a:rPr lang="ja-JP" altLang="en-US" sz="2000" dirty="0" smtClean="0"/>
                  <a:t>、</a:t>
                </a:r>
                <a:r>
                  <a:rPr lang="ja-JP" altLang="ja-JP" sz="2000" dirty="0" smtClean="0"/>
                  <a:t>国際</a:t>
                </a:r>
                <a:r>
                  <a:rPr lang="ja-JP" altLang="ja-JP" sz="2000" dirty="0"/>
                  <a:t>輸送サービスの輸出国である</a:t>
                </a:r>
                <a:r>
                  <a:rPr lang="ja-JP" altLang="ja-JP" sz="2000" u="sng" dirty="0"/>
                  <a:t>外国は損する可能性</a:t>
                </a:r>
                <a:r>
                  <a:rPr lang="ja-JP" altLang="ja-JP" sz="2000" dirty="0"/>
                  <a:t>がある．</a:t>
                </a:r>
                <a:endParaRPr lang="en-US" altLang="ja-JP" sz="20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412776"/>
                <a:ext cx="8229600" cy="4968552"/>
              </a:xfrm>
              <a:blipFill rotWithShape="1">
                <a:blip r:embed="rId2"/>
                <a:stretch>
                  <a:fillRect l="-593" t="-982" r="-593"/>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270AF6ED-5E11-4C61-ACFE-26865D1C4B89}" type="slidenum">
              <a:rPr kumimoji="1" lang="ja-JP" altLang="en-US" smtClean="0"/>
              <a:t>13</a:t>
            </a:fld>
            <a:endParaRPr kumimoji="1" lang="ja-JP" alt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229200"/>
            <a:ext cx="817245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0452" y="2780928"/>
            <a:ext cx="14097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4231" y="2188096"/>
            <a:ext cx="96202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557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国際排出量取引の</a:t>
            </a:r>
            <a:r>
              <a:rPr lang="ja-JP" altLang="en-US" sz="3600" dirty="0" smtClean="0"/>
              <a:t>厚生</a:t>
            </a:r>
            <a:r>
              <a:rPr lang="ja-JP" altLang="en-US" sz="3600" dirty="0"/>
              <a:t>効果</a:t>
            </a:r>
            <a:r>
              <a:rPr lang="ja-JP" altLang="en-US" sz="3600" dirty="0" smtClean="0"/>
              <a:t>（</a:t>
            </a:r>
            <a:r>
              <a:rPr lang="en-US" altLang="ja-JP" sz="3600" dirty="0" smtClean="0"/>
              <a:t>3/3</a:t>
            </a:r>
            <a:r>
              <a:rPr lang="ja-JP" altLang="en-US" sz="3600" dirty="0" smtClean="0"/>
              <a:t>）</a:t>
            </a:r>
            <a:endParaRPr kumimoji="1" lang="ja-JP" altLang="en-US" sz="3600"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1412776"/>
                <a:ext cx="8229600" cy="4968552"/>
              </a:xfrm>
            </p:spPr>
            <p:txBody>
              <a:bodyPr>
                <a:normAutofit fontScale="92500" lnSpcReduction="20000"/>
              </a:bodyPr>
              <a:lstStyle/>
              <a:p>
                <a:pPr marL="268288" indent="-268288">
                  <a:buFont typeface="Wingdings" pitchFamily="2" charset="2"/>
                  <a:buChar char="l"/>
                </a:pPr>
                <a:r>
                  <a:rPr lang="ja-JP" altLang="en-US" sz="2000" b="1" dirty="0" smtClean="0"/>
                  <a:t>直観的説明</a:t>
                </a:r>
                <a:endParaRPr lang="en-US" altLang="ja-JP" sz="2000" b="1" dirty="0"/>
              </a:p>
              <a:p>
                <a:pPr marL="447675" indent="-268288">
                  <a:buFont typeface="Wingdings" pitchFamily="2" charset="2"/>
                  <a:buChar char="Ø"/>
                </a:pPr>
                <a:r>
                  <a:rPr lang="ja-JP" altLang="en-US" sz="2000" dirty="0"/>
                  <a:t>国際的な排出枠の移動で、国際輸送サービスの供給は</a:t>
                </a:r>
                <a:r>
                  <a:rPr lang="ja-JP" altLang="en-US" sz="2000" dirty="0" smtClean="0"/>
                  <a:t>増加　　　　　　　　　 </a:t>
                </a:r>
                <a14:m>
                  <m:oMath xmlns:m="http://schemas.openxmlformats.org/officeDocument/2006/math">
                    <m:r>
                      <a:rPr lang="ja-JP" altLang="en-US" sz="2000" i="1">
                        <a:latin typeface="Cambria Math"/>
                      </a:rPr>
                      <m:t>⇒</m:t>
                    </m:r>
                  </m:oMath>
                </a14:m>
                <a:r>
                  <a:rPr lang="ja-JP" altLang="en-US" sz="2000" dirty="0" smtClean="0"/>
                  <a:t>　　</a:t>
                </a:r>
                <a:r>
                  <a:rPr lang="en-US" altLang="ja-JP" sz="2000" dirty="0" smtClean="0"/>
                  <a:t> </a:t>
                </a:r>
                <a:r>
                  <a:rPr lang="ja-JP" altLang="en-US" sz="2000" u="sng" dirty="0"/>
                  <a:t>輸送価格には低下</a:t>
                </a:r>
                <a:r>
                  <a:rPr lang="ja-JP" altLang="en-US" sz="2000" u="sng" dirty="0" smtClean="0"/>
                  <a:t>圧力</a:t>
                </a:r>
                <a:r>
                  <a:rPr lang="ja-JP" altLang="en-US" sz="2000" dirty="0" smtClean="0"/>
                  <a:t>　　 </a:t>
                </a:r>
                <a14:m>
                  <m:oMath xmlns:m="http://schemas.openxmlformats.org/officeDocument/2006/math">
                    <m:r>
                      <a:rPr lang="ja-JP" altLang="en-US" sz="2000" i="1">
                        <a:latin typeface="Cambria Math"/>
                      </a:rPr>
                      <m:t>⇒</m:t>
                    </m:r>
                  </m:oMath>
                </a14:m>
                <a:r>
                  <a:rPr lang="ja-JP" altLang="en-US" sz="2000" dirty="0" smtClean="0"/>
                  <a:t>　　</a:t>
                </a:r>
                <a:r>
                  <a:rPr lang="en-US" altLang="ja-JP" sz="2000" dirty="0" smtClean="0"/>
                  <a:t> </a:t>
                </a:r>
                <a:r>
                  <a:rPr lang="ja-JP" altLang="en-US" sz="2000" u="sng" dirty="0"/>
                  <a:t>輸送サービス</a:t>
                </a:r>
                <a:r>
                  <a:rPr lang="ja-JP" altLang="en-US" sz="2000" u="sng" dirty="0" smtClean="0"/>
                  <a:t>の輸入国の自国（輸出国である外国）に有利（不利）</a:t>
                </a:r>
                <a:endParaRPr lang="en-US" altLang="ja-JP" sz="2000" u="sng" dirty="0"/>
              </a:p>
              <a:p>
                <a:pPr marL="447675" indent="-268288">
                  <a:buFont typeface="Wingdings" pitchFamily="2" charset="2"/>
                  <a:buChar char="Ø"/>
                </a:pPr>
                <a:r>
                  <a:rPr lang="ja-JP" altLang="en-US" sz="2000" dirty="0"/>
                  <a:t>排出枠の</a:t>
                </a:r>
                <a:r>
                  <a:rPr lang="ja-JP" altLang="en-US" sz="2000" u="sng" dirty="0" smtClean="0"/>
                  <a:t>売買自体から所得増加で利益</a:t>
                </a:r>
                <a:endParaRPr lang="en-US" altLang="ja-JP" sz="2000" u="sng" dirty="0" smtClean="0"/>
              </a:p>
              <a:p>
                <a:pPr marL="447675" indent="-268288">
                  <a:buFont typeface="Wingdings" pitchFamily="2" charset="2"/>
                  <a:buChar char="Ø"/>
                </a:pPr>
                <a:r>
                  <a:rPr lang="ja-JP" altLang="en-US" sz="2000" dirty="0"/>
                  <a:t>所得の増加</a:t>
                </a:r>
                <a:r>
                  <a:rPr lang="ja-JP" altLang="en-US" sz="2000" dirty="0" smtClean="0"/>
                  <a:t>　 </a:t>
                </a:r>
                <a14:m>
                  <m:oMath xmlns:m="http://schemas.openxmlformats.org/officeDocument/2006/math">
                    <m:r>
                      <a:rPr lang="ja-JP" altLang="en-US" sz="2000" i="1">
                        <a:latin typeface="Cambria Math"/>
                      </a:rPr>
                      <m:t>⇒</m:t>
                    </m:r>
                  </m:oMath>
                </a14:m>
                <a:r>
                  <a:rPr lang="en-US" altLang="ja-JP" sz="2000" dirty="0"/>
                  <a:t> </a:t>
                </a:r>
                <a:r>
                  <a:rPr lang="ja-JP" altLang="en-US" sz="2000" dirty="0" smtClean="0"/>
                  <a:t>　</a:t>
                </a:r>
                <a:r>
                  <a:rPr lang="ja-JP" altLang="en-US" sz="2000" u="sng" dirty="0" smtClean="0"/>
                  <a:t>需要</a:t>
                </a:r>
                <a:r>
                  <a:rPr lang="ja-JP" altLang="en-US" sz="2000" u="sng" dirty="0"/>
                  <a:t>の増加で財価格の</a:t>
                </a:r>
                <a:r>
                  <a:rPr lang="ja-JP" altLang="en-US" sz="2000" u="sng" dirty="0" smtClean="0"/>
                  <a:t>変化</a:t>
                </a:r>
                <a:endParaRPr lang="en-US" altLang="ja-JP" sz="2000" u="sng" dirty="0" smtClean="0"/>
              </a:p>
              <a:p>
                <a:pPr marL="627063" indent="-271463"/>
                <a:r>
                  <a:rPr lang="ja-JP" altLang="en-US" sz="1800" dirty="0" smtClean="0"/>
                  <a:t>財価格の変化で、さらに、国際</a:t>
                </a:r>
                <a:r>
                  <a:rPr lang="ja-JP" altLang="en-US" sz="1800" dirty="0"/>
                  <a:t>輸送サービスの需要が変化</a:t>
                </a:r>
                <a:r>
                  <a:rPr lang="ja-JP" altLang="en-US" sz="1800" dirty="0" smtClean="0"/>
                  <a:t>するが、仮定</a:t>
                </a:r>
                <a:r>
                  <a:rPr lang="ja-JP" altLang="en-US" sz="1800" dirty="0"/>
                  <a:t>に</a:t>
                </a:r>
                <a:r>
                  <a:rPr lang="ja-JP" altLang="en-US" sz="1800" dirty="0" smtClean="0"/>
                  <a:t>より、この効果は、ほぼゼロ</a:t>
                </a:r>
                <a:endParaRPr lang="en-US" altLang="ja-JP" sz="1800" dirty="0" smtClean="0"/>
              </a:p>
              <a:p>
                <a:pPr marL="447675" indent="-268288">
                  <a:buFont typeface="Wingdings" pitchFamily="2" charset="2"/>
                  <a:buChar char="Ø"/>
                </a:pPr>
                <a:r>
                  <a:rPr lang="ja-JP" altLang="en-US" sz="2000" b="1" dirty="0" smtClean="0"/>
                  <a:t>自国： 「輸送サービス貿易の交易条件の改善 ＋ 排出枠の売買からの所得増加」 が大きくプラス</a:t>
                </a:r>
                <a:endParaRPr lang="en-US" altLang="ja-JP" sz="2000" b="1" dirty="0" smtClean="0"/>
              </a:p>
              <a:p>
                <a:pPr marL="447675" indent="-268288">
                  <a:buFont typeface="Wingdings" pitchFamily="2" charset="2"/>
                  <a:buChar char="Ø"/>
                </a:pPr>
                <a:r>
                  <a:rPr lang="ja-JP" altLang="en-US" sz="2000" b="1" dirty="0" smtClean="0"/>
                  <a:t>外国： 「</a:t>
                </a:r>
                <a:r>
                  <a:rPr lang="ja-JP" altLang="en-US" sz="2000" b="1" dirty="0"/>
                  <a:t>輸送サービス貿易の交易条件</a:t>
                </a:r>
                <a:r>
                  <a:rPr lang="ja-JP" altLang="en-US" sz="2000" b="1" dirty="0" smtClean="0"/>
                  <a:t>の悪化」 のマイナスが大きい</a:t>
                </a:r>
                <a:endParaRPr lang="en-US" altLang="ja-JP" sz="2000" b="1" dirty="0" smtClean="0"/>
              </a:p>
              <a:p>
                <a:pPr marL="627063" indent="-271463"/>
                <a:r>
                  <a:rPr lang="ja-JP" altLang="en-US" sz="1900" dirty="0" smtClean="0"/>
                  <a:t>国際取引の排出枠価格が、元々の国内価格に近いと、売買の利益がほぼなし（外国の条件②）</a:t>
                </a:r>
                <a:endParaRPr lang="en-US" altLang="ja-JP" sz="1900" dirty="0" smtClean="0"/>
              </a:p>
              <a:p>
                <a:pPr marL="447675" indent="-268288">
                  <a:buFont typeface="Wingdings" pitchFamily="2" charset="2"/>
                  <a:buChar char="Ø"/>
                </a:pPr>
                <a:endParaRPr lang="en-US" altLang="ja-JP" sz="1400" dirty="0"/>
              </a:p>
              <a:p>
                <a:pPr marL="268288" indent="-268288">
                  <a:buFont typeface="Wingdings" pitchFamily="2" charset="2"/>
                  <a:buChar char="l"/>
                </a:pPr>
                <a:r>
                  <a:rPr lang="ja-JP" altLang="en-US" sz="2000" dirty="0" smtClean="0"/>
                  <a:t>世界全体では効率性が改善しているので、</a:t>
                </a:r>
                <a:r>
                  <a:rPr lang="ja-JP" altLang="en-US" sz="2000" u="sng" dirty="0" smtClean="0"/>
                  <a:t>少なくとも１カ国は厚生は改善</a:t>
                </a:r>
                <a:endParaRPr lang="en-US" altLang="ja-JP" sz="2000" dirty="0" smtClean="0"/>
              </a:p>
              <a:p>
                <a:pPr marL="268288" indent="-268288">
                  <a:buFont typeface="Wingdings" pitchFamily="2" charset="2"/>
                  <a:buChar char="l"/>
                </a:pPr>
                <a:endParaRPr lang="en-US" altLang="ja-JP" sz="1300" u="sng" dirty="0"/>
              </a:p>
              <a:p>
                <a:pPr marL="268288" indent="-268288">
                  <a:buFont typeface="Wingdings" pitchFamily="2" charset="2"/>
                  <a:buChar char="l"/>
                </a:pPr>
                <a:r>
                  <a:rPr lang="ja-JP" altLang="en-US" sz="2000" dirty="0" smtClean="0"/>
                  <a:t>国際輸送サービス部門間での</a:t>
                </a:r>
                <a:r>
                  <a:rPr lang="ja-JP" altLang="ja-JP" sz="2000" dirty="0" smtClean="0"/>
                  <a:t>国際</a:t>
                </a:r>
                <a:r>
                  <a:rPr lang="ja-JP" altLang="ja-JP" sz="2000" dirty="0"/>
                  <a:t>排出量取引の厚生効果</a:t>
                </a:r>
                <a:r>
                  <a:rPr lang="ja-JP" altLang="ja-JP" sz="2000" dirty="0" smtClean="0"/>
                  <a:t>は</a:t>
                </a:r>
                <a:r>
                  <a:rPr lang="ja-JP" altLang="en-US" sz="2000" dirty="0" smtClean="0"/>
                  <a:t>、</a:t>
                </a:r>
                <a:r>
                  <a:rPr lang="ja-JP" altLang="ja-JP" sz="2000" b="1" dirty="0" smtClean="0"/>
                  <a:t>国際</a:t>
                </a:r>
                <a:r>
                  <a:rPr lang="ja-JP" altLang="ja-JP" sz="2000" b="1" dirty="0"/>
                  <a:t>輸送サービスの貿易パターンに決定的に依存</a:t>
                </a:r>
                <a:r>
                  <a:rPr lang="ja-JP" altLang="ja-JP" sz="2000" dirty="0"/>
                  <a:t>していることを</a:t>
                </a:r>
                <a:r>
                  <a:rPr lang="ja-JP" altLang="ja-JP" sz="2000" dirty="0" smtClean="0"/>
                  <a:t>示唆</a:t>
                </a:r>
                <a:endParaRPr lang="en-US" altLang="ja-JP" sz="2000" dirty="0" smtClean="0"/>
              </a:p>
              <a:p>
                <a:pPr marL="450850" indent="-273050">
                  <a:buFont typeface="Wingdings" pitchFamily="2" charset="2"/>
                  <a:buChar char="Ø"/>
                </a:pPr>
                <a:r>
                  <a:rPr lang="ja-JP" altLang="en-US" sz="2000" dirty="0"/>
                  <a:t>排出枠</a:t>
                </a:r>
                <a:r>
                  <a:rPr lang="ja-JP" altLang="en-US" sz="2000" dirty="0" smtClean="0"/>
                  <a:t>の売り手・買い手かには依存しない</a:t>
                </a:r>
                <a:endParaRPr lang="en-US" altLang="ja-JP" sz="2000"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412776"/>
                <a:ext cx="8229600" cy="4968552"/>
              </a:xfrm>
              <a:blipFill rotWithShape="1">
                <a:blip r:embed="rId2"/>
                <a:stretch>
                  <a:fillRect l="-519" t="-2086" r="-593" b="-613"/>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270AF6ED-5E11-4C61-ACFE-26865D1C4B89}" type="slidenum">
              <a:rPr kumimoji="1" lang="ja-JP" altLang="en-US" smtClean="0"/>
              <a:t>14</a:t>
            </a:fld>
            <a:endParaRPr kumimoji="1" lang="ja-JP" altLang="en-US"/>
          </a:p>
        </p:txBody>
      </p:sp>
    </p:spTree>
    <p:extLst>
      <p:ext uri="{BB962C8B-B14F-4D97-AF65-F5344CB8AC3E}">
        <p14:creationId xmlns:p14="http://schemas.microsoft.com/office/powerpoint/2010/main" val="4022036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143000"/>
          </a:xfrm>
        </p:spPr>
        <p:txBody>
          <a:bodyPr>
            <a:normAutofit/>
          </a:bodyPr>
          <a:lstStyle/>
          <a:p>
            <a:r>
              <a:rPr kumimoji="1" lang="ja-JP" altLang="en-US" sz="2800" dirty="0" smtClean="0"/>
              <a:t>国際輸送セクター間での国際排出量取引：</a:t>
            </a:r>
            <a:r>
              <a:rPr kumimoji="1" lang="en-US" altLang="ja-JP" sz="2800" dirty="0" smtClean="0"/>
              <a:t/>
            </a:r>
            <a:br>
              <a:rPr kumimoji="1" lang="en-US" altLang="ja-JP" sz="2800" dirty="0" smtClean="0"/>
            </a:br>
            <a:r>
              <a:rPr kumimoji="1" lang="ja-JP" altLang="en-US" sz="2800" dirty="0" smtClean="0"/>
              <a:t>政策的インプリケーション</a:t>
            </a:r>
            <a:endParaRPr kumimoji="1" lang="ja-JP" altLang="en-US" sz="2800" dirty="0"/>
          </a:p>
        </p:txBody>
      </p:sp>
      <p:sp>
        <p:nvSpPr>
          <p:cNvPr id="3" name="コンテンツ プレースホルダー 2"/>
          <p:cNvSpPr>
            <a:spLocks noGrp="1"/>
          </p:cNvSpPr>
          <p:nvPr>
            <p:ph idx="1"/>
          </p:nvPr>
        </p:nvSpPr>
        <p:spPr>
          <a:xfrm>
            <a:off x="457200" y="1412776"/>
            <a:ext cx="8229600" cy="5184576"/>
          </a:xfrm>
        </p:spPr>
        <p:txBody>
          <a:bodyPr>
            <a:normAutofit fontScale="92500" lnSpcReduction="10000"/>
          </a:bodyPr>
          <a:lstStyle/>
          <a:p>
            <a:pPr marL="268288" indent="-268288">
              <a:buFont typeface="Wingdings" pitchFamily="2" charset="2"/>
              <a:buChar char="l"/>
            </a:pPr>
            <a:r>
              <a:rPr kumimoji="1" lang="ja-JP" altLang="en-US" sz="2000" dirty="0" smtClean="0"/>
              <a:t>国際輸送サービスの貿易パターンが厚生効果にとって重要</a:t>
            </a:r>
            <a:endParaRPr kumimoji="1" lang="en-US" altLang="ja-JP" sz="2000" dirty="0" smtClean="0"/>
          </a:p>
          <a:p>
            <a:pPr marL="450850" indent="-273050">
              <a:buFont typeface="Wingdings" pitchFamily="2" charset="2"/>
              <a:buChar char="Ø"/>
            </a:pPr>
            <a:r>
              <a:rPr lang="ja-JP" altLang="ja-JP" sz="2000" dirty="0"/>
              <a:t>国際輸送サービスの輸出国と輸入国の間</a:t>
            </a:r>
            <a:r>
              <a:rPr lang="ja-JP" altLang="ja-JP" sz="2000" dirty="0" smtClean="0"/>
              <a:t>で利害</a:t>
            </a:r>
            <a:r>
              <a:rPr lang="ja-JP" altLang="ja-JP" sz="2000" dirty="0"/>
              <a:t>が一致</a:t>
            </a:r>
            <a:r>
              <a:rPr lang="ja-JP" altLang="ja-JP" sz="2000" dirty="0" smtClean="0"/>
              <a:t>しない</a:t>
            </a:r>
            <a:endParaRPr lang="en-US" altLang="ja-JP" sz="2000" dirty="0" smtClean="0"/>
          </a:p>
          <a:p>
            <a:pPr marL="450850" indent="-273050">
              <a:buFont typeface="Wingdings" pitchFamily="2" charset="2"/>
              <a:buChar char="Ø"/>
            </a:pPr>
            <a:r>
              <a:rPr lang="ja-JP" altLang="en-US" sz="2000" dirty="0" smtClean="0"/>
              <a:t>当初、</a:t>
            </a:r>
            <a:r>
              <a:rPr lang="ja-JP" altLang="en-US" sz="2000" u="sng" dirty="0" smtClean="0"/>
              <a:t>国際輸送部門の環境技術の格差、あるいは、環境規制が厳しいか緩いか、には依存しない</a:t>
            </a:r>
            <a:r>
              <a:rPr lang="ja-JP" altLang="en-US" sz="2000" dirty="0" smtClean="0"/>
              <a:t>（排出枠</a:t>
            </a:r>
            <a:r>
              <a:rPr lang="ja-JP" altLang="en-US" sz="2000" dirty="0"/>
              <a:t>の売り手・買い手かには依存</a:t>
            </a:r>
            <a:r>
              <a:rPr lang="ja-JP" altLang="en-US" sz="2000" dirty="0" smtClean="0"/>
              <a:t>しない）</a:t>
            </a:r>
            <a:endParaRPr kumimoji="1" lang="en-US" altLang="ja-JP" sz="2000" dirty="0" smtClean="0"/>
          </a:p>
          <a:p>
            <a:pPr marL="268288" indent="-268288">
              <a:buFont typeface="Wingdings" pitchFamily="2" charset="2"/>
              <a:buChar char="l"/>
            </a:pPr>
            <a:endParaRPr kumimoji="1" lang="en-US" altLang="ja-JP" sz="1100" dirty="0" smtClean="0"/>
          </a:p>
          <a:p>
            <a:pPr marL="268288" indent="-268288">
              <a:buFont typeface="Wingdings" pitchFamily="2" charset="2"/>
              <a:buChar char="l"/>
            </a:pPr>
            <a:r>
              <a:rPr kumimoji="1" lang="ja-JP" altLang="en-US" sz="2000" u="sng" dirty="0" smtClean="0"/>
              <a:t>国際輸送サービスの</a:t>
            </a:r>
            <a:r>
              <a:rPr kumimoji="1" lang="ja-JP" altLang="en-US" sz="2000" b="1" u="sng" dirty="0" smtClean="0"/>
              <a:t>輸入国</a:t>
            </a:r>
            <a:r>
              <a:rPr kumimoji="1" lang="ja-JP" altLang="en-US" sz="2000" dirty="0" smtClean="0"/>
              <a:t>は、得しやすいので、</a:t>
            </a:r>
            <a:r>
              <a:rPr kumimoji="1" lang="ja-JP" altLang="en-US" sz="2000" u="sng" dirty="0" smtClean="0"/>
              <a:t>国際的排出量取引を支持する傾向</a:t>
            </a:r>
            <a:endParaRPr kumimoji="1" lang="en-US" altLang="ja-JP" sz="2000" u="sng" dirty="0" smtClean="0"/>
          </a:p>
          <a:p>
            <a:pPr marL="268288" indent="-268288">
              <a:buFont typeface="Wingdings" pitchFamily="2" charset="2"/>
              <a:buChar char="l"/>
            </a:pPr>
            <a:endParaRPr kumimoji="1" lang="en-US" altLang="ja-JP" sz="1100" dirty="0" smtClean="0"/>
          </a:p>
          <a:p>
            <a:pPr marL="268288" indent="-268288">
              <a:buFont typeface="Wingdings" pitchFamily="2" charset="2"/>
              <a:buChar char="l"/>
            </a:pPr>
            <a:r>
              <a:rPr lang="ja-JP" altLang="en-US" sz="2000" u="sng" dirty="0" smtClean="0"/>
              <a:t>国際</a:t>
            </a:r>
            <a:r>
              <a:rPr lang="ja-JP" altLang="en-US" sz="2000" u="sng" dirty="0"/>
              <a:t>輸送サービス</a:t>
            </a:r>
            <a:r>
              <a:rPr lang="ja-JP" altLang="en-US" sz="2000" u="sng" dirty="0" smtClean="0"/>
              <a:t>の</a:t>
            </a:r>
            <a:r>
              <a:rPr lang="ja-JP" altLang="en-US" sz="2000" b="1" u="sng" dirty="0"/>
              <a:t>輸出国</a:t>
            </a:r>
            <a:r>
              <a:rPr lang="ja-JP" altLang="en-US" sz="2000" dirty="0" smtClean="0"/>
              <a:t>は、排出枠の</a:t>
            </a:r>
            <a:r>
              <a:rPr lang="ja-JP" altLang="en-US" sz="2000" u="sng" dirty="0" smtClean="0"/>
              <a:t>売買価格が不利なとき、損しやすい</a:t>
            </a:r>
            <a:r>
              <a:rPr lang="ja-JP" altLang="en-US" sz="2000" dirty="0" smtClean="0"/>
              <a:t>ので、国際排出量取引市場の導入には</a:t>
            </a:r>
            <a:r>
              <a:rPr lang="ja-JP" altLang="en-US" sz="2000" u="sng" dirty="0" smtClean="0"/>
              <a:t>慎重になるべき</a:t>
            </a:r>
            <a:endParaRPr lang="en-US" altLang="ja-JP" sz="2000" u="sng" dirty="0" smtClean="0"/>
          </a:p>
          <a:p>
            <a:pPr marL="452438" indent="-277813">
              <a:buFont typeface="Wingdings" pitchFamily="2" charset="2"/>
              <a:buChar char="Ø"/>
            </a:pPr>
            <a:r>
              <a:rPr lang="ja-JP" altLang="en-US" sz="2000" dirty="0" smtClean="0"/>
              <a:t>排出枠を安く調達して、排出量取引自体からの利益を大きくすることが重要</a:t>
            </a:r>
            <a:endParaRPr lang="en-US" altLang="ja-JP" sz="2000" dirty="0" smtClean="0"/>
          </a:p>
          <a:p>
            <a:pPr marL="452438" indent="-277813">
              <a:buFont typeface="Wingdings" pitchFamily="2" charset="2"/>
              <a:buChar char="Ø"/>
            </a:pPr>
            <a:r>
              <a:rPr lang="ja-JP" altLang="en-US" sz="2000" dirty="0" smtClean="0"/>
              <a:t>国際</a:t>
            </a:r>
            <a:r>
              <a:rPr lang="ja-JP" altLang="en-US" sz="2000" dirty="0"/>
              <a:t>輸送</a:t>
            </a:r>
            <a:r>
              <a:rPr lang="ja-JP" altLang="en-US" sz="2000" dirty="0" smtClean="0"/>
              <a:t>サービスの輸出国</a:t>
            </a:r>
            <a:r>
              <a:rPr lang="ja-JP" altLang="en-US" sz="2000" dirty="0"/>
              <a:t>の</a:t>
            </a:r>
            <a:r>
              <a:rPr lang="ja-JP" altLang="en-US" sz="2000" dirty="0" smtClean="0"/>
              <a:t>日本： 海上</a:t>
            </a:r>
            <a:r>
              <a:rPr lang="ja-JP" altLang="en-US" sz="2000" dirty="0"/>
              <a:t>輸送貨物収支、航空輸送貨物</a:t>
            </a:r>
            <a:r>
              <a:rPr lang="ja-JP" altLang="en-US" sz="2000" dirty="0" smtClean="0"/>
              <a:t>収支はともに黒字（</a:t>
            </a:r>
            <a:r>
              <a:rPr lang="en-US" altLang="ja-JP" sz="2000" dirty="0" smtClean="0"/>
              <a:t>2000</a:t>
            </a:r>
            <a:r>
              <a:rPr lang="ja-JP" altLang="en-US" sz="2000" dirty="0" smtClean="0"/>
              <a:t>年代中頃から</a:t>
            </a:r>
            <a:r>
              <a:rPr lang="en-US" altLang="ja-JP" sz="2000" dirty="0" smtClean="0"/>
              <a:t>2012</a:t>
            </a:r>
            <a:r>
              <a:rPr lang="ja-JP" altLang="en-US" sz="2000" dirty="0" smtClean="0"/>
              <a:t>年）</a:t>
            </a:r>
            <a:endParaRPr lang="en-US" altLang="ja-JP" sz="2000" dirty="0" smtClean="0"/>
          </a:p>
          <a:p>
            <a:pPr marL="268288" indent="-268288">
              <a:buFont typeface="Wingdings" pitchFamily="2" charset="2"/>
              <a:buChar char="l"/>
            </a:pPr>
            <a:endParaRPr lang="en-US" altLang="ja-JP" sz="1100" dirty="0" smtClean="0"/>
          </a:p>
          <a:p>
            <a:pPr marL="268288" indent="-268288">
              <a:buFont typeface="Wingdings" pitchFamily="2" charset="2"/>
              <a:buChar char="l"/>
            </a:pPr>
            <a:r>
              <a:rPr lang="ja-JP" altLang="en-US" sz="2000" dirty="0" smtClean="0"/>
              <a:t>世界全体の経済厚生は改善するので、国際取引を目指すべき</a:t>
            </a:r>
            <a:endParaRPr lang="en-US" altLang="ja-JP" sz="2000" dirty="0" smtClean="0"/>
          </a:p>
          <a:p>
            <a:pPr marL="452438" indent="-277813">
              <a:buFont typeface="Wingdings" pitchFamily="2" charset="2"/>
              <a:buChar char="Ø"/>
            </a:pPr>
            <a:r>
              <a:rPr lang="ja-JP" altLang="en-US" sz="2000" dirty="0" smtClean="0"/>
              <a:t>損しそうな国を減らすための制度設計が重要</a:t>
            </a:r>
            <a:endParaRPr lang="en-US" altLang="ja-JP" sz="2000" dirty="0" smtClean="0"/>
          </a:p>
          <a:p>
            <a:pPr marL="627063" indent="-271463"/>
            <a:r>
              <a:rPr lang="ja-JP" altLang="ja-JP" sz="2000" dirty="0"/>
              <a:t>一部の排出枠を</a:t>
            </a:r>
            <a:r>
              <a:rPr lang="ja-JP" altLang="ja-JP" sz="2000" dirty="0" smtClean="0"/>
              <a:t>オークション</a:t>
            </a:r>
            <a:r>
              <a:rPr lang="ja-JP" altLang="en-US" sz="2000" dirty="0" smtClean="0"/>
              <a:t>： </a:t>
            </a:r>
            <a:r>
              <a:rPr lang="ja-JP" altLang="ja-JP" sz="2000" dirty="0" smtClean="0"/>
              <a:t>オークション収入</a:t>
            </a:r>
            <a:r>
              <a:rPr lang="ja-JP" altLang="en-US" sz="2000" dirty="0" smtClean="0"/>
              <a:t>で、</a:t>
            </a:r>
            <a:r>
              <a:rPr lang="ja-JP" altLang="en-US" sz="2000" u="sng" dirty="0" smtClean="0"/>
              <a:t>国際輸送サービスの</a:t>
            </a:r>
            <a:r>
              <a:rPr lang="ja-JP" altLang="en-US" sz="2000" b="1" u="sng" dirty="0" smtClean="0"/>
              <a:t>輸出国</a:t>
            </a:r>
            <a:r>
              <a:rPr lang="ja-JP" altLang="en-US" sz="2000" u="sng" dirty="0" smtClean="0"/>
              <a:t>に</a:t>
            </a:r>
            <a:r>
              <a:rPr lang="ja-JP" altLang="en-US" sz="2000" u="sng" dirty="0" smtClean="0"/>
              <a:t>対して</a:t>
            </a:r>
            <a:r>
              <a:rPr lang="ja-JP" altLang="en-US" sz="2000" dirty="0"/>
              <a:t>国際的な所得移転</a:t>
            </a:r>
            <a:endParaRPr lang="en-US" altLang="ja-JP" sz="2000" dirty="0" smtClean="0"/>
          </a:p>
        </p:txBody>
      </p:sp>
      <p:sp>
        <p:nvSpPr>
          <p:cNvPr id="4" name="スライド番号プレースホルダー 3"/>
          <p:cNvSpPr>
            <a:spLocks noGrp="1"/>
          </p:cNvSpPr>
          <p:nvPr>
            <p:ph type="sldNum" sz="quarter" idx="12"/>
          </p:nvPr>
        </p:nvSpPr>
        <p:spPr/>
        <p:txBody>
          <a:bodyPr/>
          <a:lstStyle/>
          <a:p>
            <a:fld id="{270AF6ED-5E11-4C61-ACFE-26865D1C4B89}" type="slidenum">
              <a:rPr kumimoji="1" lang="ja-JP" altLang="en-US" smtClean="0"/>
              <a:t>15</a:t>
            </a:fld>
            <a:endParaRPr kumimoji="1" lang="ja-JP" altLang="en-US"/>
          </a:p>
        </p:txBody>
      </p:sp>
    </p:spTree>
    <p:extLst>
      <p:ext uri="{BB962C8B-B14F-4D97-AF65-F5344CB8AC3E}">
        <p14:creationId xmlns:p14="http://schemas.microsoft.com/office/powerpoint/2010/main" val="2370749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3600" dirty="0" smtClean="0"/>
              <a:t>もう一つの結果：一方的な排出枠の削減効果</a:t>
            </a:r>
            <a:endParaRPr kumimoji="1" lang="ja-JP" altLang="en-US" sz="3600" dirty="0"/>
          </a:p>
        </p:txBody>
      </p:sp>
      <p:sp>
        <p:nvSpPr>
          <p:cNvPr id="3" name="コンテンツ プレースホルダー 2"/>
          <p:cNvSpPr>
            <a:spLocks noGrp="1"/>
          </p:cNvSpPr>
          <p:nvPr>
            <p:ph idx="1"/>
          </p:nvPr>
        </p:nvSpPr>
        <p:spPr>
          <a:xfrm>
            <a:off x="457200" y="1412776"/>
            <a:ext cx="8229600" cy="4968552"/>
          </a:xfrm>
        </p:spPr>
        <p:txBody>
          <a:bodyPr>
            <a:normAutofit/>
          </a:bodyPr>
          <a:lstStyle/>
          <a:p>
            <a:pPr marL="268288" indent="-268288">
              <a:buFont typeface="Wingdings" pitchFamily="2" charset="2"/>
              <a:buChar char="l"/>
            </a:pPr>
            <a:r>
              <a:rPr lang="en-US" altLang="ja-JP" sz="2000" dirty="0" smtClean="0"/>
              <a:t>2</a:t>
            </a:r>
            <a:r>
              <a:rPr lang="ja-JP" altLang="en-US" sz="2000" dirty="0" smtClean="0"/>
              <a:t>国の内</a:t>
            </a:r>
            <a:r>
              <a:rPr lang="en-US" altLang="ja-JP" sz="2000" dirty="0" smtClean="0"/>
              <a:t>1</a:t>
            </a:r>
            <a:r>
              <a:rPr lang="ja-JP" altLang="en-US" sz="2000" dirty="0" smtClean="0"/>
              <a:t>国だけが、自発的に国際輸送サービス部門の排出枠を削減</a:t>
            </a:r>
            <a:endParaRPr lang="en-US" altLang="ja-JP" sz="2000" dirty="0" smtClean="0"/>
          </a:p>
          <a:p>
            <a:pPr marL="268288" indent="-268288">
              <a:buFont typeface="Wingdings" pitchFamily="2" charset="2"/>
              <a:buChar char="l"/>
            </a:pPr>
            <a:endParaRPr lang="en-US" altLang="ja-JP" sz="1800" dirty="0" smtClean="0"/>
          </a:p>
          <a:p>
            <a:pPr marL="268288" indent="-268288">
              <a:buFont typeface="Wingdings" pitchFamily="2" charset="2"/>
              <a:buChar char="l"/>
            </a:pPr>
            <a:r>
              <a:rPr lang="ja-JP" altLang="en-US" sz="2000" dirty="0" smtClean="0"/>
              <a:t>国際輸送サービスの供給量が減り、損しそうだが、得するかもしれない。</a:t>
            </a:r>
            <a:endParaRPr lang="en-US" altLang="ja-JP" sz="2000" dirty="0" smtClean="0"/>
          </a:p>
          <a:p>
            <a:pPr marL="268288" indent="-268288">
              <a:buFont typeface="Wingdings" pitchFamily="2" charset="2"/>
              <a:buChar char="l"/>
            </a:pPr>
            <a:endParaRPr lang="en-US" altLang="ja-JP" sz="1800" dirty="0"/>
          </a:p>
          <a:p>
            <a:pPr marL="268288" indent="-268288">
              <a:buFont typeface="Wingdings" pitchFamily="2" charset="2"/>
              <a:buChar char="l"/>
            </a:pPr>
            <a:r>
              <a:rPr lang="ja-JP" altLang="en-US" sz="2000" dirty="0" smtClean="0"/>
              <a:t>以下の</a:t>
            </a:r>
            <a:r>
              <a:rPr lang="en-US" altLang="ja-JP" sz="2000" dirty="0" smtClean="0"/>
              <a:t>3</a:t>
            </a:r>
            <a:r>
              <a:rPr lang="ja-JP" altLang="en-US" sz="2000" dirty="0" err="1" smtClean="0"/>
              <a:t>つの</a:t>
            </a:r>
            <a:r>
              <a:rPr lang="ja-JP" altLang="en-US" sz="2000" dirty="0" smtClean="0"/>
              <a:t>効果次第。</a:t>
            </a:r>
            <a:endParaRPr lang="en-US" altLang="ja-JP" sz="2000" dirty="0" smtClean="0"/>
          </a:p>
          <a:p>
            <a:pPr>
              <a:buFont typeface="Wingdings" pitchFamily="2" charset="2"/>
              <a:buChar char="Ø"/>
            </a:pPr>
            <a:r>
              <a:rPr lang="ja-JP" altLang="en-US" sz="2000" dirty="0" smtClean="0"/>
              <a:t>①国際</a:t>
            </a:r>
            <a:r>
              <a:rPr lang="ja-JP" altLang="en-US" sz="2000" dirty="0"/>
              <a:t>輸送サービス貿易</a:t>
            </a:r>
            <a:r>
              <a:rPr lang="ja-JP" altLang="en-US" sz="2000" dirty="0" smtClean="0"/>
              <a:t>の</a:t>
            </a:r>
            <a:r>
              <a:rPr lang="ja-JP" altLang="en-US" sz="2000" dirty="0"/>
              <a:t>交易条件</a:t>
            </a:r>
            <a:r>
              <a:rPr lang="ja-JP" altLang="en-US" sz="2000" dirty="0" smtClean="0"/>
              <a:t>効果</a:t>
            </a:r>
            <a:endParaRPr lang="en-US" altLang="ja-JP" sz="2000" dirty="0" smtClean="0"/>
          </a:p>
          <a:p>
            <a:pPr>
              <a:buFont typeface="Wingdings" pitchFamily="2" charset="2"/>
              <a:buChar char="Ø"/>
            </a:pPr>
            <a:r>
              <a:rPr lang="ja-JP" altLang="en-US" sz="2000" dirty="0" smtClean="0"/>
              <a:t>②財</a:t>
            </a:r>
            <a:r>
              <a:rPr lang="ja-JP" altLang="en-US" sz="2000" dirty="0"/>
              <a:t>貿易の</a:t>
            </a:r>
            <a:r>
              <a:rPr lang="ja-JP" altLang="en-US" sz="2000" dirty="0" smtClean="0"/>
              <a:t>交易条件効果：　国際輸送サービス市場を通じた</a:t>
            </a:r>
            <a:r>
              <a:rPr lang="ja-JP" altLang="en-US" sz="2000" dirty="0"/>
              <a:t>影響</a:t>
            </a:r>
            <a:endParaRPr lang="en-US" altLang="ja-JP" sz="2000" dirty="0" smtClean="0"/>
          </a:p>
          <a:p>
            <a:pPr>
              <a:buFont typeface="Wingdings" pitchFamily="2" charset="2"/>
              <a:buChar char="Ø"/>
            </a:pPr>
            <a:r>
              <a:rPr lang="ja-JP" altLang="en-US" sz="2000" dirty="0" smtClean="0"/>
              <a:t>③汚染</a:t>
            </a:r>
            <a:r>
              <a:rPr lang="ja-JP" altLang="en-US" sz="2000" dirty="0"/>
              <a:t>削減</a:t>
            </a:r>
            <a:r>
              <a:rPr lang="ja-JP" altLang="en-US" sz="2000" dirty="0" smtClean="0"/>
              <a:t>の純便益：　国際輸送サービス部門の所得減少と汚染削減の便益</a:t>
            </a:r>
            <a:endParaRPr lang="en-US" altLang="ja-JP" sz="2000" dirty="0" smtClean="0"/>
          </a:p>
          <a:p>
            <a:pPr>
              <a:buFont typeface="Wingdings" pitchFamily="2" charset="2"/>
              <a:buChar char="Ø"/>
            </a:pPr>
            <a:endParaRPr lang="en-US" altLang="ja-JP" sz="1800" dirty="0"/>
          </a:p>
          <a:p>
            <a:pPr>
              <a:buFont typeface="Wingdings" pitchFamily="2" charset="2"/>
              <a:buChar char="l"/>
            </a:pPr>
            <a:r>
              <a:rPr lang="ja-JP" altLang="en-US" sz="2000" dirty="0" smtClean="0"/>
              <a:t>世界全体の厚生は、汚染量が過大なとき、改善する。</a:t>
            </a:r>
            <a:endParaRPr lang="en-US" altLang="ja-JP" sz="2000" dirty="0" smtClean="0"/>
          </a:p>
          <a:p>
            <a:pPr>
              <a:buFont typeface="Wingdings" pitchFamily="2" charset="2"/>
              <a:buChar char="Ø"/>
            </a:pPr>
            <a:r>
              <a:rPr lang="ja-JP" altLang="en-US" sz="2000" dirty="0"/>
              <a:t>両国</a:t>
            </a:r>
            <a:r>
              <a:rPr lang="ja-JP" altLang="en-US" sz="2000" dirty="0" smtClean="0"/>
              <a:t>とも</a:t>
            </a:r>
            <a:r>
              <a:rPr lang="ja-JP" altLang="en-US" sz="2000" dirty="0"/>
              <a:t>利益</a:t>
            </a:r>
            <a:r>
              <a:rPr lang="ja-JP" altLang="en-US" sz="2000" dirty="0" smtClean="0"/>
              <a:t>を</a:t>
            </a:r>
            <a:r>
              <a:rPr lang="ja-JP" altLang="en-US" sz="2000" dirty="0"/>
              <a:t>得る</a:t>
            </a:r>
            <a:r>
              <a:rPr lang="ja-JP" altLang="en-US" sz="2000" dirty="0" smtClean="0"/>
              <a:t>可能性</a:t>
            </a:r>
            <a:endParaRPr lang="en-US" altLang="ja-JP" sz="2000" dirty="0" smtClean="0"/>
          </a:p>
        </p:txBody>
      </p:sp>
      <p:sp>
        <p:nvSpPr>
          <p:cNvPr id="4" name="スライド番号プレースホルダー 3"/>
          <p:cNvSpPr>
            <a:spLocks noGrp="1"/>
          </p:cNvSpPr>
          <p:nvPr>
            <p:ph type="sldNum" sz="quarter" idx="12"/>
          </p:nvPr>
        </p:nvSpPr>
        <p:spPr/>
        <p:txBody>
          <a:bodyPr/>
          <a:lstStyle/>
          <a:p>
            <a:fld id="{270AF6ED-5E11-4C61-ACFE-26865D1C4B89}" type="slidenum">
              <a:rPr kumimoji="1" lang="ja-JP" altLang="en-US" smtClean="0"/>
              <a:t>16</a:t>
            </a:fld>
            <a:endParaRPr kumimoji="1" lang="ja-JP" altLang="en-US"/>
          </a:p>
        </p:txBody>
      </p:sp>
    </p:spTree>
    <p:extLst>
      <p:ext uri="{BB962C8B-B14F-4D97-AF65-F5344CB8AC3E}">
        <p14:creationId xmlns:p14="http://schemas.microsoft.com/office/powerpoint/2010/main" val="3175097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smtClean="0"/>
              <a:t>今後の研究課題</a:t>
            </a:r>
            <a:endParaRPr kumimoji="1" lang="ja-JP" altLang="en-US" sz="3600" dirty="0"/>
          </a:p>
        </p:txBody>
      </p:sp>
      <p:sp>
        <p:nvSpPr>
          <p:cNvPr id="3" name="コンテンツ プレースホルダー 2"/>
          <p:cNvSpPr>
            <a:spLocks noGrp="1"/>
          </p:cNvSpPr>
          <p:nvPr>
            <p:ph idx="1"/>
          </p:nvPr>
        </p:nvSpPr>
        <p:spPr>
          <a:xfrm>
            <a:off x="457200" y="1412776"/>
            <a:ext cx="8229600" cy="4968552"/>
          </a:xfrm>
        </p:spPr>
        <p:txBody>
          <a:bodyPr>
            <a:normAutofit/>
          </a:bodyPr>
          <a:lstStyle/>
          <a:p>
            <a:pPr marL="268288" indent="-268288">
              <a:buFont typeface="Wingdings" pitchFamily="2" charset="2"/>
              <a:buChar char="l"/>
            </a:pPr>
            <a:r>
              <a:rPr lang="ja-JP" altLang="ja-JP" sz="2000" dirty="0" smtClean="0"/>
              <a:t>不完全</a:t>
            </a:r>
            <a:r>
              <a:rPr lang="ja-JP" altLang="ja-JP" sz="2000" dirty="0"/>
              <a:t>競争の貿易モデルを用いた国際輸送サービス部門の間での国際排出量取引の</a:t>
            </a:r>
            <a:r>
              <a:rPr lang="ja-JP" altLang="ja-JP" sz="2000" dirty="0" smtClean="0"/>
              <a:t>分析</a:t>
            </a:r>
            <a:endParaRPr lang="en-US" altLang="ja-JP" sz="2000" dirty="0" smtClean="0"/>
          </a:p>
          <a:p>
            <a:pPr marL="268288" indent="-268288">
              <a:buFont typeface="Wingdings" pitchFamily="2" charset="2"/>
              <a:buChar char="l"/>
            </a:pPr>
            <a:endParaRPr lang="en-US" altLang="ja-JP" sz="1200" dirty="0" smtClean="0"/>
          </a:p>
          <a:p>
            <a:pPr marL="268288" indent="-268288">
              <a:buFont typeface="Wingdings" pitchFamily="2" charset="2"/>
              <a:buChar char="l"/>
            </a:pPr>
            <a:r>
              <a:rPr lang="ja-JP" altLang="ja-JP" sz="2000" dirty="0" smtClean="0"/>
              <a:t>財</a:t>
            </a:r>
            <a:r>
              <a:rPr lang="ja-JP" altLang="ja-JP" sz="2000" dirty="0"/>
              <a:t>セクターと国際輸送サービス部門を統合した国際排出量取引制度が構築された場合の影響についての</a:t>
            </a:r>
            <a:r>
              <a:rPr lang="ja-JP" altLang="ja-JP" sz="2000" dirty="0" smtClean="0"/>
              <a:t>考察</a:t>
            </a:r>
            <a:endParaRPr lang="en-US" altLang="ja-JP" sz="2000" dirty="0" smtClean="0"/>
          </a:p>
          <a:p>
            <a:pPr marL="268288" indent="-268288">
              <a:buFont typeface="Wingdings" pitchFamily="2" charset="2"/>
              <a:buChar char="l"/>
            </a:pPr>
            <a:endParaRPr lang="en-US" altLang="ja-JP" sz="1200" dirty="0" smtClean="0"/>
          </a:p>
          <a:p>
            <a:pPr marL="268288" indent="-268288">
              <a:buFont typeface="Wingdings" pitchFamily="2" charset="2"/>
              <a:buChar char="l"/>
            </a:pPr>
            <a:r>
              <a:rPr lang="ja-JP" altLang="ja-JP" sz="2000" dirty="0" smtClean="0"/>
              <a:t>国際</a:t>
            </a:r>
            <a:r>
              <a:rPr lang="ja-JP" altLang="ja-JP" sz="2000" dirty="0"/>
              <a:t>輸送に対する環境規制の効果についてより深い理解が</a:t>
            </a:r>
            <a:r>
              <a:rPr lang="ja-JP" altLang="ja-JP" sz="2000" dirty="0" smtClean="0"/>
              <a:t>得られる</a:t>
            </a:r>
            <a:endParaRPr lang="en-US" altLang="ja-JP" sz="2000" dirty="0" smtClean="0"/>
          </a:p>
        </p:txBody>
      </p:sp>
      <p:sp>
        <p:nvSpPr>
          <p:cNvPr id="4" name="スライド番号プレースホルダー 3"/>
          <p:cNvSpPr>
            <a:spLocks noGrp="1"/>
          </p:cNvSpPr>
          <p:nvPr>
            <p:ph type="sldNum" sz="quarter" idx="12"/>
          </p:nvPr>
        </p:nvSpPr>
        <p:spPr/>
        <p:txBody>
          <a:bodyPr/>
          <a:lstStyle/>
          <a:p>
            <a:fld id="{270AF6ED-5E11-4C61-ACFE-26865D1C4B89}" type="slidenum">
              <a:rPr kumimoji="1" lang="ja-JP" altLang="en-US" smtClean="0"/>
              <a:t>17</a:t>
            </a:fld>
            <a:endParaRPr kumimoji="1" lang="ja-JP" altLang="en-US"/>
          </a:p>
        </p:txBody>
      </p:sp>
    </p:spTree>
    <p:extLst>
      <p:ext uri="{BB962C8B-B14F-4D97-AF65-F5344CB8AC3E}">
        <p14:creationId xmlns:p14="http://schemas.microsoft.com/office/powerpoint/2010/main" val="1970933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動機・背景（</a:t>
            </a:r>
            <a:r>
              <a:rPr kumimoji="1" lang="en-US" altLang="ja-JP" sz="3600" dirty="0" smtClean="0"/>
              <a:t>1/3</a:t>
            </a:r>
            <a:r>
              <a:rPr kumimoji="1" lang="ja-JP" altLang="en-US" sz="3600" dirty="0" smtClean="0"/>
              <a:t>）</a:t>
            </a:r>
            <a:endParaRPr kumimoji="1" lang="ja-JP" altLang="en-US" sz="3600" dirty="0"/>
          </a:p>
        </p:txBody>
      </p:sp>
      <p:sp>
        <p:nvSpPr>
          <p:cNvPr id="3" name="コンテンツ プレースホルダー 2"/>
          <p:cNvSpPr>
            <a:spLocks noGrp="1"/>
          </p:cNvSpPr>
          <p:nvPr>
            <p:ph idx="1"/>
          </p:nvPr>
        </p:nvSpPr>
        <p:spPr>
          <a:xfrm>
            <a:off x="457200" y="1412776"/>
            <a:ext cx="8229600" cy="5112568"/>
          </a:xfrm>
        </p:spPr>
        <p:txBody>
          <a:bodyPr>
            <a:normAutofit fontScale="77500" lnSpcReduction="20000"/>
          </a:bodyPr>
          <a:lstStyle/>
          <a:p>
            <a:pPr>
              <a:buFont typeface="Wingdings" pitchFamily="2" charset="2"/>
              <a:buChar char="l"/>
            </a:pPr>
            <a:r>
              <a:rPr kumimoji="1" lang="ja-JP" altLang="en-US" sz="2400" dirty="0" smtClean="0"/>
              <a:t>新興国の経済成長と国際貿易の拡大、</a:t>
            </a:r>
            <a:r>
              <a:rPr kumimoji="1" lang="ja-JP" altLang="en-US" sz="2400" u="sng" dirty="0" smtClean="0"/>
              <a:t>国際輸送への需要が急増</a:t>
            </a:r>
            <a:endParaRPr kumimoji="1" lang="en-US" altLang="ja-JP" sz="2400" u="sng" dirty="0" smtClean="0"/>
          </a:p>
          <a:p>
            <a:pPr>
              <a:buFont typeface="Wingdings" pitchFamily="2" charset="2"/>
              <a:buChar char="l"/>
            </a:pPr>
            <a:endParaRPr kumimoji="1" lang="en-US" altLang="ja-JP" sz="1200" dirty="0" smtClean="0"/>
          </a:p>
          <a:p>
            <a:pPr>
              <a:buFont typeface="Wingdings" pitchFamily="2" charset="2"/>
              <a:buChar char="l"/>
            </a:pPr>
            <a:r>
              <a:rPr lang="ja-JP" altLang="en-US" sz="2400" u="sng" dirty="0" smtClean="0"/>
              <a:t>国際</a:t>
            </a:r>
            <a:r>
              <a:rPr lang="ja-JP" altLang="en-US" sz="2400" u="sng" dirty="0"/>
              <a:t>輸送から</a:t>
            </a:r>
            <a:r>
              <a:rPr lang="ja-JP" altLang="en-US" sz="2400" u="sng" dirty="0" smtClean="0"/>
              <a:t>の温室効果ガスの排出量は、増え続けている</a:t>
            </a:r>
            <a:endParaRPr lang="en-US" altLang="ja-JP" sz="2400" u="sng" dirty="0" smtClean="0"/>
          </a:p>
          <a:p>
            <a:pPr marL="442913" indent="-261938">
              <a:buFont typeface="Wingdings" pitchFamily="2" charset="2"/>
              <a:buChar char="Ø"/>
            </a:pPr>
            <a:r>
              <a:rPr lang="en-US" altLang="ja-JP" sz="2000" dirty="0" smtClean="0"/>
              <a:t>2050</a:t>
            </a:r>
            <a:r>
              <a:rPr lang="ja-JP" altLang="en-US" sz="2000" dirty="0" smtClean="0"/>
              <a:t>年には、</a:t>
            </a:r>
            <a:r>
              <a:rPr lang="en-US" altLang="ja-JP" sz="2000" dirty="0" smtClean="0"/>
              <a:t>BAU</a:t>
            </a:r>
            <a:r>
              <a:rPr lang="ja-JP" altLang="en-US" sz="2000" dirty="0" smtClean="0"/>
              <a:t>で現在の</a:t>
            </a:r>
            <a:r>
              <a:rPr lang="en-US" altLang="ja-JP" sz="2000" dirty="0" smtClean="0"/>
              <a:t>3</a:t>
            </a:r>
            <a:r>
              <a:rPr lang="ja-JP" altLang="en-US" sz="2000" dirty="0" smtClean="0"/>
              <a:t>～</a:t>
            </a:r>
            <a:r>
              <a:rPr lang="en-US" altLang="ja-JP" sz="2000" dirty="0" smtClean="0"/>
              <a:t>4</a:t>
            </a:r>
            <a:r>
              <a:rPr lang="ja-JP" altLang="en-US" sz="2000" dirty="0" smtClean="0"/>
              <a:t>倍に増加するとの予測</a:t>
            </a:r>
            <a:endParaRPr lang="en-US" altLang="ja-JP" sz="2000" dirty="0" smtClean="0"/>
          </a:p>
          <a:p>
            <a:pPr>
              <a:buFont typeface="Wingdings" pitchFamily="2" charset="2"/>
              <a:buChar char="l"/>
            </a:pPr>
            <a:endParaRPr lang="en-US" altLang="ja-JP" sz="1200" dirty="0" smtClean="0"/>
          </a:p>
          <a:p>
            <a:pPr>
              <a:buFont typeface="Wingdings" pitchFamily="2" charset="2"/>
              <a:buChar char="l"/>
            </a:pPr>
            <a:r>
              <a:rPr lang="ja-JP" altLang="en-US" sz="2400" dirty="0" smtClean="0"/>
              <a:t>国際輸送セクターへの環境規制は、重要性を増している</a:t>
            </a:r>
            <a:endParaRPr lang="en-US" altLang="ja-JP" sz="2400" dirty="0" smtClean="0"/>
          </a:p>
          <a:p>
            <a:pPr>
              <a:buFont typeface="Wingdings" pitchFamily="2" charset="2"/>
              <a:buChar char="l"/>
            </a:pPr>
            <a:endParaRPr lang="en-US" altLang="ja-JP" sz="1200" dirty="0" smtClean="0"/>
          </a:p>
          <a:p>
            <a:pPr>
              <a:buFont typeface="Wingdings" pitchFamily="2" charset="2"/>
              <a:buChar char="l"/>
            </a:pPr>
            <a:r>
              <a:rPr lang="ja-JP" altLang="en-US" sz="2400" dirty="0"/>
              <a:t>しかし</a:t>
            </a:r>
            <a:r>
              <a:rPr lang="ja-JP" altLang="en-US" sz="2400" dirty="0" smtClean="0"/>
              <a:t>、</a:t>
            </a:r>
            <a:r>
              <a:rPr lang="ja-JP" altLang="en-US" sz="2400" b="1" dirty="0" smtClean="0"/>
              <a:t>国際輸送セクター（＝</a:t>
            </a:r>
            <a:r>
              <a:rPr lang="ja-JP" altLang="en-US" sz="2400" b="1" dirty="0"/>
              <a:t>国際海運＋国際</a:t>
            </a:r>
            <a:r>
              <a:rPr lang="ja-JP" altLang="en-US" sz="2400" b="1" dirty="0" smtClean="0"/>
              <a:t>航空 ）への環境規制は、国際的な枠組みの適用外</a:t>
            </a:r>
            <a:r>
              <a:rPr lang="ja-JP" altLang="en-US" sz="2000" dirty="0" smtClean="0"/>
              <a:t>（国連気候変動枠組条約（</a:t>
            </a:r>
            <a:r>
              <a:rPr lang="en-US" altLang="ja-JP" sz="2000" dirty="0" smtClean="0"/>
              <a:t>UNFCCC</a:t>
            </a:r>
            <a:r>
              <a:rPr lang="ja-JP" altLang="en-US" sz="2000" dirty="0" smtClean="0"/>
              <a:t>）・京都議定書</a:t>
            </a:r>
            <a:r>
              <a:rPr lang="en-US" altLang="ja-JP" sz="2000" dirty="0" smtClean="0"/>
              <a:t>2.2</a:t>
            </a:r>
            <a:r>
              <a:rPr lang="ja-JP" altLang="en-US" sz="2000" dirty="0" smtClean="0"/>
              <a:t>条を参照）</a:t>
            </a:r>
            <a:endParaRPr lang="en-US" altLang="ja-JP" sz="2000" dirty="0" smtClean="0"/>
          </a:p>
          <a:p>
            <a:pPr marL="442913" indent="-261938">
              <a:buFont typeface="Wingdings" pitchFamily="2" charset="2"/>
              <a:buChar char="Ø"/>
            </a:pPr>
            <a:r>
              <a:rPr lang="ja-JP" altLang="en-US" sz="2100" dirty="0" smtClean="0"/>
              <a:t>国際</a:t>
            </a:r>
            <a:r>
              <a:rPr lang="ja-JP" altLang="en-US" sz="2100" dirty="0"/>
              <a:t>民間航空</a:t>
            </a:r>
            <a:r>
              <a:rPr lang="ja-JP" altLang="en-US" sz="2100" dirty="0" smtClean="0"/>
              <a:t>機関（</a:t>
            </a:r>
            <a:r>
              <a:rPr lang="en-US" altLang="ja-JP" sz="2100" dirty="0" smtClean="0"/>
              <a:t>ICAO</a:t>
            </a:r>
            <a:r>
              <a:rPr lang="ja-JP" altLang="en-US" sz="2100" dirty="0" smtClean="0"/>
              <a:t>）、国際海事機関（</a:t>
            </a:r>
            <a:r>
              <a:rPr lang="en-US" altLang="ja-JP" sz="2100" dirty="0" smtClean="0"/>
              <a:t>IMO</a:t>
            </a:r>
            <a:r>
              <a:rPr lang="ja-JP" altLang="en-US" sz="2100" dirty="0" smtClean="0"/>
              <a:t>）で環境規制を検討</a:t>
            </a:r>
            <a:endParaRPr lang="en-US" altLang="ja-JP" sz="2100" dirty="0" smtClean="0"/>
          </a:p>
          <a:p>
            <a:pPr marL="533400" indent="-171450"/>
            <a:r>
              <a:rPr lang="ja-JP" altLang="en-US" sz="2100" u="sng" dirty="0" smtClean="0"/>
              <a:t>現段階では、不十分な対策</a:t>
            </a:r>
            <a:r>
              <a:rPr lang="ja-JP" altLang="en-US" sz="2100" dirty="0" smtClean="0"/>
              <a:t>：　国際海運では直接規制（新造船の燃費規制： </a:t>
            </a:r>
            <a:r>
              <a:rPr lang="en-US" altLang="ja-JP" sz="2100" dirty="0" smtClean="0"/>
              <a:t>2013</a:t>
            </a:r>
            <a:r>
              <a:rPr lang="ja-JP" altLang="en-US" sz="2100" dirty="0" smtClean="0"/>
              <a:t>年</a:t>
            </a:r>
            <a:r>
              <a:rPr lang="en-US" altLang="ja-JP" sz="2100" dirty="0" smtClean="0"/>
              <a:t>1</a:t>
            </a:r>
            <a:r>
              <a:rPr lang="ja-JP" altLang="en-US" sz="2100" dirty="0" smtClean="0"/>
              <a:t>月発効）、国際航空では燃料効率の目標設定にとどまる</a:t>
            </a:r>
            <a:endParaRPr lang="en-US" altLang="ja-JP" sz="2100" dirty="0" smtClean="0"/>
          </a:p>
          <a:p>
            <a:pPr marL="533400" indent="-171450"/>
            <a:r>
              <a:rPr lang="ja-JP" altLang="en-US" sz="2100" dirty="0" smtClean="0"/>
              <a:t>内航海運、国内航空、陸路の国際輸送（鉄道、自動車）は、各国の国内輸送として規制対象</a:t>
            </a:r>
            <a:endParaRPr lang="en-US" altLang="ja-JP" sz="2100" dirty="0" smtClean="0"/>
          </a:p>
          <a:p>
            <a:pPr marL="452438" indent="-273050">
              <a:buFont typeface="Wingdings" pitchFamily="2" charset="2"/>
              <a:buChar char="Ø"/>
            </a:pPr>
            <a:r>
              <a:rPr lang="ja-JP" altLang="en-US" sz="2100" dirty="0"/>
              <a:t>一方的</a:t>
            </a:r>
            <a:r>
              <a:rPr lang="ja-JP" altLang="en-US" sz="2100" dirty="0" smtClean="0"/>
              <a:t>措置： </a:t>
            </a:r>
            <a:r>
              <a:rPr lang="en-US" altLang="ja-JP" sz="2100" dirty="0" smtClean="0"/>
              <a:t>2012</a:t>
            </a:r>
            <a:r>
              <a:rPr lang="ja-JP" altLang="en-US" sz="2100" dirty="0"/>
              <a:t>年開始の</a:t>
            </a:r>
            <a:r>
              <a:rPr lang="en-US" altLang="ja-JP" sz="2100" dirty="0"/>
              <a:t>EU</a:t>
            </a:r>
            <a:r>
              <a:rPr lang="ja-JP" altLang="en-US" sz="2100" dirty="0"/>
              <a:t>の一方的な</a:t>
            </a:r>
            <a:r>
              <a:rPr lang="en-US" altLang="ja-JP" sz="2100" dirty="0"/>
              <a:t>EU</a:t>
            </a:r>
            <a:r>
              <a:rPr lang="ja-JP" altLang="en-US" sz="2100" dirty="0"/>
              <a:t>発着の国際航空輸送会社への</a:t>
            </a:r>
            <a:r>
              <a:rPr lang="en-US" altLang="ja-JP" sz="2100" dirty="0"/>
              <a:t>EU ETS</a:t>
            </a:r>
            <a:r>
              <a:rPr lang="ja-JP" altLang="en-US" sz="2100" dirty="0"/>
              <a:t>適用（現在、一時凍結</a:t>
            </a:r>
            <a:r>
              <a:rPr lang="ja-JP" altLang="en-US" sz="2100" dirty="0" smtClean="0"/>
              <a:t>）</a:t>
            </a:r>
            <a:endParaRPr lang="en-US" altLang="ja-JP" sz="2100" dirty="0" smtClean="0"/>
          </a:p>
          <a:p>
            <a:pPr>
              <a:buFont typeface="Wingdings" pitchFamily="2" charset="2"/>
              <a:buChar char="l"/>
            </a:pPr>
            <a:endParaRPr lang="en-US" altLang="ja-JP" sz="1200" dirty="0"/>
          </a:p>
          <a:p>
            <a:pPr>
              <a:buFont typeface="Wingdings" pitchFamily="2" charset="2"/>
              <a:buChar char="l"/>
            </a:pPr>
            <a:r>
              <a:rPr lang="ja-JP" altLang="en-US" sz="2400" dirty="0" smtClean="0"/>
              <a:t>背景として、規制対象が絞りにくい</a:t>
            </a:r>
            <a:endParaRPr lang="en-US" altLang="ja-JP" sz="2400" dirty="0" smtClean="0"/>
          </a:p>
          <a:p>
            <a:pPr marL="442913" indent="-261938">
              <a:buFont typeface="Wingdings" pitchFamily="2" charset="2"/>
              <a:buChar char="Ø"/>
            </a:pPr>
            <a:r>
              <a:rPr lang="ja-JP" altLang="en-US" sz="2000" dirty="0" smtClean="0"/>
              <a:t>排出場所の国や地域の特定が困難（公海、領空外）</a:t>
            </a:r>
            <a:endParaRPr lang="en-US" altLang="ja-JP" sz="2000" dirty="0" smtClean="0"/>
          </a:p>
          <a:p>
            <a:pPr marL="442913" indent="-261938">
              <a:buFont typeface="Wingdings" pitchFamily="2" charset="2"/>
              <a:buChar char="Ø"/>
            </a:pPr>
            <a:r>
              <a:rPr lang="ja-JP" altLang="en-US" sz="2000" dirty="0" smtClean="0"/>
              <a:t>海運の場合： 船籍、船主、海運事業者、荷主、寄港地など様々な主体</a:t>
            </a:r>
            <a:endParaRPr lang="en-US" altLang="ja-JP" sz="2000" dirty="0" smtClean="0"/>
          </a:p>
          <a:p>
            <a:pPr marL="523875" indent="-166688"/>
            <a:r>
              <a:rPr lang="ja-JP" altLang="en-US" sz="2000" dirty="0"/>
              <a:t>荷物</a:t>
            </a:r>
            <a:r>
              <a:rPr lang="ja-JP" altLang="en-US" sz="2000" dirty="0" smtClean="0"/>
              <a:t>は必ずしも最短コースを移動しない： ハブ（空）港</a:t>
            </a:r>
            <a:endParaRPr lang="en-US" altLang="ja-JP" sz="2000" dirty="0" smtClean="0"/>
          </a:p>
        </p:txBody>
      </p:sp>
      <p:sp>
        <p:nvSpPr>
          <p:cNvPr id="4" name="スライド番号プレースホルダー 3"/>
          <p:cNvSpPr>
            <a:spLocks noGrp="1"/>
          </p:cNvSpPr>
          <p:nvPr>
            <p:ph type="sldNum" sz="quarter" idx="12"/>
          </p:nvPr>
        </p:nvSpPr>
        <p:spPr/>
        <p:txBody>
          <a:bodyPr/>
          <a:lstStyle/>
          <a:p>
            <a:fld id="{270AF6ED-5E11-4C61-ACFE-26865D1C4B89}" type="slidenum">
              <a:rPr kumimoji="1" lang="ja-JP" altLang="en-US" smtClean="0"/>
              <a:t>2</a:t>
            </a:fld>
            <a:endParaRPr kumimoji="1" lang="ja-JP" altLang="en-US"/>
          </a:p>
        </p:txBody>
      </p:sp>
    </p:spTree>
    <p:extLst>
      <p:ext uri="{BB962C8B-B14F-4D97-AF65-F5344CB8AC3E}">
        <p14:creationId xmlns:p14="http://schemas.microsoft.com/office/powerpoint/2010/main" val="2021725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動機・背景（</a:t>
            </a:r>
            <a:r>
              <a:rPr kumimoji="1" lang="en-US" altLang="ja-JP" sz="3600" dirty="0" smtClean="0"/>
              <a:t>2/3</a:t>
            </a:r>
            <a:r>
              <a:rPr kumimoji="1" lang="ja-JP" altLang="en-US" sz="3600" dirty="0" smtClean="0"/>
              <a:t>）</a:t>
            </a:r>
            <a:endParaRPr kumimoji="1" lang="ja-JP" altLang="en-US" sz="3600" dirty="0"/>
          </a:p>
        </p:txBody>
      </p:sp>
      <p:sp>
        <p:nvSpPr>
          <p:cNvPr id="3" name="コンテンツ プレースホルダー 2"/>
          <p:cNvSpPr>
            <a:spLocks noGrp="1"/>
          </p:cNvSpPr>
          <p:nvPr>
            <p:ph idx="1"/>
          </p:nvPr>
        </p:nvSpPr>
        <p:spPr>
          <a:xfrm>
            <a:off x="457200" y="1412776"/>
            <a:ext cx="8229600" cy="4968552"/>
          </a:xfrm>
        </p:spPr>
        <p:txBody>
          <a:bodyPr>
            <a:normAutofit/>
          </a:bodyPr>
          <a:lstStyle/>
          <a:p>
            <a:pPr marL="268288" indent="-268288">
              <a:buFont typeface="Wingdings" pitchFamily="2" charset="2"/>
              <a:buChar char="l"/>
            </a:pPr>
            <a:r>
              <a:rPr kumimoji="1" lang="en-US" altLang="ja-JP" sz="1600" dirty="0" smtClean="0"/>
              <a:t>OECD</a:t>
            </a:r>
            <a:r>
              <a:rPr kumimoji="1" lang="ja-JP" altLang="en-US" sz="1600" dirty="0" smtClean="0"/>
              <a:t>報告書（</a:t>
            </a:r>
            <a:r>
              <a:rPr kumimoji="1" lang="en-US" altLang="ja-JP" sz="1600" dirty="0" smtClean="0"/>
              <a:t>2010</a:t>
            </a:r>
            <a:r>
              <a:rPr kumimoji="1" lang="ja-JP" altLang="en-US" sz="1600" dirty="0" smtClean="0"/>
              <a:t>）によると、</a:t>
            </a:r>
            <a:r>
              <a:rPr kumimoji="1" lang="en-US" altLang="ja-JP" sz="1600" dirty="0" smtClean="0"/>
              <a:t>2008</a:t>
            </a:r>
            <a:r>
              <a:rPr kumimoji="1" lang="ja-JP" altLang="en-US" sz="1600" dirty="0" smtClean="0"/>
              <a:t>年「国際輸送＝国際海運＋国際航空」の</a:t>
            </a:r>
            <a:r>
              <a:rPr kumimoji="1" lang="en-US" altLang="ja-JP" sz="1600" dirty="0" smtClean="0"/>
              <a:t>CO2</a:t>
            </a:r>
            <a:r>
              <a:rPr kumimoji="1" lang="ja-JP" altLang="en-US" sz="1600" dirty="0" smtClean="0"/>
              <a:t>排出量は、世界全体の排出量の約４％</a:t>
            </a:r>
            <a:endParaRPr kumimoji="1" lang="en-US" altLang="ja-JP" sz="1600" dirty="0" smtClean="0"/>
          </a:p>
          <a:p>
            <a:pPr marL="447675" indent="-268288">
              <a:buFont typeface="Wingdings" pitchFamily="2" charset="2"/>
              <a:buChar char="Ø"/>
            </a:pPr>
            <a:r>
              <a:rPr lang="ja-JP" altLang="en-US" sz="1600" dirty="0" smtClean="0"/>
              <a:t>国際海運：約</a:t>
            </a:r>
            <a:r>
              <a:rPr lang="en-US" altLang="ja-JP" sz="1600" dirty="0" smtClean="0"/>
              <a:t>2</a:t>
            </a:r>
            <a:r>
              <a:rPr lang="ja-JP" altLang="en-US" sz="1600" dirty="0" smtClean="0"/>
              <a:t>％　　国際航空：約</a:t>
            </a:r>
            <a:r>
              <a:rPr lang="en-US" altLang="ja-JP" sz="1600" dirty="0" smtClean="0"/>
              <a:t>1.5</a:t>
            </a:r>
            <a:r>
              <a:rPr lang="ja-JP" altLang="en-US" sz="1600" dirty="0" smtClean="0"/>
              <a:t>％</a:t>
            </a:r>
            <a:endParaRPr lang="en-US" altLang="ja-JP" sz="1600" dirty="0" smtClean="0"/>
          </a:p>
          <a:p>
            <a:pPr marL="268288" indent="-268288">
              <a:buFont typeface="Wingdings" pitchFamily="2" charset="2"/>
              <a:buChar char="l"/>
            </a:pPr>
            <a:r>
              <a:rPr lang="en-US" altLang="ja-JP" sz="1600" dirty="0" smtClean="0"/>
              <a:t>IMO</a:t>
            </a:r>
            <a:r>
              <a:rPr lang="ja-JP" altLang="en-US" sz="1600" dirty="0" smtClean="0"/>
              <a:t>（</a:t>
            </a:r>
            <a:r>
              <a:rPr lang="en-US" altLang="ja-JP" sz="1600" dirty="0" smtClean="0"/>
              <a:t>2009</a:t>
            </a:r>
            <a:r>
              <a:rPr lang="ja-JP" altLang="en-US" sz="1600" dirty="0" smtClean="0"/>
              <a:t>）によると、</a:t>
            </a:r>
            <a:r>
              <a:rPr lang="en-US" altLang="ja-JP" sz="1600" dirty="0" smtClean="0"/>
              <a:t>2007</a:t>
            </a:r>
            <a:r>
              <a:rPr lang="ja-JP" altLang="en-US" sz="1600" dirty="0" smtClean="0"/>
              <a:t>年の国際海運の</a:t>
            </a:r>
            <a:r>
              <a:rPr lang="en-US" altLang="ja-JP" sz="1600" dirty="0" smtClean="0"/>
              <a:t>CO2</a:t>
            </a:r>
            <a:r>
              <a:rPr lang="ja-JP" altLang="en-US" sz="1600" dirty="0" smtClean="0"/>
              <a:t>排出量＝ドイツ</a:t>
            </a:r>
            <a:r>
              <a:rPr lang="en-US" altLang="ja-JP" sz="1600" dirty="0" smtClean="0"/>
              <a:t>1</a:t>
            </a:r>
            <a:r>
              <a:rPr lang="ja-JP" altLang="en-US" sz="1600" dirty="0" smtClean="0"/>
              <a:t>国分</a:t>
            </a:r>
            <a:endParaRPr lang="en-US" altLang="ja-JP" sz="1600" dirty="0" smtClean="0"/>
          </a:p>
        </p:txBody>
      </p:sp>
      <p:sp>
        <p:nvSpPr>
          <p:cNvPr id="4" name="スライド番号プレースホルダー 3"/>
          <p:cNvSpPr>
            <a:spLocks noGrp="1"/>
          </p:cNvSpPr>
          <p:nvPr>
            <p:ph type="sldNum" sz="quarter" idx="12"/>
          </p:nvPr>
        </p:nvSpPr>
        <p:spPr/>
        <p:txBody>
          <a:bodyPr/>
          <a:lstStyle/>
          <a:p>
            <a:fld id="{270AF6ED-5E11-4C61-ACFE-26865D1C4B89}" type="slidenum">
              <a:rPr kumimoji="1" lang="ja-JP" altLang="en-US" smtClean="0"/>
              <a:t>3</a:t>
            </a:fld>
            <a:endParaRPr kumimoji="1" lang="ja-JP" altLang="en-US"/>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2563104"/>
            <a:ext cx="6480720" cy="4034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7466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動機・背景（</a:t>
            </a:r>
            <a:r>
              <a:rPr kumimoji="1" lang="en-US" altLang="ja-JP" sz="3600" dirty="0" smtClean="0"/>
              <a:t>3/3</a:t>
            </a:r>
            <a:r>
              <a:rPr kumimoji="1" lang="ja-JP" altLang="en-US" sz="3600" dirty="0" smtClean="0"/>
              <a:t>）</a:t>
            </a:r>
            <a:endParaRPr kumimoji="1" lang="ja-JP" altLang="en-US" sz="3600" dirty="0"/>
          </a:p>
        </p:txBody>
      </p:sp>
      <p:sp>
        <p:nvSpPr>
          <p:cNvPr id="3" name="コンテンツ プレースホルダー 2"/>
          <p:cNvSpPr>
            <a:spLocks noGrp="1"/>
          </p:cNvSpPr>
          <p:nvPr>
            <p:ph idx="1"/>
          </p:nvPr>
        </p:nvSpPr>
        <p:spPr>
          <a:xfrm>
            <a:off x="457200" y="1412776"/>
            <a:ext cx="8229600" cy="4968552"/>
          </a:xfrm>
        </p:spPr>
        <p:txBody>
          <a:bodyPr>
            <a:normAutofit/>
          </a:bodyPr>
          <a:lstStyle/>
          <a:p>
            <a:pPr marL="268288" indent="-268288">
              <a:buFont typeface="Wingdings" pitchFamily="2" charset="2"/>
              <a:buChar char="l"/>
            </a:pPr>
            <a:r>
              <a:rPr kumimoji="1" lang="ja-JP" altLang="en-US" sz="1600" dirty="0" smtClean="0"/>
              <a:t>複雑な国際海運業界：規制対象が絞りにくい（船籍、船主、荷主）</a:t>
            </a:r>
            <a:endParaRPr kumimoji="1" lang="en-US" altLang="ja-JP" sz="1600" dirty="0" smtClean="0"/>
          </a:p>
          <a:p>
            <a:pPr marL="268288" indent="-268288">
              <a:buFont typeface="Wingdings" pitchFamily="2" charset="2"/>
              <a:buChar char="l"/>
            </a:pPr>
            <a:r>
              <a:rPr lang="ja-JP" altLang="en-US" sz="1600" dirty="0"/>
              <a:t>国際航空</a:t>
            </a:r>
            <a:r>
              <a:rPr lang="ja-JP" altLang="en-US" sz="1600" dirty="0" smtClean="0"/>
              <a:t>は海運よりは単純：航空機の国籍と航空事業者の所属国がまず同じ</a:t>
            </a:r>
            <a:endParaRPr lang="en-US" altLang="ja-JP" sz="1600" dirty="0" smtClean="0"/>
          </a:p>
        </p:txBody>
      </p:sp>
      <p:sp>
        <p:nvSpPr>
          <p:cNvPr id="4" name="スライド番号プレースホルダー 3"/>
          <p:cNvSpPr>
            <a:spLocks noGrp="1"/>
          </p:cNvSpPr>
          <p:nvPr>
            <p:ph type="sldNum" sz="quarter" idx="12"/>
          </p:nvPr>
        </p:nvSpPr>
        <p:spPr/>
        <p:txBody>
          <a:bodyPr/>
          <a:lstStyle/>
          <a:p>
            <a:fld id="{270AF6ED-5E11-4C61-ACFE-26865D1C4B89}" type="slidenum">
              <a:rPr kumimoji="1" lang="ja-JP" altLang="en-US" smtClean="0"/>
              <a:t>4</a:t>
            </a:fld>
            <a:endParaRPr kumimoji="1" lang="ja-JP" alt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2053426"/>
            <a:ext cx="6264696" cy="4563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3285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目　的</a:t>
            </a:r>
            <a:endParaRPr kumimoji="1" lang="ja-JP" altLang="en-US" sz="3600" dirty="0"/>
          </a:p>
        </p:txBody>
      </p:sp>
      <p:sp>
        <p:nvSpPr>
          <p:cNvPr id="3" name="コンテンツ プレースホルダー 2"/>
          <p:cNvSpPr>
            <a:spLocks noGrp="1"/>
          </p:cNvSpPr>
          <p:nvPr>
            <p:ph idx="1"/>
          </p:nvPr>
        </p:nvSpPr>
        <p:spPr>
          <a:xfrm>
            <a:off x="457200" y="1412776"/>
            <a:ext cx="8229600" cy="4968552"/>
          </a:xfrm>
        </p:spPr>
        <p:txBody>
          <a:bodyPr>
            <a:normAutofit/>
          </a:bodyPr>
          <a:lstStyle/>
          <a:p>
            <a:pPr>
              <a:buFont typeface="Wingdings" pitchFamily="2" charset="2"/>
              <a:buChar char="l"/>
            </a:pPr>
            <a:r>
              <a:rPr kumimoji="1" lang="ja-JP" altLang="en-US" sz="2400" dirty="0" smtClean="0"/>
              <a:t>国際輸送セクターへの環境規制の導入は、どのような影響があるのだろか？</a:t>
            </a:r>
            <a:endParaRPr kumimoji="1" lang="en-US" altLang="ja-JP" sz="2400" dirty="0" smtClean="0"/>
          </a:p>
          <a:p>
            <a:pPr>
              <a:buFont typeface="Wingdings" pitchFamily="2" charset="2"/>
              <a:buChar char="l"/>
            </a:pPr>
            <a:endParaRPr kumimoji="1" lang="en-US" altLang="ja-JP" sz="1600" dirty="0" smtClean="0"/>
          </a:p>
          <a:p>
            <a:pPr>
              <a:buFont typeface="Wingdings" pitchFamily="2" charset="2"/>
              <a:buChar char="l"/>
            </a:pPr>
            <a:r>
              <a:rPr lang="ja-JP" altLang="en-US" sz="2400" dirty="0" smtClean="0"/>
              <a:t>特に、現在、</a:t>
            </a:r>
            <a:r>
              <a:rPr lang="en-US" altLang="ja-JP" sz="2400" dirty="0" smtClean="0"/>
              <a:t>IMO</a:t>
            </a:r>
            <a:r>
              <a:rPr lang="ja-JP" altLang="en-US" sz="2400" dirty="0" smtClean="0"/>
              <a:t>や</a:t>
            </a:r>
            <a:r>
              <a:rPr lang="en-US" altLang="ja-JP" sz="2400" dirty="0" smtClean="0"/>
              <a:t>ICAO</a:t>
            </a:r>
            <a:r>
              <a:rPr lang="ja-JP" altLang="en-US" sz="2000" dirty="0" smtClean="0"/>
              <a:t>で</a:t>
            </a:r>
            <a:r>
              <a:rPr lang="ja-JP" altLang="en-US" sz="2400" dirty="0" smtClean="0"/>
              <a:t>検討されている</a:t>
            </a:r>
            <a:r>
              <a:rPr lang="ja-JP" altLang="en-US" sz="2400" b="1" dirty="0" smtClean="0"/>
              <a:t>国際輸送セクター部門だけでの排出量取引制度の導入</a:t>
            </a:r>
            <a:r>
              <a:rPr lang="ja-JP" altLang="en-US" sz="2000" dirty="0" smtClean="0"/>
              <a:t>（船舶や航空機に排出枠の割当）</a:t>
            </a:r>
            <a:r>
              <a:rPr lang="ja-JP" altLang="en-US" sz="2400" dirty="0" smtClean="0"/>
              <a:t>は、どのような効果を持つのか？</a:t>
            </a:r>
            <a:endParaRPr lang="en-US" altLang="ja-JP" sz="2400" dirty="0" smtClean="0"/>
          </a:p>
          <a:p>
            <a:pPr marL="442913" indent="-261938">
              <a:buFont typeface="Wingdings" pitchFamily="2" charset="2"/>
              <a:buChar char="Ø"/>
            </a:pPr>
            <a:r>
              <a:rPr lang="ja-JP" altLang="en-US" sz="2000" dirty="0"/>
              <a:t>排出枠</a:t>
            </a:r>
            <a:r>
              <a:rPr lang="ja-JP" altLang="en-US" sz="2000" dirty="0" smtClean="0"/>
              <a:t>の買い手国・売り手国で</a:t>
            </a:r>
            <a:r>
              <a:rPr lang="ja-JP" altLang="en-US" sz="2000" dirty="0"/>
              <a:t>影響</a:t>
            </a:r>
            <a:r>
              <a:rPr lang="ja-JP" altLang="en-US" sz="2000" dirty="0" smtClean="0"/>
              <a:t>は異なる？</a:t>
            </a:r>
            <a:endParaRPr lang="en-US" altLang="ja-JP" sz="2000" dirty="0" smtClean="0"/>
          </a:p>
          <a:p>
            <a:pPr marL="442913" indent="-261938">
              <a:buFont typeface="Wingdings" pitchFamily="2" charset="2"/>
              <a:buChar char="Ø"/>
            </a:pPr>
            <a:r>
              <a:rPr lang="ja-JP" altLang="en-US" sz="2000" dirty="0"/>
              <a:t>国際</a:t>
            </a:r>
            <a:r>
              <a:rPr lang="ja-JP" altLang="en-US" sz="2000" dirty="0" smtClean="0"/>
              <a:t>輸送</a:t>
            </a:r>
            <a:r>
              <a:rPr lang="ja-JP" altLang="en-US" sz="2000" dirty="0"/>
              <a:t>サービス</a:t>
            </a:r>
            <a:r>
              <a:rPr lang="ja-JP" altLang="en-US" sz="2000" dirty="0" smtClean="0"/>
              <a:t>の</a:t>
            </a:r>
            <a:r>
              <a:rPr lang="ja-JP" altLang="en-US" sz="2000" dirty="0"/>
              <a:t>輸出</a:t>
            </a:r>
            <a:r>
              <a:rPr lang="ja-JP" altLang="en-US" sz="2000" dirty="0" smtClean="0"/>
              <a:t>国・輸入国で影響は異なる？</a:t>
            </a:r>
            <a:endParaRPr lang="en-US" altLang="ja-JP" sz="2000" dirty="0" smtClean="0"/>
          </a:p>
          <a:p>
            <a:pPr>
              <a:buFont typeface="Wingdings" pitchFamily="2" charset="2"/>
              <a:buChar char="l"/>
            </a:pPr>
            <a:endParaRPr lang="en-US" altLang="ja-JP" sz="1600" dirty="0"/>
          </a:p>
          <a:p>
            <a:pPr>
              <a:buFont typeface="Wingdings" pitchFamily="2" charset="2"/>
              <a:buChar char="l"/>
            </a:pPr>
            <a:r>
              <a:rPr lang="ja-JP" altLang="en-US" sz="2400" dirty="0" smtClean="0"/>
              <a:t>国際排出量取引は、国際貿易を通じて、各国の経済厚生にどのような影響を及ぼすか？</a:t>
            </a:r>
            <a:endParaRPr lang="en-US" altLang="ja-JP" sz="2400" dirty="0" smtClean="0"/>
          </a:p>
          <a:p>
            <a:pPr marL="442913" indent="-261938">
              <a:buFont typeface="Wingdings" pitchFamily="2" charset="2"/>
              <a:buChar char="Ø"/>
            </a:pPr>
            <a:r>
              <a:rPr lang="ja-JP" altLang="en-US" sz="2000" dirty="0" smtClean="0"/>
              <a:t>国際輸送の変化は、国際貿易に直接影響、さらに財生産に間接影響</a:t>
            </a:r>
            <a:endParaRPr lang="en-US" altLang="ja-JP" sz="2000" dirty="0" smtClean="0"/>
          </a:p>
          <a:p>
            <a:pPr marL="442913" indent="-261938">
              <a:buFont typeface="Wingdings" pitchFamily="2" charset="2"/>
              <a:buChar char="Ø"/>
            </a:pPr>
            <a:r>
              <a:rPr lang="ja-JP" altLang="en-US" sz="2000" dirty="0" smtClean="0"/>
              <a:t>財</a:t>
            </a:r>
            <a:r>
              <a:rPr lang="ja-JP" altLang="en-US" sz="2000" dirty="0"/>
              <a:t>貿易</a:t>
            </a:r>
            <a:r>
              <a:rPr lang="ja-JP" altLang="en-US" sz="2000" dirty="0" smtClean="0"/>
              <a:t>のパターンによって影響が変わる？</a:t>
            </a:r>
            <a:endParaRPr lang="en-US" altLang="ja-JP" sz="2000" dirty="0" smtClean="0"/>
          </a:p>
        </p:txBody>
      </p:sp>
      <p:sp>
        <p:nvSpPr>
          <p:cNvPr id="4" name="スライド番号プレースホルダー 3"/>
          <p:cNvSpPr>
            <a:spLocks noGrp="1"/>
          </p:cNvSpPr>
          <p:nvPr>
            <p:ph type="sldNum" sz="quarter" idx="12"/>
          </p:nvPr>
        </p:nvSpPr>
        <p:spPr/>
        <p:txBody>
          <a:bodyPr/>
          <a:lstStyle/>
          <a:p>
            <a:fld id="{270AF6ED-5E11-4C61-ACFE-26865D1C4B89}" type="slidenum">
              <a:rPr kumimoji="1" lang="ja-JP" altLang="en-US" smtClean="0"/>
              <a:t>5</a:t>
            </a:fld>
            <a:endParaRPr kumimoji="1" lang="ja-JP" altLang="en-US"/>
          </a:p>
        </p:txBody>
      </p:sp>
    </p:spTree>
    <p:extLst>
      <p:ext uri="{BB962C8B-B14F-4D97-AF65-F5344CB8AC3E}">
        <p14:creationId xmlns:p14="http://schemas.microsoft.com/office/powerpoint/2010/main" val="803285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先行研究： 貿易、環境および国際輸送</a:t>
            </a:r>
            <a:endParaRPr kumimoji="1" lang="ja-JP" altLang="en-US" sz="3600" dirty="0"/>
          </a:p>
        </p:txBody>
      </p:sp>
      <p:sp>
        <p:nvSpPr>
          <p:cNvPr id="3" name="コンテンツ プレースホルダー 2"/>
          <p:cNvSpPr>
            <a:spLocks noGrp="1"/>
          </p:cNvSpPr>
          <p:nvPr>
            <p:ph idx="1"/>
          </p:nvPr>
        </p:nvSpPr>
        <p:spPr>
          <a:xfrm>
            <a:off x="457200" y="1412776"/>
            <a:ext cx="8229600" cy="4968552"/>
          </a:xfrm>
        </p:spPr>
        <p:txBody>
          <a:bodyPr>
            <a:normAutofit/>
          </a:bodyPr>
          <a:lstStyle/>
          <a:p>
            <a:pPr marL="266700" indent="-266700">
              <a:buFont typeface="Wingdings" pitchFamily="2" charset="2"/>
              <a:buChar char="l"/>
            </a:pPr>
            <a:r>
              <a:rPr lang="ja-JP" altLang="en-US" sz="2000" dirty="0" smtClean="0"/>
              <a:t>理論研究はほぼない</a:t>
            </a:r>
            <a:endParaRPr lang="en-US" altLang="ja-JP" sz="2000" dirty="0" smtClean="0"/>
          </a:p>
          <a:p>
            <a:pPr marL="266700" indent="-266700">
              <a:buFont typeface="Wingdings" pitchFamily="2" charset="2"/>
              <a:buChar char="Ø"/>
            </a:pPr>
            <a:r>
              <a:rPr lang="en-US" altLang="ja-JP" sz="2000" dirty="0" err="1"/>
              <a:t>Mundell</a:t>
            </a:r>
            <a:r>
              <a:rPr lang="en-US" altLang="ja-JP" sz="2000" dirty="0"/>
              <a:t> (</a:t>
            </a:r>
            <a:r>
              <a:rPr lang="en-US" altLang="ja-JP" sz="2000" dirty="0" smtClean="0"/>
              <a:t>1957),</a:t>
            </a:r>
            <a:r>
              <a:rPr lang="nl-NL" altLang="ja-JP" sz="2000" dirty="0" smtClean="0"/>
              <a:t> </a:t>
            </a:r>
            <a:r>
              <a:rPr lang="nl-NL" altLang="ja-JP" sz="2000" dirty="0"/>
              <a:t>Herberg (1970), Cassing (1978, QJE)</a:t>
            </a:r>
            <a:r>
              <a:rPr lang="en-US" altLang="ja-JP" sz="2000" dirty="0" smtClean="0"/>
              <a:t>:  </a:t>
            </a:r>
            <a:r>
              <a:rPr lang="ja-JP" altLang="en-US" sz="2000" dirty="0" smtClean="0"/>
              <a:t>国際輸送サービス部門の一般均衡理論モデル化、</a:t>
            </a:r>
            <a:r>
              <a:rPr lang="ja-JP" altLang="en-US" sz="2000" u="sng" dirty="0" smtClean="0"/>
              <a:t>環境汚染の話なし</a:t>
            </a:r>
            <a:endParaRPr lang="en-US" altLang="ja-JP" sz="2000" u="sng" dirty="0" smtClean="0"/>
          </a:p>
          <a:p>
            <a:pPr marL="266700" indent="-266700">
              <a:buFont typeface="Wingdings" pitchFamily="2" charset="2"/>
              <a:buChar char="Ø"/>
            </a:pPr>
            <a:r>
              <a:rPr lang="en-US" altLang="ja-JP" sz="2000" dirty="0" smtClean="0"/>
              <a:t>Abe, Hattori, and </a:t>
            </a:r>
            <a:r>
              <a:rPr lang="en-US" altLang="ja-JP" sz="2000" dirty="0" err="1" smtClean="0"/>
              <a:t>Kawagoshi</a:t>
            </a:r>
            <a:r>
              <a:rPr lang="en-US" altLang="ja-JP" sz="2000" dirty="0" smtClean="0"/>
              <a:t> (2012) mimeo:  </a:t>
            </a:r>
            <a:r>
              <a:rPr lang="ja-JP" altLang="en-US" sz="2000" dirty="0" smtClean="0"/>
              <a:t>部分均衡分析、国際輸送への戦略的な環境規制、</a:t>
            </a:r>
            <a:r>
              <a:rPr lang="ja-JP" altLang="en-US" sz="2000" u="sng" dirty="0" smtClean="0"/>
              <a:t>国際排出量取引市場なし</a:t>
            </a:r>
            <a:endParaRPr lang="en-US" altLang="ja-JP" sz="2000" u="sng" dirty="0"/>
          </a:p>
          <a:p>
            <a:pPr>
              <a:buFont typeface="Wingdings" pitchFamily="2" charset="2"/>
              <a:buChar char="l"/>
            </a:pPr>
            <a:endParaRPr lang="en-US" altLang="ja-JP" sz="1600" dirty="0" smtClean="0"/>
          </a:p>
          <a:p>
            <a:pPr marL="266700" indent="-266700">
              <a:buFont typeface="Wingdings" pitchFamily="2" charset="2"/>
              <a:buChar char="l"/>
            </a:pPr>
            <a:r>
              <a:rPr lang="ja-JP" altLang="en-US" sz="2000" dirty="0"/>
              <a:t>実証</a:t>
            </a:r>
            <a:r>
              <a:rPr lang="ja-JP" altLang="en-US" sz="2000" dirty="0" smtClean="0"/>
              <a:t>研究もほぼない</a:t>
            </a:r>
            <a:endParaRPr lang="en-US" altLang="ja-JP" sz="2000" dirty="0" smtClean="0"/>
          </a:p>
          <a:p>
            <a:pPr marL="266700" indent="-266700">
              <a:buFont typeface="Wingdings" pitchFamily="2" charset="2"/>
              <a:buChar char="Ø"/>
            </a:pPr>
            <a:r>
              <a:rPr lang="en-US" altLang="ja-JP" sz="2000" dirty="0" err="1"/>
              <a:t>Criatea</a:t>
            </a:r>
            <a:r>
              <a:rPr lang="en-US" altLang="ja-JP" sz="2000" dirty="0"/>
              <a:t> at el. (</a:t>
            </a:r>
            <a:r>
              <a:rPr lang="en-US" altLang="ja-JP" sz="2000" dirty="0" smtClean="0"/>
              <a:t>2012, JEEM): Efforts </a:t>
            </a:r>
            <a:r>
              <a:rPr lang="en-US" altLang="ja-JP" sz="2000" dirty="0"/>
              <a:t>to empirically measure the contribution of international transport to GHG </a:t>
            </a:r>
            <a:r>
              <a:rPr lang="en-US" altLang="ja-JP" sz="2000" dirty="0" smtClean="0"/>
              <a:t>emissions. Calculate </a:t>
            </a:r>
            <a:r>
              <a:rPr lang="en-US" altLang="ja-JP" sz="2000" dirty="0"/>
              <a:t>the contribution of transportation to trade‐related greenhouse gas emissions in the aggregate and for all trade flows world‐wide. </a:t>
            </a:r>
            <a:r>
              <a:rPr lang="en-US" altLang="ja-JP" sz="2000" dirty="0" smtClean="0"/>
              <a:t>It </a:t>
            </a:r>
            <a:r>
              <a:rPr lang="en-US" altLang="ja-JP" sz="2000" dirty="0"/>
              <a:t>is shown that international transport is responsible for one-third of world-wide trade-related emissions, and over 75% of emissions for major manufacturing categories. </a:t>
            </a:r>
            <a:endParaRPr lang="en-US" altLang="ja-JP" sz="2000" dirty="0" smtClean="0"/>
          </a:p>
        </p:txBody>
      </p:sp>
      <p:sp>
        <p:nvSpPr>
          <p:cNvPr id="4" name="スライド番号プレースホルダー 3"/>
          <p:cNvSpPr>
            <a:spLocks noGrp="1"/>
          </p:cNvSpPr>
          <p:nvPr>
            <p:ph type="sldNum" sz="quarter" idx="12"/>
          </p:nvPr>
        </p:nvSpPr>
        <p:spPr/>
        <p:txBody>
          <a:bodyPr/>
          <a:lstStyle/>
          <a:p>
            <a:fld id="{270AF6ED-5E11-4C61-ACFE-26865D1C4B89}" type="slidenum">
              <a:rPr kumimoji="1" lang="ja-JP" altLang="en-US" smtClean="0"/>
              <a:t>6</a:t>
            </a:fld>
            <a:endParaRPr kumimoji="1" lang="ja-JP" altLang="en-US"/>
          </a:p>
        </p:txBody>
      </p:sp>
    </p:spTree>
    <p:extLst>
      <p:ext uri="{BB962C8B-B14F-4D97-AF65-F5344CB8AC3E}">
        <p14:creationId xmlns:p14="http://schemas.microsoft.com/office/powerpoint/2010/main" val="803285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モデル（</a:t>
            </a:r>
            <a:r>
              <a:rPr kumimoji="1" lang="en-US" altLang="ja-JP" sz="3600" dirty="0" smtClean="0"/>
              <a:t>1/2</a:t>
            </a:r>
            <a:r>
              <a:rPr kumimoji="1" lang="ja-JP" altLang="en-US" sz="3600" dirty="0" smtClean="0"/>
              <a:t>）</a:t>
            </a:r>
            <a:endParaRPr kumimoji="1" lang="ja-JP" altLang="en-US" sz="3600"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1412776"/>
                <a:ext cx="8229600" cy="4968552"/>
              </a:xfrm>
            </p:spPr>
            <p:txBody>
              <a:bodyPr>
                <a:normAutofit/>
              </a:bodyPr>
              <a:lstStyle/>
              <a:p>
                <a:pPr marL="271463" indent="-271463">
                  <a:buFont typeface="Wingdings" pitchFamily="2" charset="2"/>
                  <a:buChar char="l"/>
                </a:pPr>
                <a:r>
                  <a:rPr kumimoji="1" lang="ja-JP" altLang="en-US" sz="2000" dirty="0" smtClean="0"/>
                  <a:t>「</a:t>
                </a:r>
                <a:r>
                  <a:rPr kumimoji="1" lang="en-US" altLang="ja-JP" sz="2000" dirty="0" smtClean="0"/>
                  <a:t>2</a:t>
                </a:r>
                <a:r>
                  <a:rPr kumimoji="1" lang="ja-JP" altLang="en-US" sz="2000" dirty="0" smtClean="0"/>
                  <a:t>国</a:t>
                </a:r>
                <a:r>
                  <a:rPr kumimoji="1" lang="en-US" altLang="ja-JP" sz="2000" dirty="0" smtClean="0"/>
                  <a:t>2</a:t>
                </a:r>
                <a:r>
                  <a:rPr kumimoji="1" lang="ja-JP" altLang="en-US" sz="2000" dirty="0" smtClean="0"/>
                  <a:t>財＋</a:t>
                </a:r>
                <a:r>
                  <a:rPr kumimoji="1" lang="ja-JP" altLang="en-US" sz="2000" b="1" dirty="0" smtClean="0"/>
                  <a:t>国際輸送セクター</a:t>
                </a:r>
                <a:r>
                  <a:rPr kumimoji="1" lang="ja-JP" altLang="en-US" sz="2000" dirty="0" smtClean="0"/>
                  <a:t>」の</a:t>
                </a:r>
                <a:r>
                  <a:rPr kumimoji="1" lang="ja-JP" altLang="en-US" sz="2000" u="sng" dirty="0" smtClean="0"/>
                  <a:t>一般均衡モデル</a:t>
                </a:r>
                <a:r>
                  <a:rPr kumimoji="1" lang="ja-JP" altLang="en-US" sz="2000" dirty="0" smtClean="0"/>
                  <a:t>（産業間の相互作用）</a:t>
                </a:r>
                <a:endParaRPr kumimoji="1" lang="en-US" altLang="ja-JP" sz="2000" u="sng" dirty="0" smtClean="0"/>
              </a:p>
              <a:p>
                <a:pPr marL="442913" indent="-261938">
                  <a:buFont typeface="Wingdings" pitchFamily="2" charset="2"/>
                  <a:buChar char="Ø"/>
                </a:pPr>
                <a:r>
                  <a:rPr lang="en-US" altLang="ja-JP" sz="1800" dirty="0" smtClean="0"/>
                  <a:t>2</a:t>
                </a:r>
                <a:r>
                  <a:rPr lang="ja-JP" altLang="en-US" sz="1800" dirty="0" smtClean="0"/>
                  <a:t>国： 自国、外国（＊）</a:t>
                </a:r>
                <a:endParaRPr lang="en-US" altLang="ja-JP" sz="1800" dirty="0" smtClean="0"/>
              </a:p>
              <a:p>
                <a:pPr marL="442913" indent="-261938">
                  <a:buFont typeface="Wingdings" pitchFamily="2" charset="2"/>
                  <a:buChar char="Ø"/>
                </a:pPr>
                <a:r>
                  <a:rPr lang="en-US" altLang="ja-JP" sz="1800" dirty="0" smtClean="0"/>
                  <a:t>2</a:t>
                </a:r>
                <a:r>
                  <a:rPr lang="ja-JP" altLang="en-US" sz="1800" dirty="0" smtClean="0"/>
                  <a:t>財： 財</a:t>
                </a:r>
                <a:r>
                  <a:rPr lang="en-US" altLang="ja-JP" sz="1800" dirty="0" smtClean="0"/>
                  <a:t>1</a:t>
                </a:r>
                <a:r>
                  <a:rPr lang="ja-JP" altLang="en-US" sz="1800" dirty="0" smtClean="0"/>
                  <a:t>（自国の輸出財）、財</a:t>
                </a:r>
                <a:r>
                  <a:rPr lang="en-US" altLang="ja-JP" sz="1800" dirty="0" smtClean="0"/>
                  <a:t>2</a:t>
                </a:r>
                <a:r>
                  <a:rPr lang="ja-JP" altLang="en-US" sz="1800" dirty="0" smtClean="0"/>
                  <a:t>（外国の輸出財）</a:t>
                </a:r>
                <a:endParaRPr lang="en-US" altLang="ja-JP" sz="1800" dirty="0" smtClean="0"/>
              </a:p>
              <a:p>
                <a:pPr marL="442913" indent="-261938">
                  <a:buFont typeface="Wingdings" pitchFamily="2" charset="2"/>
                  <a:buChar char="Ø"/>
                </a:pPr>
                <a:r>
                  <a:rPr kumimoji="1" lang="ja-JP" altLang="en-US" sz="1800" dirty="0" smtClean="0"/>
                  <a:t>財生産の生産要素： 労働と汚染（いずれも国内産業間移動）</a:t>
                </a:r>
                <a:endParaRPr kumimoji="1" lang="en-US" altLang="ja-JP" sz="1800" dirty="0" smtClean="0"/>
              </a:p>
              <a:p>
                <a:pPr marL="442913" indent="-261938">
                  <a:buFont typeface="Wingdings" pitchFamily="2" charset="2"/>
                  <a:buChar char="Ø"/>
                </a:pPr>
                <a:r>
                  <a:rPr lang="ja-JP" altLang="en-US" sz="1800" dirty="0"/>
                  <a:t>国際輸送サービス</a:t>
                </a:r>
                <a:r>
                  <a:rPr lang="ja-JP" altLang="en-US" sz="1800" dirty="0" smtClean="0"/>
                  <a:t>の</a:t>
                </a:r>
                <a:r>
                  <a:rPr lang="ja-JP" altLang="en-US" sz="1800" dirty="0"/>
                  <a:t>生産</a:t>
                </a:r>
                <a:r>
                  <a:rPr lang="ja-JP" altLang="en-US" sz="1800" dirty="0" smtClean="0"/>
                  <a:t>要素： </a:t>
                </a:r>
                <a:r>
                  <a:rPr lang="ja-JP" altLang="en-US" sz="1800" u="sng" dirty="0" smtClean="0"/>
                  <a:t>資本（特殊要素）と汚染</a:t>
                </a:r>
                <a:endParaRPr kumimoji="1" lang="en-US" altLang="ja-JP" sz="1800" u="sng" dirty="0" smtClean="0"/>
              </a:p>
              <a:p>
                <a:pPr marL="271463" indent="-271463">
                  <a:buFont typeface="Wingdings" pitchFamily="2" charset="2"/>
                  <a:buChar char="l"/>
                </a:pPr>
                <a:endParaRPr lang="en-US" altLang="ja-JP" sz="1000" dirty="0" smtClean="0"/>
              </a:p>
              <a:p>
                <a:pPr marL="271463" indent="-271463">
                  <a:buFont typeface="Wingdings" pitchFamily="2" charset="2"/>
                  <a:buChar char="l"/>
                </a:pPr>
                <a:r>
                  <a:rPr lang="ja-JP" altLang="en-US" sz="2000" dirty="0" smtClean="0"/>
                  <a:t>汚染： 財生産・国際輸送サービスから発生、効用に負の外部性</a:t>
                </a:r>
                <a:endParaRPr lang="en-US" altLang="ja-JP" sz="2000" dirty="0" smtClean="0"/>
              </a:p>
              <a:p>
                <a:pPr marL="271463" indent="-271463">
                  <a:buFont typeface="Wingdings" pitchFamily="2" charset="2"/>
                  <a:buChar char="l"/>
                </a:pPr>
                <a:endParaRPr lang="en-US" altLang="ja-JP" sz="1000" dirty="0" smtClean="0"/>
              </a:p>
              <a:p>
                <a:pPr marL="271463" indent="-271463">
                  <a:buFont typeface="Wingdings" pitchFamily="2" charset="2"/>
                  <a:buChar char="l"/>
                </a:pPr>
                <a:r>
                  <a:rPr lang="ja-JP" altLang="en-US" sz="2000" dirty="0" smtClean="0"/>
                  <a:t>各国は排出規制（課税あるいは国内排出量取引）を導入： </a:t>
                </a:r>
                <a:r>
                  <a:rPr lang="ja-JP" altLang="en-US" sz="2000" u="sng" dirty="0" smtClean="0"/>
                  <a:t>排出量は固定</a:t>
                </a:r>
                <a:endParaRPr lang="en-US" altLang="ja-JP" sz="2000" u="sng" dirty="0" smtClean="0"/>
              </a:p>
              <a:p>
                <a:pPr marL="271463" indent="-271463">
                  <a:buFont typeface="Wingdings" pitchFamily="2" charset="2"/>
                  <a:buChar char="l"/>
                </a:pPr>
                <a:endParaRPr lang="en-US" altLang="ja-JP" sz="1000" dirty="0" smtClean="0"/>
              </a:p>
              <a:p>
                <a:pPr marL="271463" indent="-271463">
                  <a:buFont typeface="Wingdings" pitchFamily="2" charset="2"/>
                  <a:buChar char="l"/>
                </a:pPr>
                <a:r>
                  <a:rPr lang="ja-JP" altLang="en-US" sz="2000" u="sng" dirty="0" smtClean="0"/>
                  <a:t>国際</a:t>
                </a:r>
                <a:r>
                  <a:rPr lang="ja-JP" altLang="en-US" sz="2000" u="sng" dirty="0"/>
                  <a:t>輸送</a:t>
                </a:r>
                <a:r>
                  <a:rPr lang="ja-JP" altLang="en-US" sz="2000" u="sng" dirty="0" smtClean="0"/>
                  <a:t>サービス： 輸入する際に必要</a:t>
                </a:r>
                <a:endParaRPr lang="en-US" altLang="ja-JP" sz="2000" u="sng" dirty="0" smtClean="0"/>
              </a:p>
              <a:p>
                <a:pPr marL="447675" indent="-268288">
                  <a:buFont typeface="Wingdings" pitchFamily="2" charset="2"/>
                  <a:buChar char="Ø"/>
                </a:pPr>
                <a:r>
                  <a:rPr lang="ja-JP" altLang="en-US" sz="2000" dirty="0" smtClean="0"/>
                  <a:t>自国での財１の国内価格 </a:t>
                </a:r>
                <a14:m>
                  <m:oMath xmlns:m="http://schemas.openxmlformats.org/officeDocument/2006/math">
                    <m:r>
                      <a:rPr lang="en-US" altLang="ja-JP" sz="2000" b="0" i="1" smtClean="0">
                        <a:latin typeface="Cambria Math"/>
                      </a:rPr>
                      <m:t>𝑝</m:t>
                    </m:r>
                  </m:oMath>
                </a14:m>
                <a:r>
                  <a:rPr lang="ja-JP" altLang="en-US" sz="2000" dirty="0" smtClean="0"/>
                  <a:t> なら、外国での財</a:t>
                </a:r>
                <a:r>
                  <a:rPr lang="en-US" altLang="ja-JP" sz="2000" dirty="0" smtClean="0"/>
                  <a:t>1</a:t>
                </a:r>
                <a:r>
                  <a:rPr lang="ja-JP" altLang="en-US" sz="2000" dirty="0" smtClean="0"/>
                  <a:t>の国内価格は </a:t>
                </a:r>
                <a14:m>
                  <m:oMath xmlns:m="http://schemas.openxmlformats.org/officeDocument/2006/math">
                    <m:r>
                      <a:rPr lang="en-US" altLang="ja-JP" sz="2000" b="0" i="1" smtClean="0">
                        <a:latin typeface="Cambria Math"/>
                      </a:rPr>
                      <m:t>𝑝</m:t>
                    </m:r>
                    <m:r>
                      <a:rPr lang="en-US" altLang="ja-JP" sz="2000" b="0" i="1" smtClean="0">
                        <a:latin typeface="Cambria Math"/>
                      </a:rPr>
                      <m:t>+</m:t>
                    </m:r>
                    <m:r>
                      <a:rPr lang="ja-JP" altLang="en-US" sz="2000" b="0" i="1" smtClean="0">
                        <a:latin typeface="Cambria Math"/>
                      </a:rPr>
                      <m:t>𝛼</m:t>
                    </m:r>
                    <m:r>
                      <a:rPr lang="en-US" altLang="ja-JP" sz="2000" b="0" i="1" smtClean="0">
                        <a:latin typeface="Cambria Math"/>
                      </a:rPr>
                      <m:t>𝑡</m:t>
                    </m:r>
                  </m:oMath>
                </a14:m>
                <a:endParaRPr lang="en-US" altLang="ja-JP" sz="2000" dirty="0" smtClean="0"/>
              </a:p>
              <a:p>
                <a:pPr marL="447675" indent="-179388"/>
                <a:r>
                  <a:rPr lang="ja-JP" altLang="en-US" sz="1800" dirty="0" smtClean="0"/>
                  <a:t>国際輸送</a:t>
                </a:r>
                <a:r>
                  <a:rPr lang="en-US" altLang="ja-JP" sz="1800" dirty="0" smtClean="0"/>
                  <a:t>1</a:t>
                </a:r>
                <a:r>
                  <a:rPr lang="ja-JP" altLang="en-US" sz="1800" dirty="0" smtClean="0"/>
                  <a:t>単位の価格 </a:t>
                </a:r>
                <a14:m>
                  <m:oMath xmlns:m="http://schemas.openxmlformats.org/officeDocument/2006/math">
                    <m:r>
                      <a:rPr lang="en-US" altLang="ja-JP" sz="1800" b="0" i="1" smtClean="0">
                        <a:latin typeface="Cambria Math"/>
                      </a:rPr>
                      <m:t>𝑡</m:t>
                    </m:r>
                  </m:oMath>
                </a14:m>
                <a:r>
                  <a:rPr lang="en-US" altLang="ja-JP" sz="1800" dirty="0" smtClean="0"/>
                  <a:t>, 1</a:t>
                </a:r>
                <a:r>
                  <a:rPr lang="ja-JP" altLang="en-US" sz="1800" dirty="0" smtClean="0"/>
                  <a:t>単位の財</a:t>
                </a:r>
                <a:r>
                  <a:rPr lang="en-US" altLang="ja-JP" sz="1800" dirty="0" smtClean="0"/>
                  <a:t>1</a:t>
                </a:r>
                <a:r>
                  <a:rPr lang="ja-JP" altLang="en-US" sz="1800" dirty="0" smtClean="0"/>
                  <a:t>の国際輸送に必要な輸送サービス量 </a:t>
                </a:r>
                <a14:m>
                  <m:oMath xmlns:m="http://schemas.openxmlformats.org/officeDocument/2006/math">
                    <m:r>
                      <a:rPr lang="ja-JP" altLang="en-US" sz="1800" b="0" i="1" smtClean="0">
                        <a:latin typeface="Cambria Math"/>
                      </a:rPr>
                      <m:t>𝛼</m:t>
                    </m:r>
                  </m:oMath>
                </a14:m>
                <a:endParaRPr lang="en-US" altLang="ja-JP" sz="1800" dirty="0" smtClean="0"/>
              </a:p>
              <a:p>
                <a:pPr marL="447675" indent="-179388"/>
                <a:r>
                  <a:rPr lang="en-US" altLang="ja-JP" sz="1800" dirty="0" smtClean="0"/>
                  <a:t>1</a:t>
                </a:r>
                <a:r>
                  <a:rPr lang="ja-JP" altLang="en-US" sz="1800" dirty="0" smtClean="0"/>
                  <a:t>単位の財</a:t>
                </a:r>
                <a:r>
                  <a:rPr lang="en-US" altLang="ja-JP" sz="1800" dirty="0" smtClean="0"/>
                  <a:t>2</a:t>
                </a:r>
                <a:r>
                  <a:rPr lang="ja-JP" altLang="en-US" sz="1800" dirty="0" smtClean="0"/>
                  <a:t>の国際輸送の場合は </a:t>
                </a:r>
                <a14:m>
                  <m:oMath xmlns:m="http://schemas.openxmlformats.org/officeDocument/2006/math">
                    <m:r>
                      <a:rPr lang="ja-JP" altLang="en-US" sz="1800" i="1" smtClean="0">
                        <a:latin typeface="Cambria Math"/>
                      </a:rPr>
                      <m:t>𝛽</m:t>
                    </m:r>
                  </m:oMath>
                </a14:m>
                <a:r>
                  <a:rPr lang="ja-JP" altLang="en-US" sz="1800" dirty="0" smtClean="0"/>
                  <a:t> （財によって運びやすさが違う）</a:t>
                </a:r>
                <a:endParaRPr lang="en-US" altLang="ja-JP" sz="1800"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412776"/>
                <a:ext cx="8229600" cy="4968552"/>
              </a:xfrm>
              <a:blipFill rotWithShape="1">
                <a:blip r:embed="rId3"/>
                <a:stretch>
                  <a:fillRect l="-593" t="-982" r="-74"/>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270AF6ED-5E11-4C61-ACFE-26865D1C4B89}" type="slidenum">
              <a:rPr kumimoji="1" lang="ja-JP" altLang="en-US" smtClean="0"/>
              <a:t>7</a:t>
            </a:fld>
            <a:endParaRPr kumimoji="1" lang="ja-JP" altLang="en-US"/>
          </a:p>
        </p:txBody>
      </p:sp>
    </p:spTree>
    <p:extLst>
      <p:ext uri="{BB962C8B-B14F-4D97-AF65-F5344CB8AC3E}">
        <p14:creationId xmlns:p14="http://schemas.microsoft.com/office/powerpoint/2010/main" val="803285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085" y="1268761"/>
            <a:ext cx="9540507" cy="4413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9595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normAutofit/>
          </a:bodyPr>
          <a:lstStyle/>
          <a:p>
            <a:r>
              <a:rPr kumimoji="1" lang="ja-JP" altLang="en-US" sz="3600" dirty="0" smtClean="0"/>
              <a:t>モデル（</a:t>
            </a:r>
            <a:r>
              <a:rPr kumimoji="1" lang="en-US" altLang="ja-JP" sz="3600" dirty="0" smtClean="0"/>
              <a:t>2/2</a:t>
            </a:r>
            <a:r>
              <a:rPr kumimoji="1" lang="ja-JP" altLang="en-US" sz="3600" dirty="0" smtClean="0"/>
              <a:t>）</a:t>
            </a:r>
            <a:endParaRPr kumimoji="1" lang="ja-JP" altLang="en-US" sz="3600"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1124743"/>
                <a:ext cx="8229600" cy="5428803"/>
              </a:xfrm>
            </p:spPr>
            <p:txBody>
              <a:bodyPr>
                <a:normAutofit/>
              </a:bodyPr>
              <a:lstStyle/>
              <a:p>
                <a:pPr marL="268288" indent="-268288">
                  <a:buFont typeface="Wingdings" pitchFamily="2" charset="2"/>
                  <a:buChar char="l"/>
                </a:pPr>
                <a14:m>
                  <m:oMath xmlns:m="http://schemas.openxmlformats.org/officeDocument/2006/math">
                    <m:r>
                      <a:rPr lang="en-US" altLang="ja-JP" sz="2000" b="0" i="1" smtClean="0">
                        <a:latin typeface="Cambria Math"/>
                      </a:rPr>
                      <m:t>𝐸</m:t>
                    </m:r>
                    <m:r>
                      <a:rPr lang="en-US" altLang="ja-JP" sz="2000" b="0" i="1" smtClean="0">
                        <a:latin typeface="Cambria Math"/>
                      </a:rPr>
                      <m:t>(∙)</m:t>
                    </m:r>
                  </m:oMath>
                </a14:m>
                <a:r>
                  <a:rPr lang="ja-JP" altLang="en-US" sz="2000" dirty="0" smtClean="0"/>
                  <a:t>： 支出関数</a:t>
                </a:r>
                <a:endParaRPr lang="en-US" altLang="ja-JP" sz="2000" dirty="0" smtClean="0"/>
              </a:p>
              <a:p>
                <a:pPr marL="268288" indent="-268288">
                  <a:buFont typeface="Wingdings" pitchFamily="2" charset="2"/>
                  <a:buChar char="l"/>
                </a:pPr>
                <a14:m>
                  <m:oMath xmlns:m="http://schemas.openxmlformats.org/officeDocument/2006/math">
                    <m:r>
                      <a:rPr lang="en-US" altLang="ja-JP" sz="2000" b="0" i="1" smtClean="0">
                        <a:latin typeface="Cambria Math"/>
                      </a:rPr>
                      <m:t>𝐺</m:t>
                    </m:r>
                    <m:r>
                      <a:rPr lang="en-US" altLang="ja-JP" sz="2000" i="1">
                        <a:latin typeface="Cambria Math"/>
                      </a:rPr>
                      <m:t>(∙)</m:t>
                    </m:r>
                  </m:oMath>
                </a14:m>
                <a:r>
                  <a:rPr lang="ja-JP" altLang="en-US" sz="2000" dirty="0" smtClean="0"/>
                  <a:t>： </a:t>
                </a:r>
                <a:r>
                  <a:rPr lang="en-US" altLang="ja-JP" sz="2000" dirty="0" smtClean="0"/>
                  <a:t>GDP</a:t>
                </a:r>
                <a:r>
                  <a:rPr lang="ja-JP" altLang="en-US" sz="2000" dirty="0" smtClean="0"/>
                  <a:t>関数（財生産からの所得）</a:t>
                </a:r>
                <a:endParaRPr lang="en-US" altLang="ja-JP" sz="2000" dirty="0" smtClean="0"/>
              </a:p>
              <a:p>
                <a:pPr marL="268288" indent="-268288">
                  <a:buFont typeface="Wingdings" pitchFamily="2" charset="2"/>
                  <a:buChar char="l"/>
                </a:pPr>
                <a14:m>
                  <m:oMath xmlns:m="http://schemas.openxmlformats.org/officeDocument/2006/math">
                    <m:r>
                      <a:rPr lang="en-US" altLang="ja-JP" sz="2000" b="0" i="1" smtClean="0">
                        <a:latin typeface="Cambria Math"/>
                      </a:rPr>
                      <m:t>𝐹</m:t>
                    </m:r>
                    <m:r>
                      <a:rPr lang="en-US" altLang="ja-JP" sz="2000" i="1">
                        <a:latin typeface="Cambria Math"/>
                      </a:rPr>
                      <m:t>(∙)</m:t>
                    </m:r>
                  </m:oMath>
                </a14:m>
                <a:r>
                  <a:rPr lang="ja-JP" altLang="en-US" sz="2000" dirty="0"/>
                  <a:t>： </a:t>
                </a:r>
                <a:r>
                  <a:rPr lang="ja-JP" altLang="en-US" sz="2000" dirty="0" smtClean="0"/>
                  <a:t>国際輸送サービスの生産関数（生産量）</a:t>
                </a:r>
                <a:endParaRPr lang="en-US" altLang="ja-JP" sz="2000" dirty="0" smtClean="0"/>
              </a:p>
              <a:p>
                <a:pPr marL="268288" indent="-268288">
                  <a:buFont typeface="Wingdings" pitchFamily="2" charset="2"/>
                  <a:buChar char="l"/>
                </a:pPr>
                <a:r>
                  <a:rPr lang="ja-JP" altLang="en-US" sz="2000" dirty="0" smtClean="0"/>
                  <a:t>均衡条件： 予算制約、財市場、国際輸送サービス市場</a:t>
                </a:r>
                <a:endParaRPr lang="en-US" altLang="ja-JP" sz="2000" dirty="0" smtClean="0"/>
              </a:p>
              <a:p>
                <a:pPr marL="268288" indent="-268288">
                  <a:buFont typeface="Wingdings" pitchFamily="2" charset="2"/>
                  <a:buChar char="l"/>
                </a:pPr>
                <a:endParaRPr lang="en-US" altLang="ja-JP" sz="2000" dirty="0" smtClean="0"/>
              </a:p>
              <a:p>
                <a:pPr marL="268288" indent="-268288">
                  <a:buFont typeface="Wingdings" pitchFamily="2" charset="2"/>
                  <a:buChar char="l"/>
                </a:pPr>
                <a:endParaRPr lang="en-US" altLang="ja-JP" sz="1800" dirty="0"/>
              </a:p>
              <a:p>
                <a:pPr marL="268288" indent="-268288">
                  <a:buFont typeface="Wingdings" pitchFamily="2" charset="2"/>
                  <a:buChar char="l"/>
                </a:pPr>
                <a:endParaRPr lang="en-US" altLang="ja-JP" sz="2000" dirty="0" smtClean="0"/>
              </a:p>
              <a:p>
                <a:pPr marL="268288" indent="-268288">
                  <a:buFont typeface="Wingdings" pitchFamily="2" charset="2"/>
                  <a:buChar char="l"/>
                </a:pPr>
                <a:endParaRPr lang="en-US" altLang="ja-JP" sz="2000" dirty="0"/>
              </a:p>
              <a:p>
                <a:pPr marL="268288" indent="-268288">
                  <a:buFont typeface="Wingdings" pitchFamily="2" charset="2"/>
                  <a:buChar char="l"/>
                </a:pPr>
                <a:endParaRPr lang="en-US" altLang="ja-JP" sz="2000" dirty="0" smtClean="0"/>
              </a:p>
              <a:p>
                <a:pPr marL="268288" indent="-268288">
                  <a:buFont typeface="Wingdings" pitchFamily="2" charset="2"/>
                  <a:buChar char="l"/>
                </a:pPr>
                <a:endParaRPr lang="en-US" altLang="ja-JP" sz="2000" dirty="0"/>
              </a:p>
              <a:p>
                <a:pPr marL="268288" indent="-268288">
                  <a:buFont typeface="Wingdings" pitchFamily="2" charset="2"/>
                  <a:buChar char="l"/>
                </a:pPr>
                <a:endParaRPr lang="en-US" altLang="ja-JP" sz="2000" dirty="0" smtClean="0"/>
              </a:p>
              <a:p>
                <a:pPr marL="268288" indent="-268288">
                  <a:buFont typeface="Wingdings" pitchFamily="2" charset="2"/>
                  <a:buChar char="l"/>
                </a:pPr>
                <a:endParaRPr lang="en-US" altLang="ja-JP" sz="1200" dirty="0"/>
              </a:p>
              <a:p>
                <a:pPr marL="0" indent="0">
                  <a:buNone/>
                </a:pPr>
                <a:r>
                  <a:rPr lang="ja-JP" altLang="en-US" sz="2000" dirty="0" smtClean="0"/>
                  <a:t>ただし、超過需要関数（輸入量）は、</a:t>
                </a:r>
                <a:endParaRPr lang="en-US" altLang="ja-JP" sz="2000"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124743"/>
                <a:ext cx="8229600" cy="5428803"/>
              </a:xfrm>
              <a:blipFill rotWithShape="1">
                <a:blip r:embed="rId2"/>
                <a:stretch>
                  <a:fillRect l="-741" t="-899"/>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270AF6ED-5E11-4C61-ACFE-26865D1C4B89}" type="slidenum">
              <a:rPr kumimoji="1" lang="ja-JP" altLang="en-US" smtClean="0"/>
              <a:t>9</a:t>
            </a:fld>
            <a:endParaRPr kumimoji="1" lang="ja-JP" alt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44" y="5788496"/>
            <a:ext cx="53340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6081861"/>
            <a:ext cx="274320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1144" y="6158061"/>
            <a:ext cx="379095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2775570"/>
            <a:ext cx="883920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6300" y="4509120"/>
            <a:ext cx="4953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5425" y="4861917"/>
            <a:ext cx="615315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32856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389</TotalTime>
  <Words>1374</Words>
  <Application>Microsoft Office PowerPoint</Application>
  <PresentationFormat>画面に合わせる (4:3)</PresentationFormat>
  <Paragraphs>174</Paragraphs>
  <Slides>17</Slides>
  <Notes>1</Notes>
  <HiddenSlides>0</HiddenSlides>
  <MMClips>0</MMClips>
  <ScaleCrop>false</ScaleCrop>
  <HeadingPairs>
    <vt:vector size="4" baseType="variant">
      <vt:variant>
        <vt:lpstr>テーマ</vt:lpstr>
      </vt:variant>
      <vt:variant>
        <vt:i4>1</vt:i4>
      </vt:variant>
      <vt:variant>
        <vt:lpstr>スライド タイトル</vt:lpstr>
      </vt:variant>
      <vt:variant>
        <vt:i4>17</vt:i4>
      </vt:variant>
    </vt:vector>
  </HeadingPairs>
  <TitlesOfParts>
    <vt:vector size="18" baseType="lpstr">
      <vt:lpstr>Office ​​テーマ</vt:lpstr>
      <vt:lpstr>International Transport and the Environment: Environmental Regulations and International Emissions Trading</vt:lpstr>
      <vt:lpstr>動機・背景（1/3）</vt:lpstr>
      <vt:lpstr>動機・背景（2/3）</vt:lpstr>
      <vt:lpstr>動機・背景（3/3）</vt:lpstr>
      <vt:lpstr>目　的</vt:lpstr>
      <vt:lpstr>先行研究： 貿易、環境および国際輸送</vt:lpstr>
      <vt:lpstr>モデル（1/2）</vt:lpstr>
      <vt:lpstr>PowerPoint プレゼンテーション</vt:lpstr>
      <vt:lpstr>モデル（2/2）</vt:lpstr>
      <vt:lpstr>2国の国際輸送部門間での排出量取引</vt:lpstr>
      <vt:lpstr>国際排出量取引の価格効果</vt:lpstr>
      <vt:lpstr>国際排出量取引の厚生効果（1/3）</vt:lpstr>
      <vt:lpstr>国際排出量取引の厚生効果（2/3）</vt:lpstr>
      <vt:lpstr>国際排出量取引の厚生効果（3/3）</vt:lpstr>
      <vt:lpstr>国際輸送セクター間での国際排出量取引： 政策的インプリケーション</vt:lpstr>
      <vt:lpstr>もう一つの結果：一方的な排出枠の削減効果</vt:lpstr>
      <vt:lpstr>今後の研究課題</vt:lpstr>
    </vt:vector>
  </TitlesOfParts>
  <Company>Your Company Name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国際輸送の環境規制に関する経済分析</dc:title>
  <dc:creator>Owner</dc:creator>
  <cp:lastModifiedBy>Owner</cp:lastModifiedBy>
  <cp:revision>310</cp:revision>
  <dcterms:created xsi:type="dcterms:W3CDTF">2013-01-20T04:16:02Z</dcterms:created>
  <dcterms:modified xsi:type="dcterms:W3CDTF">2013-06-18T09:14:29Z</dcterms:modified>
</cp:coreProperties>
</file>