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7" r:id="rId3"/>
    <p:sldId id="293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9" r:id="rId12"/>
    <p:sldId id="277" r:id="rId13"/>
    <p:sldId id="280" r:id="rId14"/>
    <p:sldId id="281" r:id="rId15"/>
    <p:sldId id="282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8" r:id="rId25"/>
    <p:sldId id="294" r:id="rId26"/>
    <p:sldId id="295" r:id="rId27"/>
    <p:sldId id="296" r:id="rId28"/>
    <p:sldId id="297" r:id="rId29"/>
    <p:sldId id="299" r:id="rId30"/>
    <p:sldId id="300" r:id="rId31"/>
    <p:sldId id="301" r:id="rId32"/>
    <p:sldId id="302" r:id="rId33"/>
    <p:sldId id="304" r:id="rId34"/>
    <p:sldId id="305" r:id="rId35"/>
    <p:sldId id="306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997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E4582-DDF7-43A3-AAB3-CCFA1B4A56B2}" type="datetimeFigureOut">
              <a:rPr kumimoji="1" lang="ja-JP" altLang="en-US" smtClean="0"/>
              <a:t>2015/4/29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6AF47-ADE3-4869-B034-CDFE683C8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46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AF47-ADE3-4869-B034-CDFE683C833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9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79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04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52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4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39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26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8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9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93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07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23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563E4-EF1A-4855-9E3D-BA615A06F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53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06793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Invoice Currency and Frequency of Import Transaction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0331" y="3984171"/>
            <a:ext cx="10580926" cy="1992087"/>
          </a:xfrm>
        </p:spPr>
        <p:txBody>
          <a:bodyPr>
            <a:noAutofit/>
          </a:bodyPr>
          <a:lstStyle/>
          <a:p>
            <a:r>
              <a:rPr lang="en-US" altLang="ja-JP" sz="2800" dirty="0" err="1" smtClean="0"/>
              <a:t>Kazunobu</a:t>
            </a:r>
            <a:r>
              <a:rPr lang="en-US" altLang="ja-JP" sz="2800" dirty="0" smtClean="0"/>
              <a:t> Hayakawa (Institute of Developing Economies)</a:t>
            </a:r>
          </a:p>
          <a:p>
            <a:r>
              <a:rPr lang="en-US" altLang="ja-JP" sz="2800" dirty="0" err="1" smtClean="0"/>
              <a:t>Nuttawut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Laksanapanyakul</a:t>
            </a:r>
            <a:r>
              <a:rPr lang="en-US" altLang="ja-JP" sz="2800" dirty="0" smtClean="0"/>
              <a:t> (Thailand Development Research Institute)</a:t>
            </a:r>
          </a:p>
          <a:p>
            <a:r>
              <a:rPr lang="en-US" altLang="ja-JP" sz="2800" dirty="0" smtClean="0"/>
              <a:t>Taiyo Yoshimi (</a:t>
            </a:r>
            <a:r>
              <a:rPr lang="en-US" altLang="ja-JP" sz="2800" dirty="0" err="1" smtClean="0"/>
              <a:t>Nanzan</a:t>
            </a:r>
            <a:r>
              <a:rPr lang="en-US" altLang="ja-JP" sz="2800" dirty="0" smtClean="0"/>
              <a:t> University)</a:t>
            </a:r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5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19555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3.2. Forward Exchange Rates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8664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sz="3200" dirty="0" smtClean="0"/>
                  <a:t>FCI and HCI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:r>
                  <a:rPr lang="en-US" altLang="ja-JP" sz="2800" dirty="0"/>
                  <a:t>FCI: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sup>
                    </m:sSubSup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𝜀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800" dirty="0"/>
                      <m:t>and</m:t>
                    </m:r>
                    <m:r>
                      <m:rPr>
                        <m:nor/>
                      </m:rPr>
                      <a:rPr lang="en-US" altLang="ja-JP" sz="2800" dirty="0"/>
                      <m:t>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&gt;0 </m:t>
                    </m:r>
                  </m:oMath>
                </a14:m>
                <a:endParaRPr lang="en-US" altLang="ja-JP" sz="2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HCI: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𝜀</m:t>
                    </m:r>
                    <m:r>
                      <a:rPr lang="en-US" altLang="ja-JP" sz="2800" i="1">
                        <a:latin typeface="Cambria Math"/>
                      </a:rPr>
                      <m:t>=1</m:t>
                    </m:r>
                  </m:oMath>
                </a14:m>
                <a:r>
                  <a:rPr lang="en-US" altLang="ja-JP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sz="28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ja-JP" sz="2800" dirty="0" smtClean="0"/>
              </a:p>
              <a:p>
                <a:r>
                  <a:rPr lang="en-US" altLang="ja-JP" sz="3200" dirty="0" smtClean="0">
                    <a:solidFill>
                      <a:srgbClr val="FF0000"/>
                    </a:solidFill>
                  </a:rPr>
                  <a:t>Heterogeneous</a:t>
                </a:r>
                <a:r>
                  <a:rPr lang="en-US" altLang="ja-JP" sz="3200" dirty="0" smtClean="0"/>
                  <a:t> Forward Premium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800" dirty="0" smtClean="0"/>
                  <a:t> depends on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ja-JP" sz="2800" dirty="0" smtClean="0"/>
                  <a:t>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Interpretation: Depending on firm </a:t>
                </a:r>
                <a:r>
                  <a:rPr lang="en-US" altLang="ja-JP" sz="2800" dirty="0" smtClean="0">
                    <a:solidFill>
                      <a:srgbClr val="00B050"/>
                    </a:solidFill>
                  </a:rPr>
                  <a:t>owner’s knowledge and experience</a:t>
                </a:r>
                <a:r>
                  <a:rPr lang="en-US" altLang="ja-JP" sz="2800" dirty="0" smtClean="0"/>
                  <a:t>, which are assumed to be exogenous, premium can vary.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Example: More experienced owners can find better financial institutions, which offer better premium.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8664"/>
                <a:ext cx="10515600" cy="4351338"/>
              </a:xfrm>
              <a:blipFill rotWithShape="1">
                <a:blip r:embed="rId2"/>
                <a:stretch>
                  <a:fillRect l="-1333" t="-37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5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75546"/>
            <a:ext cx="10515600" cy="961347"/>
          </a:xfrm>
        </p:spPr>
        <p:txBody>
          <a:bodyPr/>
          <a:lstStyle/>
          <a:p>
            <a:r>
              <a:rPr kumimoji="1" lang="en-US" altLang="ja-JP" dirty="0" smtClean="0"/>
              <a:t>3.3. Final-good Producers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7400"/>
                <a:ext cx="10515600" cy="49670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sz="3600" dirty="0" smtClean="0"/>
                  <a:t>Technology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ja-JP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3200" i="1">
                        <a:latin typeface="Cambria Math"/>
                      </a:rPr>
                      <m:t>=</m:t>
                    </m:r>
                    <m:r>
                      <a:rPr lang="en-US" altLang="ja-JP" sz="3200" i="1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3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sz="3200" dirty="0" smtClean="0"/>
              </a:p>
              <a:p>
                <a:r>
                  <a:rPr lang="en-US" altLang="ja-JP" sz="3600" dirty="0" smtClean="0"/>
                  <a:t>Marginal Cost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/>
                          </a:rPr>
                          <m:t>𝑚𝑐</m:t>
                        </m:r>
                      </m:e>
                      <m:sub>
                        <m:r>
                          <a:rPr lang="en-US" altLang="ja-JP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latin typeface="Cambria Math"/>
                          </a:rPr>
                          <m:t>𝜀</m:t>
                        </m:r>
                        <m:sSup>
                          <m:sSupPr>
                            <m:ctrlPr>
                              <a:rPr lang="ja-JP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  <m:r>
                          <a:rPr lang="en-US" altLang="ja-JP" sz="3200" i="1">
                            <a:latin typeface="Cambria Math"/>
                          </a:rPr>
                          <m:t>𝜏</m:t>
                        </m:r>
                        <m:sSup>
                          <m:sSupPr>
                            <m:ctrlPr>
                              <a:rPr lang="ja-JP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altLang="ja-JP" sz="3200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altLang="ja-JP" sz="3200" dirty="0" smtClean="0"/>
              </a:p>
              <a:p>
                <a:r>
                  <a:rPr lang="en-US" altLang="ja-JP" sz="3600" dirty="0" smtClean="0"/>
                  <a:t>Consumer Price</a:t>
                </a:r>
                <a:endParaRPr lang="en-US" altLang="ja-JP" sz="36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ja-JP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3200" i="1">
                        <a:latin typeface="Cambria Math"/>
                      </a:rPr>
                      <m:t>(</m:t>
                    </m:r>
                    <m:r>
                      <a:rPr lang="en-US" altLang="ja-JP" sz="3200" i="1">
                        <a:latin typeface="Cambria Math"/>
                      </a:rPr>
                      <m:t>𝑡</m:t>
                    </m:r>
                    <m:r>
                      <a:rPr lang="en-US" altLang="ja-JP" sz="3200" i="1">
                        <a:latin typeface="Cambria Math"/>
                      </a:rPr>
                      <m:t>′)=</m:t>
                    </m:r>
                    <m:f>
                      <m:f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a:rPr lang="en-US" altLang="ja-JP" sz="3200" i="1">
                            <a:latin typeface="Cambria Math"/>
                          </a:rPr>
                          <m:t>𝜃</m:t>
                        </m:r>
                        <m:r>
                          <a:rPr lang="en-US" altLang="ja-JP" sz="3200" i="1">
                            <a:latin typeface="Cambria Math"/>
                          </a:rPr>
                          <m:t>−1</m:t>
                        </m:r>
                      </m:den>
                    </m:f>
                    <m:f>
                      <m:f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3200" i="1">
                                <a:latin typeface="Cambria Math"/>
                              </a:rPr>
                              <m:t>𝜎</m:t>
                            </m:r>
                            <m:r>
                              <a:rPr lang="en-US" altLang="ja-JP" sz="3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3200" i="1">
                                <a:latin typeface="Cambria Math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  <m:r>
                          <a:rPr lang="en-US" altLang="ja-JP" sz="3200" i="1">
                            <a:latin typeface="Cambria Math"/>
                          </a:rPr>
                          <m:t>𝜏𝜀</m:t>
                        </m:r>
                        <m:sSup>
                          <m:sSupPr>
                            <m:ctrlPr>
                              <a:rPr lang="ja-JP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altLang="ja-JP" sz="3200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altLang="ja-JP" sz="3600" dirty="0" smtClean="0"/>
              </a:p>
              <a:p>
                <a:r>
                  <a:rPr lang="en-US" altLang="ja-JP" sz="3600" dirty="0"/>
                  <a:t>Shipment interval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/>
                          </a:rPr>
                          <m:t>∆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3600" dirty="0"/>
                  <a:t>. Normalizing one period by 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600" i="1">
                            <a:latin typeface="Cambria Math"/>
                          </a:rPr>
                          <m:t>∆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sz="3600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ja-JP" sz="3600" dirty="0"/>
                  <a:t> is interpreted as </a:t>
                </a:r>
                <a:r>
                  <a:rPr lang="en-US" altLang="ja-JP" sz="3600" dirty="0">
                    <a:solidFill>
                      <a:srgbClr val="FF0000"/>
                    </a:solidFill>
                  </a:rPr>
                  <a:t>import frequency</a:t>
                </a:r>
                <a:r>
                  <a:rPr lang="en-US" altLang="ja-JP" sz="3600" dirty="0" smtClean="0"/>
                  <a:t>.</a:t>
                </a:r>
                <a:endParaRPr lang="en-US" altLang="ja-JP" sz="3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7400"/>
                <a:ext cx="10515600" cy="4967074"/>
              </a:xfrm>
              <a:blipFill rotWithShape="1">
                <a:blip r:embed="rId2"/>
                <a:stretch>
                  <a:fillRect l="-1623" t="-3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1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2594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Profits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7544"/>
                <a:ext cx="10515600" cy="45883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200" dirty="0" smtClean="0"/>
                  <a:t>Operating Profit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/>
                          </a:rPr>
                          <m:t>𝜃</m:t>
                        </m:r>
                      </m:sup>
                    </m:sSup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𝜎</m:t>
                                    </m:r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ja-JP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ja-JP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𝜏𝜀</m:t>
                                </m:r>
                                <m:sSup>
                                  <m:sSup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ja-JP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𝑃𝑎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1−</m:t>
                        </m:r>
                        <m:r>
                          <a:rPr lang="en-US" altLang="ja-JP" sz="2800" i="1">
                            <a:latin typeface="Cambria Math"/>
                          </a:rPr>
                          <m:t>𝜃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𝑌</m:t>
                    </m:r>
                  </m:oMath>
                </a14:m>
                <a:endParaRPr lang="en-US" altLang="ja-JP" sz="2800" dirty="0" smtClean="0"/>
              </a:p>
              <a:p>
                <a:r>
                  <a:rPr lang="en-US" altLang="ja-JP" sz="3200" dirty="0" smtClean="0"/>
                  <a:t>Present Value per Shipment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800" i="1">
                        <a:latin typeface="Cambria Math"/>
                      </a:rPr>
                      <m:t>≡</m:t>
                    </m:r>
                    <m:nary>
                      <m:naryPr>
                        <m:limLoc m:val="subSup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800" i="1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ja-JP" sz="28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𝑍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𝜃</m:t>
                                    </m:r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𝜎</m:t>
                                    </m:r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ja-JP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en-US" altLang="ja-JP" sz="2800" i="1">
                            <a:latin typeface="Cambria Math"/>
                          </a:rPr>
                          <m:t>𝛼</m:t>
                        </m:r>
                        <m:r>
                          <a:rPr lang="en-US" altLang="ja-JP" sz="28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𝜎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ja-JP" sz="2800" dirty="0" smtClean="0"/>
              </a:p>
              <a:p>
                <a:r>
                  <a:rPr lang="en-US" altLang="ja-JP" sz="3200" dirty="0"/>
                  <a:t>Present Value </a:t>
                </a:r>
                <a:r>
                  <a:rPr lang="en-US" altLang="ja-JP" sz="3200" dirty="0" smtClean="0"/>
                  <a:t>of all shipments in a period</a:t>
                </a:r>
                <a:endParaRPr lang="en-US" altLang="ja-JP" sz="32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𝑁𝑃𝑉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</a:rPr>
                      <m:t>≡</m:t>
                    </m:r>
                    <m:nary>
                      <m:naryPr>
                        <m:chr m:val="∑"/>
                        <m:limLoc m:val="undOvr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800" i="1">
                            <a:latin typeface="Cambria Math"/>
                          </a:rPr>
                          <m:t>𝑘</m:t>
                        </m:r>
                        <m:r>
                          <a:rPr lang="en-US" altLang="ja-JP" sz="28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ja-JP" sz="2800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𝛼</m:t>
                                    </m:r>
                                    <m:sSub>
                                      <m:sSubPr>
                                        <m:ctrlPr>
                                          <a:rPr lang="ja-JP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800">
                                            <a:latin typeface="Cambria Math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800">
                                    <a:latin typeface="Cambria Math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sz="28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𝐻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r>
                      <a:rPr lang="en-US" altLang="ja-JP" sz="2800" b="0" i="1" smtClean="0">
                        <a:latin typeface="Cambria Math"/>
                      </a:rPr>
                      <m:t>𝑓</m:t>
                    </m:r>
                    <m:r>
                      <a:rPr lang="en-US" altLang="ja-JP" sz="2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/>
                      </a:rPr>
                      <m:t>and</m:t>
                    </m:r>
                    <m:r>
                      <a:rPr lang="en-US" altLang="ja-JP" sz="28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𝐹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ja-JP" sz="28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7544"/>
                <a:ext cx="10515600" cy="4588328"/>
              </a:xfrm>
              <a:blipFill rotWithShape="1">
                <a:blip r:embed="rId2"/>
                <a:stretch>
                  <a:fillRect l="-1333" t="-2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0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55165"/>
            <a:ext cx="10515600" cy="96134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3.4. Frequency and Value per Shipment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77"/>
                <a:ext cx="10515600" cy="4820114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200" dirty="0" smtClean="0"/>
                  <a:t>Frequency and invoice currency are </a:t>
                </a:r>
                <a:r>
                  <a:rPr lang="en-US" altLang="ja-JP" sz="3200" dirty="0" smtClean="0">
                    <a:solidFill>
                      <a:srgbClr val="FF0000"/>
                    </a:solidFill>
                  </a:rPr>
                  <a:t>simultaneously determined</a:t>
                </a:r>
                <a:r>
                  <a:rPr lang="en-US" altLang="ja-JP" sz="3200" dirty="0" smtClean="0"/>
                  <a:t>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Each firm choose HCI if and only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𝑁𝑃𝑉</m:t>
                            </m:r>
                          </m:e>
                        </m:acc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𝐻</m:t>
                        </m:r>
                      </m:sup>
                    </m:sSubSup>
                    <m:r>
                      <a:rPr lang="en-US" altLang="ja-JP" sz="2800" i="1" smtClean="0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𝑁𝑃𝑉</m:t>
                            </m:r>
                          </m:e>
                        </m:acc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altLang="ja-JP" sz="2800" dirty="0" smtClean="0"/>
                  <a:t>.</a:t>
                </a:r>
                <a:endParaRPr lang="en-US" altLang="ja-JP" dirty="0" smtClean="0"/>
              </a:p>
              <a:p>
                <a:r>
                  <a:rPr lang="en-US" altLang="ja-JP" sz="3200" dirty="0" smtClean="0"/>
                  <a:t>Optimization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80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ja-JP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𝑁𝑃𝑉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ja-JP" sz="2800" dirty="0" smtClean="0"/>
                  <a:t>,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ja-JP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altLang="ja-JP" sz="3200" dirty="0" smtClean="0"/>
              </a:p>
              <a:p>
                <a:r>
                  <a:rPr lang="en-US" altLang="ja-JP" sz="3200" dirty="0" smtClean="0"/>
                  <a:t>FOC</a:t>
                </a:r>
                <a:endParaRPr lang="en-US" altLang="ja-JP" sz="36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𝛼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</a:rPr>
                          <m:t>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ja-JP" sz="2800" i="1">
                            <a:latin typeface="Cambria Math"/>
                          </a:rPr>
                          <m:t>𝑍</m:t>
                        </m:r>
                      </m:den>
                    </m:f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𝛼</m:t>
                        </m:r>
                        <m:r>
                          <a:rPr lang="en-US" altLang="ja-JP" sz="28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𝜎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𝜎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𝜃</m:t>
                        </m:r>
                        <m:r>
                          <a:rPr lang="en-US" altLang="ja-JP" sz="2800" i="1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𝜎</m:t>
                        </m:r>
                        <m:r>
                          <a:rPr lang="en-US" altLang="ja-JP" sz="2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𝛼</m:t>
                        </m:r>
                        <m:r>
                          <a:rPr lang="en-US" altLang="ja-JP" sz="28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𝜎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=0</m:t>
                    </m:r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77"/>
                <a:ext cx="10515600" cy="4820114"/>
              </a:xfrm>
              <a:blipFill rotWithShape="1">
                <a:blip r:embed="rId2"/>
                <a:stretch>
                  <a:fillRect l="-1333" t="-2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55165"/>
            <a:ext cx="10515600" cy="961347"/>
          </a:xfrm>
        </p:spPr>
        <p:txBody>
          <a:bodyPr/>
          <a:lstStyle/>
          <a:p>
            <a:r>
              <a:rPr kumimoji="1" lang="en-US" altLang="ja-JP" dirty="0" smtClean="0"/>
              <a:t>Threshold Forward Premium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77"/>
                <a:ext cx="10515600" cy="4820114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600" dirty="0" smtClean="0"/>
                  <a:t>Threshold premium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600" i="1">
                            <a:latin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altLang="ja-JP" sz="3600" dirty="0" smtClean="0"/>
                  <a:t> is defined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3600" b="0" i="1" smtClean="0">
                                <a:latin typeface="Cambria Math"/>
                              </a:rPr>
                              <m:t>𝑁𝑃𝑉</m:t>
                            </m:r>
                          </m:e>
                        </m:acc>
                      </m:e>
                      <m:sub>
                        <m:r>
                          <a:rPr lang="en-US" altLang="ja-JP" sz="3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sz="3600" b="0" i="1" smtClean="0">
                            <a:latin typeface="Cambria Math"/>
                          </a:rPr>
                          <m:t>𝐻</m:t>
                        </m:r>
                      </m:sup>
                    </m:sSubSup>
                    <m:r>
                      <a:rPr lang="en-US" altLang="ja-JP" sz="36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3600" i="1">
                                <a:latin typeface="Cambria Math"/>
                              </a:rPr>
                              <m:t>𝑁𝑃𝑉</m:t>
                            </m:r>
                          </m:e>
                        </m:acc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sz="3600" b="0" i="1" smtClean="0">
                            <a:latin typeface="Cambria Math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altLang="ja-JP" sz="3600" dirty="0" smtClean="0"/>
                  <a:t>.</a:t>
                </a:r>
              </a:p>
              <a:p>
                <a:pPr marL="800100" lvl="2" indent="-342900">
                  <a:spcBef>
                    <a:spcPts val="10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latin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altLang="ja-JP" sz="3200" dirty="0" smtClean="0"/>
                  <a:t> is uniquely determined.</a:t>
                </a:r>
              </a:p>
              <a:p>
                <a:r>
                  <a:rPr lang="en-US" altLang="ja-JP" sz="3600" dirty="0" smtClean="0"/>
                  <a:t>Choice of invoice currency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3200" b="0" i="1" smtClean="0">
                        <a:latin typeface="Cambria Math"/>
                      </a:rPr>
                      <m:t>&lt;</m:t>
                    </m:r>
                    <m:acc>
                      <m:accPr>
                        <m:chr m:val="̃"/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latin typeface="Cambria Math"/>
                          </a:rPr>
                          <m:t>𝜙</m:t>
                        </m:r>
                      </m:e>
                    </m:acc>
                    <m:r>
                      <a:rPr lang="en-US" altLang="ja-JP" sz="32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ja-JP" sz="3200" dirty="0" smtClean="0"/>
                  <a:t> FCI: Home currency will become significantly expensive at the payment date. </a:t>
                </a:r>
                <a:r>
                  <a:rPr lang="en-US" altLang="ja-JP" sz="3200" dirty="0" smtClean="0">
                    <a:solidFill>
                      <a:srgbClr val="FF0000"/>
                    </a:solidFill>
                  </a:rPr>
                  <a:t>FCI lowers importing costs </a:t>
                </a:r>
                <a:r>
                  <a:rPr lang="en-US" altLang="ja-JP" sz="3200" dirty="0" smtClean="0"/>
                  <a:t>in terms of home currency.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latin typeface="Cambria Math"/>
                          </a:rPr>
                          <m:t>𝜙</m:t>
                        </m:r>
                      </m:e>
                    </m:acc>
                    <m:r>
                      <a:rPr lang="en-US" altLang="ja-JP" sz="320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32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ja-JP" sz="3200" dirty="0" smtClean="0"/>
                  <a:t> HCI: </a:t>
                </a:r>
                <a:r>
                  <a:rPr lang="en-US" altLang="ja-JP" sz="3200" dirty="0" smtClean="0">
                    <a:solidFill>
                      <a:srgbClr val="00B050"/>
                    </a:solidFill>
                  </a:rPr>
                  <a:t>Costs of ER risk management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altLang="ja-JP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altLang="ja-JP" sz="3200" dirty="0" smtClean="0"/>
                  <a:t>motivate importers to choose the home currency in invoicing. 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77"/>
                <a:ext cx="10515600" cy="4820114"/>
              </a:xfrm>
              <a:blipFill rotWithShape="1">
                <a:blip r:embed="rId2"/>
                <a:stretch>
                  <a:fillRect l="-1623" t="-2402" r="-20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4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76" y="1346581"/>
            <a:ext cx="7997397" cy="49947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42888"/>
            <a:ext cx="10515600" cy="961347"/>
          </a:xfrm>
        </p:spPr>
        <p:txBody>
          <a:bodyPr/>
          <a:lstStyle/>
          <a:p>
            <a:r>
              <a:rPr kumimoji="1" lang="en-US" altLang="ja-JP" dirty="0" smtClean="0"/>
              <a:t>Forward Premium and Import Frequency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48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55165"/>
            <a:ext cx="10515600" cy="96134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Value per Shipment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77"/>
                <a:ext cx="10515600" cy="4820114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600" dirty="0" smtClean="0"/>
                  <a:t>Value per shipment in terms of the home currency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ja-JP" altLang="ja-JP" sz="3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ja-JP" sz="3200" i="1">
                                <a:latin typeface="Cambria Math"/>
                              </a:rPr>
                              <m:t>𝑞</m:t>
                            </m:r>
                          </m:e>
                        </m:bar>
                      </m:e>
                      <m:sub>
                        <m:r>
                          <a:rPr lang="en-US" altLang="ja-JP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3200" i="1">
                        <a:latin typeface="Cambria Math"/>
                      </a:rPr>
                      <m:t>≡</m:t>
                    </m:r>
                    <m:nary>
                      <m:naryPr>
                        <m:limLoc m:val="subSup"/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3200" i="1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ja-JP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∆</m:t>
                                </m:r>
                              </m:e>
                            </m:bar>
                          </m:e>
                          <m:sub>
                            <m:r>
                              <a:rPr lang="en-US" altLang="ja-JP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altLang="ja-JP" sz="3200" i="1">
                            <a:latin typeface="Cambria Math"/>
                          </a:rPr>
                          <m:t>𝜀𝜏</m:t>
                        </m:r>
                        <m:sSup>
                          <m:sSupPr>
                            <m:ctrlPr>
                              <a:rPr lang="ja-JP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f>
                          <m:fPr>
                            <m:ctrlPr>
                              <a:rPr lang="ja-JP" altLang="ja-JP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3200" i="1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32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ja-JP" sz="3200" i="1"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en-US" altLang="ja-JP" sz="32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ja-JP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 altLang="ja-JP" sz="3200" i="1">
                        <a:latin typeface="Cambria Math"/>
                      </a:rPr>
                      <m:t>=</m:t>
                    </m:r>
                    <m:r>
                      <a:rPr lang="en-US" altLang="ja-JP" sz="3200" i="1">
                        <a:latin typeface="Cambria Math"/>
                      </a:rPr>
                      <m:t>𝑍</m:t>
                    </m:r>
                    <m:f>
                      <m:f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latin typeface="Cambria Math"/>
                          </a:rPr>
                          <m:t>𝜃</m:t>
                        </m:r>
                        <m:r>
                          <a:rPr lang="en-US" altLang="ja-JP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altLang="ja-JP" sz="3200" i="1">
                            <a:latin typeface="Cambria Math"/>
                          </a:rPr>
                          <m:t>𝜃</m:t>
                        </m:r>
                      </m:den>
                    </m:f>
                    <m:f>
                      <m:f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latin typeface="Cambria Math"/>
                          </a:rPr>
                          <m:t>𝜎</m:t>
                        </m:r>
                        <m:r>
                          <a:rPr lang="en-US" altLang="ja-JP" sz="32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ja-JP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ja-JP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ja-JP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ja-JP" altLang="ja-JP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ja-JP" sz="3200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ja-JP" sz="32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3200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ja-JP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3200" i="1">
                                <a:latin typeface="Cambria Math"/>
                              </a:rPr>
                              <m:t>𝜎</m:t>
                            </m:r>
                            <m:r>
                              <a:rPr lang="en-US" altLang="ja-JP" sz="3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32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77"/>
                <a:ext cx="10515600" cy="4820114"/>
              </a:xfrm>
              <a:blipFill rotWithShape="1">
                <a:blip r:embed="rId2"/>
                <a:stretch>
                  <a:fillRect l="-1623" t="-3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5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55165"/>
            <a:ext cx="10515600" cy="96134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Propositions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743980"/>
            <a:ext cx="10515600" cy="4411894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Proposition 1:</a:t>
            </a:r>
            <a:r>
              <a:rPr lang="en-US" altLang="ja-JP" sz="3600" dirty="0"/>
              <a:t> </a:t>
            </a:r>
            <a:r>
              <a:rPr lang="en-US" altLang="ja-JP" sz="3600" i="1" dirty="0"/>
              <a:t>Import frequency of FCI importers is </a:t>
            </a:r>
            <a:r>
              <a:rPr lang="en-US" altLang="ja-JP" sz="3600" i="1" dirty="0">
                <a:solidFill>
                  <a:srgbClr val="FF0000"/>
                </a:solidFill>
              </a:rPr>
              <a:t>lower</a:t>
            </a:r>
            <a:r>
              <a:rPr lang="en-US" altLang="ja-JP" sz="3600" i="1" dirty="0"/>
              <a:t> than that of HCI ones around the cutoff forward premium, which is more likely when the fixed cost of exchange-rate risk management is larger.</a:t>
            </a:r>
            <a:endParaRPr lang="ja-JP" altLang="ja-JP" sz="3600" dirty="0"/>
          </a:p>
          <a:p>
            <a:r>
              <a:rPr lang="en-US" altLang="ja-JP" sz="3600" b="1" dirty="0"/>
              <a:t>Proposition 2:</a:t>
            </a:r>
            <a:r>
              <a:rPr lang="en-US" altLang="ja-JP" sz="3600" dirty="0"/>
              <a:t> </a:t>
            </a:r>
            <a:r>
              <a:rPr lang="en-US" altLang="ja-JP" sz="3600" i="1" dirty="0"/>
              <a:t>The existence of the fixed cost of exchange-rate risk management </a:t>
            </a:r>
            <a:r>
              <a:rPr lang="en-US" altLang="ja-JP" sz="3600" i="1" dirty="0">
                <a:solidFill>
                  <a:srgbClr val="00B050"/>
                </a:solidFill>
              </a:rPr>
              <a:t>increases</a:t>
            </a:r>
            <a:r>
              <a:rPr lang="en-US" altLang="ja-JP" sz="3600" i="1" dirty="0"/>
              <a:t> the value per shipment of FCI importers over that of HCI importers.</a:t>
            </a:r>
            <a:endParaRPr lang="ja-JP" altLang="ja-JP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2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06921"/>
            <a:ext cx="10515600" cy="96134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3.5. Benefits of HCI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71205"/>
                <a:ext cx="10515600" cy="4542523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200" dirty="0" smtClean="0"/>
                  <a:t>Inferring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3200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ja-JP" sz="3200" i="1">
                            <a:latin typeface="Cambria Math"/>
                          </a:rPr>
                          <m:t>𝐻</m:t>
                        </m:r>
                      </m:sup>
                    </m:sSup>
                    <m:r>
                      <a:rPr lang="en-US" altLang="ja-JP" sz="3200" i="1">
                        <a:latin typeface="Cambria Math"/>
                      </a:rPr>
                      <m:t>=</m:t>
                    </m:r>
                    <m:r>
                      <a:rPr lang="en-US" altLang="ja-JP" sz="3200" i="1">
                        <a:latin typeface="Cambria Math"/>
                      </a:rPr>
                      <m:t>𝑓</m:t>
                    </m:r>
                    <m:r>
                      <a:rPr lang="en-US" altLang="ja-JP" sz="32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>
                        <a:latin typeface="Cambria Math"/>
                      </a:rPr>
                      <m:t>and</m:t>
                    </m:r>
                    <m:r>
                      <a:rPr lang="en-US" altLang="ja-JP" sz="32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ja-JP" sz="3200" i="1">
                            <a:latin typeface="Cambria Math"/>
                          </a:rPr>
                          <m:t>𝐹</m:t>
                        </m:r>
                      </m:sup>
                    </m:sSup>
                    <m:r>
                      <a:rPr lang="en-US" altLang="ja-JP" sz="3200" i="1">
                        <a:latin typeface="Cambria Math"/>
                      </a:rPr>
                      <m:t>=</m:t>
                    </m:r>
                    <m:r>
                      <a:rPr lang="en-US" altLang="ja-JP" sz="32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ja-JP" sz="32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3200" i="1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altLang="ja-JP" sz="3200" dirty="0" smtClean="0"/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(∗1)</m:t>
                    </m:r>
                  </m:oMath>
                </a14:m>
                <a:endParaRPr lang="en-US" altLang="ja-JP" sz="2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ba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ja-JP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ja-JP" altLang="ja-JP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altLang="ja-JP" sz="2800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ja-JP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altLang="ja-JP" sz="2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≡1−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𝜃</m:t>
                                    </m:r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𝜎</m:t>
                                    </m:r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ja-JP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ja-JP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ja-JP" sz="2800" dirty="0" smtClean="0"/>
              </a:p>
              <a:p>
                <a:r>
                  <a:rPr lang="en-US" altLang="ja-JP" sz="3200" dirty="0" smtClean="0"/>
                  <a:t>Inferring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3200" i="1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endParaRPr lang="en-US" altLang="ja-JP" sz="32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(∗2)</m:t>
                    </m:r>
                  </m:oMath>
                </a14:m>
                <a:endParaRPr lang="en-US" altLang="ja-JP" sz="2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altLang="ja-JP" sz="2800" dirty="0" smtClean="0"/>
                  <a:t> is interpreted as 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the benefits of HCI</a:t>
                </a:r>
                <a:r>
                  <a:rPr lang="en-US" altLang="ja-JP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71205"/>
                <a:ext cx="10515600" cy="4542523"/>
              </a:xfrm>
              <a:blipFill rotWithShape="1">
                <a:blip r:embed="rId2"/>
                <a:stretch>
                  <a:fillRect l="-1333" t="-24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6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767442"/>
            <a:ext cx="10515600" cy="96134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4. 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024743"/>
            <a:ext cx="10515600" cy="4147457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Transaction-level import data from 2007 to 2011, which covers all commodity imports in Thailand.</a:t>
            </a:r>
          </a:p>
          <a:p>
            <a:r>
              <a:rPr lang="en-US" altLang="ja-JP" sz="4000" dirty="0" smtClean="0"/>
              <a:t>Customs clearing date, HS eight-digit code, export country, import firm ID, invoice currency, import values in Thai Baht (THB), import quantity, and quantity unit.</a:t>
            </a:r>
            <a:endParaRPr lang="en-US" altLang="ja-JP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2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21995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93819"/>
            <a:ext cx="10515600" cy="44025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Major Findings</a:t>
            </a:r>
            <a:endParaRPr lang="ja-JP" alt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The Model</a:t>
            </a:r>
            <a:endParaRPr lang="ja-JP" alt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Data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600" dirty="0" smtClean="0"/>
              <a:t>Invoice Currency, Import Frequency and Value per Shipment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600" dirty="0" smtClean="0"/>
              <a:t>Benefits of HCI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Conclusion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1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61244"/>
            <a:ext cx="10515600" cy="923245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Figure 2. Sample Distribution of Number of Shipments per </a:t>
            </a:r>
            <a:r>
              <a:rPr lang="en-US" altLang="ja-JP" sz="3200" dirty="0" smtClean="0"/>
              <a:t>Year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7" name="図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69" y="1191989"/>
            <a:ext cx="8920163" cy="5023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0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7573"/>
            <a:ext cx="10515600" cy="923245"/>
          </a:xfrm>
        </p:spPr>
        <p:txBody>
          <a:bodyPr>
            <a:normAutofit fontScale="90000"/>
          </a:bodyPr>
          <a:lstStyle/>
          <a:p>
            <a:r>
              <a:rPr lang="en-US" altLang="ja-JP" sz="3200" dirty="0"/>
              <a:t>Figure 3. Sample Distribution of Average Import Values per Shipment</a:t>
            </a:r>
            <a:endParaRPr lang="ja-JP" altLang="ja-JP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8" name="図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50" y="1175657"/>
            <a:ext cx="8767083" cy="5186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9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082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Table 1. The Decomposition of Import Transactions According to Invoice </a:t>
            </a:r>
            <a:r>
              <a:rPr lang="en-US" altLang="ja-JP" sz="3600" dirty="0" smtClean="0"/>
              <a:t>Currencies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566919"/>
              </p:ext>
            </p:extLst>
          </p:nvPr>
        </p:nvGraphicFramePr>
        <p:xfrm>
          <a:off x="1040047" y="1599372"/>
          <a:ext cx="10014404" cy="459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ワークシート" r:id="rId3" imgW="5810289" imgH="2695680" progId="Excel.Sheet.12">
                  <p:embed/>
                </p:oleObj>
              </mc:Choice>
              <mc:Fallback>
                <p:oleObj name="ワークシート" r:id="rId3" imgW="5810289" imgH="269568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047" y="1599372"/>
                        <a:ext cx="10014404" cy="4594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2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082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Table 4. Basic Statistics for Import Frequency and Imports per Shipment by Invoice Currency</a:t>
            </a:r>
            <a:endParaRPr lang="ja-JP" altLang="ja-JP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43373"/>
              </p:ext>
            </p:extLst>
          </p:nvPr>
        </p:nvGraphicFramePr>
        <p:xfrm>
          <a:off x="1747175" y="1622161"/>
          <a:ext cx="8605142" cy="45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ワークシート" r:id="rId3" imgW="3914767" imgH="2124090" progId="Excel.Sheet.12">
                  <p:embed/>
                </p:oleObj>
              </mc:Choice>
              <mc:Fallback>
                <p:oleObj name="ワークシート" r:id="rId3" imgW="3914767" imgH="212409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175" y="1622161"/>
                        <a:ext cx="8605142" cy="457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4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767442"/>
            <a:ext cx="10515600" cy="96134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Data</a:t>
            </a:r>
            <a:r>
              <a:rPr lang="en-US" altLang="ja-JP" dirty="0"/>
              <a:t> </a:t>
            </a:r>
            <a:r>
              <a:rPr lang="en-US" altLang="ja-JP" dirty="0" smtClean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024743"/>
            <a:ext cx="10515600" cy="4147457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More than a half of all import transactions have only one shipment per year.</a:t>
            </a:r>
          </a:p>
          <a:p>
            <a:r>
              <a:rPr lang="en-US" altLang="ja-JP" sz="3600" dirty="0" smtClean="0"/>
              <a:t>Distribution of average imports per shipment seems to follow the log-normal distribution.</a:t>
            </a:r>
          </a:p>
          <a:p>
            <a:r>
              <a:rPr lang="en-US" altLang="ja-JP" sz="3600" dirty="0" smtClean="0"/>
              <a:t>Approximately 60% and 80% of import in Thailand are invoiced in the vehicle currency in terms of the number of transactions and of values, respectively.</a:t>
            </a:r>
          </a:p>
          <a:p>
            <a:endParaRPr lang="en-US" altLang="ja-JP" sz="36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0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65416"/>
            <a:ext cx="10515600" cy="961347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5. </a:t>
            </a:r>
            <a:r>
              <a:rPr lang="en-US" altLang="ja-JP" dirty="0" smtClean="0"/>
              <a:t>Invoice Currency, Import Frequency and Value per Shipment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34989"/>
                <a:ext cx="10515600" cy="3641263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4000" dirty="0" smtClean="0"/>
                  <a:t>Invoice Currency and Import Frequency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6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ja-JP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𝐹𝑟𝑒𝑞𝑢𝑒𝑛𝑐𝑦</m:t>
                            </m:r>
                          </m:e>
                          <m:sub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𝑓𝑖𝑝𝑡</m:t>
                            </m:r>
                          </m:sub>
                        </m:sSub>
                      </m:e>
                    </m:func>
                    <m:r>
                      <a:rPr lang="en-US" altLang="ja-JP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𝛼</m:t>
                    </m:r>
                    <m:sSubSup>
                      <m:sSub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𝑓𝑖𝑝𝑡</m:t>
                        </m:r>
                      </m:sub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𝐻𝐶𝐼</m:t>
                        </m:r>
                      </m:sup>
                    </m:sSub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𝑓𝑡</m:t>
                        </m:r>
                      </m:sub>
                    </m:sSub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𝛃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𝑖𝑝𝑡</m:t>
                        </m:r>
                      </m:sub>
                    </m:sSub>
                    <m:r>
                      <a:rPr lang="en-US" altLang="ja-JP" sz="36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𝑓𝑖𝑝𝑡</m:t>
                        </m:r>
                      </m:sub>
                    </m:sSub>
                  </m:oMath>
                </a14:m>
                <a:endParaRPr lang="en-US" altLang="ja-JP" sz="3200" dirty="0" smtClean="0"/>
              </a:p>
              <a:p>
                <a:r>
                  <a:rPr lang="en-US" altLang="ja-JP" sz="3600" dirty="0" smtClean="0"/>
                  <a:t> </a:t>
                </a:r>
                <a:r>
                  <a:rPr lang="en-US" altLang="ja-JP" sz="4000" dirty="0"/>
                  <a:t>Invoice Currency and </a:t>
                </a:r>
                <a:r>
                  <a:rPr lang="en-US" altLang="ja-JP" sz="4000" dirty="0" smtClean="0"/>
                  <a:t>Value per Shipment</a:t>
                </a:r>
                <a:endParaRPr lang="en-US" altLang="ja-JP" sz="4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6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ja-JP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𝑉𝑎𝑙𝑢𝑒</m:t>
                            </m:r>
                          </m:e>
                          <m:sub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𝑓𝑖𝑝𝑡</m:t>
                            </m:r>
                          </m:sub>
                        </m:sSub>
                      </m:e>
                    </m:func>
                    <m:r>
                      <a:rPr lang="en-US" altLang="ja-JP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𝛼</m:t>
                    </m:r>
                    <m:sSubSup>
                      <m:sSub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𝑓𝑖𝑝𝑡</m:t>
                        </m:r>
                      </m:sub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𝐻𝐶𝐼</m:t>
                        </m:r>
                      </m:sup>
                    </m:sSub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𝑓𝑡</m:t>
                        </m:r>
                      </m:sub>
                    </m:sSub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𝛃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𝑖𝑝𝑡</m:t>
                        </m:r>
                      </m:sub>
                    </m:sSub>
                    <m:r>
                      <a:rPr lang="en-US" altLang="ja-JP" sz="36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𝑓𝑖𝑝𝑡</m:t>
                        </m:r>
                      </m:sub>
                    </m:sSub>
                  </m:oMath>
                </a14:m>
                <a:endParaRPr lang="en-US" altLang="ja-JP" sz="3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34989"/>
                <a:ext cx="10515600" cy="3641263"/>
              </a:xfrm>
              <a:blipFill rotWithShape="1">
                <a:blip r:embed="rId2"/>
                <a:stretch>
                  <a:fillRect l="-1855" t="-4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0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561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Table 7. Determinants of Import </a:t>
            </a:r>
            <a:r>
              <a:rPr lang="en-US" altLang="ja-JP" sz="4000" dirty="0" smtClean="0"/>
              <a:t>Frequency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777227"/>
              </p:ext>
            </p:extLst>
          </p:nvPr>
        </p:nvGraphicFramePr>
        <p:xfrm>
          <a:off x="1793402" y="1159330"/>
          <a:ext cx="8516174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ワークシート" r:id="rId3" imgW="5334045" imgH="3267000" progId="Excel.Sheet.12">
                  <p:embed/>
                </p:oleObj>
              </mc:Choice>
              <mc:Fallback>
                <p:oleObj name="ワークシート" r:id="rId3" imgW="5334045" imgH="32670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402" y="1159330"/>
                        <a:ext cx="8516174" cy="513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2087592" y="2104845"/>
            <a:ext cx="8289985" cy="6297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561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Table 8. Robustness Checks on Import Frequency</a:t>
            </a:r>
            <a:endParaRPr lang="ja-JP" altLang="ja-JP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7805"/>
              </p:ext>
            </p:extLst>
          </p:nvPr>
        </p:nvGraphicFramePr>
        <p:xfrm>
          <a:off x="2955474" y="1239290"/>
          <a:ext cx="6188528" cy="491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ワークシート" r:id="rId3" imgW="5210054" imgH="4219560" progId="Excel.Sheet.12">
                  <p:embed/>
                </p:oleObj>
              </mc:Choice>
              <mc:Fallback>
                <p:oleObj name="ワークシート" r:id="rId3" imgW="5210054" imgH="421956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474" y="1239290"/>
                        <a:ext cx="6188528" cy="4913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角丸四角形 9"/>
          <p:cNvSpPr/>
          <p:nvPr/>
        </p:nvSpPr>
        <p:spPr>
          <a:xfrm>
            <a:off x="3096883" y="2104845"/>
            <a:ext cx="4175185" cy="5175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0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32467"/>
            <a:ext cx="10515600" cy="712561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Table 9. Determinants of Average Import Values per Shipment</a:t>
            </a:r>
            <a:endParaRPr lang="ja-JP" altLang="ja-JP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405996"/>
              </p:ext>
            </p:extLst>
          </p:nvPr>
        </p:nvGraphicFramePr>
        <p:xfrm>
          <a:off x="2939148" y="1142857"/>
          <a:ext cx="6226628" cy="507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ワークシート" r:id="rId3" imgW="4400466" imgH="3647970" progId="Excel.Sheet.12">
                  <p:embed/>
                </p:oleObj>
              </mc:Choice>
              <mc:Fallback>
                <p:oleObj name="ワークシート" r:id="rId3" imgW="4400466" imgH="364797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148" y="1142857"/>
                        <a:ext cx="6226628" cy="5070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角丸四角形 10"/>
          <p:cNvSpPr/>
          <p:nvPr/>
        </p:nvSpPr>
        <p:spPr>
          <a:xfrm>
            <a:off x="3183147" y="1984075"/>
            <a:ext cx="4891178" cy="5175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7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53148"/>
            <a:ext cx="10515600" cy="961347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Invoice Currency, Import Frequency and Value per Shipment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975758"/>
            <a:ext cx="10515600" cy="4359729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Invoice Currency and Import Frequency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Frequency is </a:t>
            </a:r>
            <a:r>
              <a:rPr lang="en-US" altLang="ja-JP" sz="3200" dirty="0" smtClean="0">
                <a:solidFill>
                  <a:srgbClr val="FF0000"/>
                </a:solidFill>
              </a:rPr>
              <a:t>higher for HCI </a:t>
            </a:r>
            <a:r>
              <a:rPr lang="en-US" altLang="ja-JP" sz="3200" dirty="0" smtClean="0"/>
              <a:t>than FCI.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Proposition 1 provides a rationale.</a:t>
            </a:r>
          </a:p>
          <a:p>
            <a:r>
              <a:rPr lang="en-US" altLang="ja-JP" sz="3600" dirty="0" smtClean="0"/>
              <a:t> </a:t>
            </a:r>
            <a:r>
              <a:rPr lang="en-US" altLang="ja-JP" sz="4000" dirty="0"/>
              <a:t>Invoice Currency and </a:t>
            </a:r>
            <a:r>
              <a:rPr lang="en-US" altLang="ja-JP" sz="4000" dirty="0" smtClean="0"/>
              <a:t>Value per Shipment</a:t>
            </a:r>
            <a:endParaRPr lang="en-US" altLang="ja-JP" sz="4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3200" dirty="0" smtClean="0"/>
              <a:t> Value per shipment is </a:t>
            </a:r>
            <a:r>
              <a:rPr lang="en-US" altLang="ja-JP" sz="3200" dirty="0" smtClean="0">
                <a:solidFill>
                  <a:srgbClr val="00B050"/>
                </a:solidFill>
              </a:rPr>
              <a:t>smaller for HCI </a:t>
            </a:r>
            <a:r>
              <a:rPr lang="en-US" altLang="ja-JP" sz="3200" dirty="0" smtClean="0"/>
              <a:t>than FCI.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Proposition 2 provides a rationale.</a:t>
            </a:r>
          </a:p>
          <a:p>
            <a:r>
              <a:rPr lang="en-US" altLang="ja-JP" sz="4000" dirty="0" smtClean="0"/>
              <a:t> </a:t>
            </a:r>
            <a:r>
              <a:rPr lang="en-US" altLang="ja-JP" sz="4000" dirty="0" smtClean="0">
                <a:solidFill>
                  <a:srgbClr val="FF0000"/>
                </a:solidFill>
              </a:rPr>
              <a:t>Just-in-time orders </a:t>
            </a:r>
            <a:r>
              <a:rPr lang="en-US" altLang="ja-JP" sz="4000" dirty="0" smtClean="0"/>
              <a:t>are observed for HCI.</a:t>
            </a:r>
            <a:endParaRPr lang="en-US" altLang="ja-JP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1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01835"/>
            <a:ext cx="10515600" cy="1055465"/>
          </a:xfrm>
        </p:spPr>
        <p:txBody>
          <a:bodyPr/>
          <a:lstStyle/>
          <a:p>
            <a:r>
              <a:rPr kumimoji="1" lang="en-US" altLang="ja-JP" dirty="0" smtClean="0"/>
              <a:t>1. 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21452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What is the </a:t>
            </a:r>
            <a:r>
              <a:rPr lang="en-US" altLang="ja-JP" sz="3200" dirty="0" smtClean="0">
                <a:solidFill>
                  <a:srgbClr val="FF0000"/>
                </a:solidFill>
              </a:rPr>
              <a:t>benefits</a:t>
            </a:r>
            <a:r>
              <a:rPr lang="en-US" altLang="ja-JP" sz="3200" dirty="0" smtClean="0"/>
              <a:t> of running an international currency?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We examine this from the view of </a:t>
            </a:r>
            <a:r>
              <a:rPr lang="en-US" altLang="ja-JP" sz="2800" dirty="0" smtClean="0">
                <a:solidFill>
                  <a:srgbClr val="00B050"/>
                </a:solidFill>
              </a:rPr>
              <a:t>invoice currency in imports</a:t>
            </a:r>
            <a:r>
              <a:rPr lang="en-US" altLang="ja-JP" sz="2800" dirty="0" smtClean="0"/>
              <a:t>.</a:t>
            </a:r>
          </a:p>
          <a:p>
            <a:r>
              <a:rPr lang="en-US" altLang="ja-JP" sz="3200" dirty="0" smtClean="0"/>
              <a:t>Invoice currency and exchange-rate risk</a:t>
            </a:r>
            <a:endParaRPr kumimoji="1" lang="en-US" altLang="ja-JP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Home currency invoicing (HCI): No ER risk for home importers.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Foreign currency invoicing (FCI): Importers manage ER risk with some costs.</a:t>
            </a:r>
          </a:p>
          <a:p>
            <a:r>
              <a:rPr lang="en-US" altLang="ja-JP" sz="3200" dirty="0" smtClean="0"/>
              <a:t>HCI vs FCI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HCI: ER risk doesn’t exist.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FCI: Importers have to pay </a:t>
            </a:r>
            <a:r>
              <a:rPr lang="en-US" altLang="ja-JP" sz="2800" dirty="0" smtClean="0">
                <a:solidFill>
                  <a:srgbClr val="FF0000"/>
                </a:solidFill>
              </a:rPr>
              <a:t>costs of ER risk management</a:t>
            </a:r>
            <a:r>
              <a:rPr lang="en-US" altLang="ja-JP" sz="2800" dirty="0" smtClean="0"/>
              <a:t>, but importing cost will become cheaper if the foreign invoice currency will be discounted enough.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1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65416"/>
            <a:ext cx="10515600" cy="961347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6. Benefits of HCI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9388"/>
                <a:ext cx="10515600" cy="4149489"/>
              </a:xfrm>
            </p:spPr>
            <p:txBody>
              <a:bodyPr>
                <a:no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:r>
                  <a:rPr lang="en-US" altLang="ja-JP" sz="4000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4000" i="1">
                            <a:latin typeface="Cambria Math"/>
                          </a:rPr>
                          <m:t>𝑓𝑖𝑝𝑡</m:t>
                        </m:r>
                      </m:sub>
                    </m:sSub>
                  </m:oMath>
                </a14:m>
                <a:r>
                  <a:rPr lang="en-US" altLang="ja-JP" sz="4000" dirty="0" smtClean="0"/>
                  <a:t> based on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(∗1)</m:t>
                    </m:r>
                  </m:oMath>
                </a14:m>
                <a:r>
                  <a:rPr lang="en-US" altLang="ja-JP" sz="40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∗2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4000" dirty="0" smtClean="0"/>
                  <a:t>.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altLang="ja-JP" sz="4000" dirty="0" smtClean="0"/>
                  <a:t>Estimate the following equation: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𝑓𝑖𝑝𝑡</m:t>
                        </m:r>
                      </m:sub>
                    </m:sSub>
                    <m:r>
                      <a:rPr lang="en-US" altLang="ja-JP" sz="3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sz="36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𝑓𝑖𝑝𝑡</m:t>
                        </m:r>
                      </m:sub>
                      <m:sup>
                        <m:r>
                          <a:rPr lang="en-US" altLang="ja-JP" sz="3600" i="1">
                            <a:latin typeface="Cambria Math"/>
                          </a:rPr>
                          <m:t>𝐹𝐶𝐼</m:t>
                        </m:r>
                      </m:sup>
                    </m:sSubSup>
                    <m:r>
                      <a:rPr lang="en-US" altLang="ja-JP" sz="36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ja-JP" sz="36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36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𝑓𝑖𝑝𝑡</m:t>
                        </m:r>
                      </m:sub>
                    </m:sSub>
                  </m:oMath>
                </a14:m>
                <a:endParaRPr lang="en-US" altLang="ja-JP" sz="36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3600" dirty="0" smtClean="0"/>
                  <a:t>: inferred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ja-JP" sz="3600" dirty="0" smtClean="0"/>
                  <a:t> (fixed costs per shipment)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600" dirty="0" smtClean="0"/>
                  <a:t>: inferred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altLang="ja-JP" sz="3600" dirty="0" smtClean="0"/>
                  <a:t> (fixed costs for FCI management, or 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benefits of HCI</a:t>
                </a:r>
                <a:r>
                  <a:rPr lang="en-US" altLang="ja-JP" sz="3600" dirty="0" smtClean="0"/>
                  <a:t>)</a:t>
                </a:r>
                <a:endParaRPr lang="en-US" altLang="ja-JP" sz="3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9388"/>
                <a:ext cx="10515600" cy="4149489"/>
              </a:xfrm>
              <a:blipFill rotWithShape="1">
                <a:blip r:embed="rId2"/>
                <a:stretch>
                  <a:fillRect l="-2087" t="-3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8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98125"/>
            <a:ext cx="10515600" cy="1325563"/>
          </a:xfrm>
        </p:spPr>
        <p:txBody>
          <a:bodyPr/>
          <a:lstStyle/>
          <a:p>
            <a:r>
              <a:rPr lang="en-US" altLang="ja-JP" dirty="0"/>
              <a:t>Table 10. Fixed Costs for FCI Management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316299"/>
              </p:ext>
            </p:extLst>
          </p:nvPr>
        </p:nvGraphicFramePr>
        <p:xfrm>
          <a:off x="598518" y="2028309"/>
          <a:ext cx="10957298" cy="375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ワークシート" r:id="rId3" imgW="4467188" imgH="1552500" progId="Excel.Sheet.12">
                  <p:embed/>
                </p:oleObj>
              </mc:Choice>
              <mc:Fallback>
                <p:oleObj name="ワークシート" r:id="rId3" imgW="4467188" imgH="15525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18" y="2028309"/>
                        <a:ext cx="10957298" cy="3753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8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16041"/>
            <a:ext cx="10515600" cy="961347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Benefits of HCI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0013"/>
                <a:ext cx="10515600" cy="4149489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600" dirty="0" smtClean="0"/>
                  <a:t>Fixed costs per shipment and benefits of HCI are significantly 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positive</a:t>
                </a:r>
                <a:r>
                  <a:rPr lang="en-US" altLang="ja-JP" sz="3600" dirty="0" smtClean="0"/>
                  <a:t>.</a:t>
                </a:r>
              </a:p>
              <a:p>
                <a:r>
                  <a:rPr lang="en-US" altLang="ja-JP" sz="3600" dirty="0" smtClean="0"/>
                  <a:t>Quantitative implications: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200" dirty="0" smtClean="0"/>
                  <a:t> Inferred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ja-JP" sz="3200" dirty="0" smtClean="0"/>
                  <a:t>: 800USD (3.9%). One-tenth of the average per-export shipment fixed costs in Swiss estimated by </a:t>
                </a:r>
                <a:r>
                  <a:rPr lang="en-US" altLang="ja-JP" sz="3200" dirty="0" err="1" smtClean="0"/>
                  <a:t>Kropf</a:t>
                </a:r>
                <a:r>
                  <a:rPr lang="en-US" altLang="ja-JP" sz="3200" dirty="0" smtClean="0"/>
                  <a:t> and </a:t>
                </a:r>
                <a:r>
                  <a:rPr lang="en-US" altLang="ja-JP" sz="3200" dirty="0" err="1" smtClean="0"/>
                  <a:t>Sauré</a:t>
                </a:r>
                <a:r>
                  <a:rPr lang="en-US" altLang="ja-JP" sz="3200" dirty="0" smtClean="0"/>
                  <a:t> (2014).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200" dirty="0" smtClean="0"/>
                  <a:t> Inferred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altLang="ja-JP" sz="3200" dirty="0" smtClean="0"/>
                  <a:t>: ranges between </a:t>
                </a:r>
                <a:r>
                  <a:rPr lang="en-US" altLang="ja-JP" sz="3200" dirty="0" smtClean="0">
                    <a:solidFill>
                      <a:srgbClr val="00B050"/>
                    </a:solidFill>
                  </a:rPr>
                  <a:t>1,500USD (7.3%) and 3,600USD (17.1%)</a:t>
                </a:r>
                <a:r>
                  <a:rPr lang="en-US" altLang="ja-JP" sz="3200" dirty="0" smtClean="0"/>
                  <a:t>.</a:t>
                </a:r>
                <a:endParaRPr lang="en-US" altLang="ja-JP" sz="32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0013"/>
                <a:ext cx="10515600" cy="4149489"/>
              </a:xfrm>
              <a:blipFill rotWithShape="1">
                <a:blip r:embed="rId2"/>
                <a:stretch>
                  <a:fillRect l="-1623" t="-3524" r="-1333" b="-20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6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65416"/>
                <a:ext cx="10515600" cy="961347"/>
              </a:xfrm>
            </p:spPr>
            <p:txBody>
              <a:bodyPr>
                <a:noAutofit/>
              </a:bodyPr>
              <a:lstStyle/>
              <a:p>
                <a:r>
                  <a:rPr lang="en-US" altLang="ja-JP" dirty="0"/>
                  <a:t>Determinants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65416"/>
                <a:ext cx="10515600" cy="961347"/>
              </a:xfrm>
              <a:blipFill rotWithShape="1">
                <a:blip r:embed="rId2"/>
                <a:stretch>
                  <a:fillRect l="-2377" t="-5063" b="-170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25763"/>
                <a:ext cx="10515600" cy="4149489"/>
              </a:xfrm>
            </p:spPr>
            <p:txBody>
              <a:bodyPr>
                <a:no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:r>
                  <a:rPr lang="en-US" altLang="ja-JP" sz="4000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4000" b="0" i="1" smtClean="0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altLang="ja-JP" sz="4000" dirty="0" smtClean="0"/>
                  <a:t> for each exporting country based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(∗1)</m:t>
                    </m:r>
                  </m:oMath>
                </a14:m>
                <a:r>
                  <a:rPr lang="en-US" altLang="ja-JP" sz="40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∗2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4000" dirty="0" smtClean="0"/>
                  <a:t>.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altLang="ja-JP" sz="4000" dirty="0" smtClean="0"/>
                  <a:t>Examine the correlation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4000" i="1">
                            <a:latin typeface="Cambria Math"/>
                          </a:rPr>
                          <m:t>𝑓</m:t>
                        </m:r>
                      </m:sup>
                    </m:sSup>
                    <m:r>
                      <a:rPr lang="en-US" altLang="ja-JP" sz="4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4000" dirty="0" smtClean="0"/>
                  <a:t> and exporting countries’ characteristics.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3600" dirty="0" smtClean="0"/>
                  <a:t> GDP, GDP per capita, distance, RTA dummy, and 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Turnover Share</a:t>
                </a:r>
                <a:r>
                  <a:rPr lang="en-US" altLang="ja-JP" sz="3600" dirty="0" smtClean="0"/>
                  <a:t>.</a:t>
                </a:r>
                <a:endParaRPr lang="en-US" altLang="ja-JP" sz="3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25763"/>
                <a:ext cx="10515600" cy="4149489"/>
              </a:xfrm>
              <a:blipFill rotWithShape="1">
                <a:blip r:embed="rId3"/>
                <a:stretch>
                  <a:fillRect l="-2087" t="-3818" r="-22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2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028175"/>
              </p:ext>
            </p:extLst>
          </p:nvPr>
        </p:nvGraphicFramePr>
        <p:xfrm>
          <a:off x="2164073" y="1830520"/>
          <a:ext cx="7794568" cy="443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ワークシート" r:id="rId3" imgW="5010156" imgH="2886030" progId="Excel.Sheet.12">
                  <p:embed/>
                </p:oleObj>
              </mc:Choice>
              <mc:Fallback>
                <p:oleObj name="ワークシート" r:id="rId3" imgW="5010156" imgH="288603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73" y="1830520"/>
                        <a:ext cx="7794568" cy="4431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150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Table 11. Correlation of Fixed Costs for FCI Management with Export Country Characteristics</a:t>
            </a:r>
            <a:endParaRPr lang="ja-JP" altLang="ja-JP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144684" y="4522124"/>
            <a:ext cx="7847214" cy="5985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164084" y="3909774"/>
            <a:ext cx="7847214" cy="59851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2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99416"/>
            <a:ext cx="10515600" cy="961347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7. 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795551"/>
            <a:ext cx="10515600" cy="4322618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 </a:t>
            </a:r>
            <a:r>
              <a:rPr lang="en-US" altLang="ja-JP" sz="4000" dirty="0" smtClean="0"/>
              <a:t>Benefits of HCI in imports are </a:t>
            </a:r>
            <a:r>
              <a:rPr lang="en-US" altLang="ja-JP" sz="4000" dirty="0" smtClean="0">
                <a:solidFill>
                  <a:srgbClr val="FF0000"/>
                </a:solidFill>
              </a:rPr>
              <a:t>positive</a:t>
            </a:r>
            <a:r>
              <a:rPr lang="en-US" altLang="ja-JP" sz="4000" dirty="0" smtClean="0"/>
              <a:t>, and range btw 7.3% and 17.1% of value per shipment.</a:t>
            </a:r>
          </a:p>
          <a:p>
            <a:r>
              <a:rPr lang="en-US" altLang="ja-JP" sz="4000" dirty="0" smtClean="0"/>
              <a:t> Those benefits are negatively correlated with </a:t>
            </a:r>
            <a:r>
              <a:rPr lang="en-US" altLang="ja-JP" sz="4000" dirty="0" smtClean="0">
                <a:solidFill>
                  <a:srgbClr val="00B050"/>
                </a:solidFill>
              </a:rPr>
              <a:t>Turnover Share</a:t>
            </a:r>
            <a:r>
              <a:rPr lang="en-US" altLang="ja-JP" sz="4000" dirty="0" smtClean="0"/>
              <a:t> of export country’s currency and RTA dummy.</a:t>
            </a:r>
          </a:p>
          <a:p>
            <a:r>
              <a:rPr lang="en-US" altLang="ja-JP" sz="4000" dirty="0" smtClean="0"/>
              <a:t> </a:t>
            </a:r>
            <a:r>
              <a:rPr lang="en-US" altLang="ja-JP" sz="4000" dirty="0" smtClean="0">
                <a:solidFill>
                  <a:srgbClr val="FF0000"/>
                </a:solidFill>
              </a:rPr>
              <a:t>Just-in-time orders </a:t>
            </a:r>
            <a:r>
              <a:rPr lang="en-US" altLang="ja-JP" sz="4000" dirty="0" smtClean="0"/>
              <a:t>with high frequency and small value per shipment are associated with HCI.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3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4914"/>
            <a:ext cx="10515600" cy="928689"/>
          </a:xfrm>
        </p:spPr>
        <p:txBody>
          <a:bodyPr/>
          <a:lstStyle/>
          <a:p>
            <a:r>
              <a:rPr kumimoji="1" lang="en-US" altLang="ja-JP" dirty="0" smtClean="0"/>
              <a:t>What we do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188794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We present a model of endogenous choice of </a:t>
            </a:r>
            <a:r>
              <a:rPr lang="en-US" altLang="ja-JP" sz="3200" dirty="0" smtClean="0">
                <a:solidFill>
                  <a:srgbClr val="FF0000"/>
                </a:solidFill>
              </a:rPr>
              <a:t>import frequency and invoice currency</a:t>
            </a:r>
            <a:r>
              <a:rPr lang="en-US" altLang="ja-JP" sz="3200" dirty="0" smtClean="0"/>
              <a:t>.</a:t>
            </a:r>
          </a:p>
          <a:p>
            <a:r>
              <a:rPr lang="en-US" altLang="ja-JP" sz="3200" dirty="0" smtClean="0"/>
              <a:t>Based on the model, we </a:t>
            </a:r>
            <a:r>
              <a:rPr lang="en-US" altLang="ja-JP" sz="3200" dirty="0"/>
              <a:t>infer the benefits of </a:t>
            </a:r>
            <a:r>
              <a:rPr lang="en-US" altLang="ja-JP" sz="3200" dirty="0" smtClean="0"/>
              <a:t>HCI.</a:t>
            </a:r>
            <a:endParaRPr kumimoji="1" lang="en-US" altLang="ja-JP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The benefits are represented by fixed costs of ER risk management under FCI in the model, and inferred </a:t>
            </a:r>
            <a:r>
              <a:rPr lang="en-US" altLang="ja-JP" sz="2800" dirty="0" smtClean="0">
                <a:solidFill>
                  <a:srgbClr val="00B050"/>
                </a:solidFill>
              </a:rPr>
              <a:t>with observable information</a:t>
            </a:r>
            <a:r>
              <a:rPr lang="en-US" altLang="ja-JP" sz="28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A highly disaggregated dataset on Thai imports: company code, transaction date, trade value and quantity, invoice currency in each transaction, etc… </a:t>
            </a:r>
          </a:p>
          <a:p>
            <a:r>
              <a:rPr lang="en-US" altLang="ja-JP" sz="3200" dirty="0" smtClean="0"/>
              <a:t>We also examine </a:t>
            </a:r>
            <a:r>
              <a:rPr lang="en-US" altLang="ja-JP" sz="3200" dirty="0" smtClean="0">
                <a:solidFill>
                  <a:srgbClr val="FF0000"/>
                </a:solidFill>
              </a:rPr>
              <a:t>the relation </a:t>
            </a:r>
            <a:r>
              <a:rPr lang="en-US" altLang="ja-JP" sz="3200" dirty="0" smtClean="0"/>
              <a:t>between invoice currency, import frequency, and value per shipment.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7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86897"/>
            <a:ext cx="10515600" cy="886731"/>
          </a:xfrm>
        </p:spPr>
        <p:txBody>
          <a:bodyPr/>
          <a:lstStyle/>
          <a:p>
            <a:r>
              <a:rPr kumimoji="1" lang="en-US" altLang="ja-JP" dirty="0" smtClean="0"/>
              <a:t>2. Major </a:t>
            </a:r>
            <a:r>
              <a:rPr lang="en-US" altLang="ja-JP" dirty="0" smtClean="0"/>
              <a:t>Findings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01071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Those benefits of average Thai importer range between </a:t>
            </a:r>
            <a:r>
              <a:rPr lang="en-US" altLang="ja-JP" sz="3200" dirty="0" smtClean="0">
                <a:solidFill>
                  <a:srgbClr val="FF0000"/>
                </a:solidFill>
              </a:rPr>
              <a:t>7.3% (1,500USD) and 17.1% (</a:t>
            </a:r>
            <a:r>
              <a:rPr lang="en-US" altLang="ja-JP" sz="3200" dirty="0">
                <a:solidFill>
                  <a:srgbClr val="FF0000"/>
                </a:solidFill>
              </a:rPr>
              <a:t>3,600USD)</a:t>
            </a:r>
            <a:r>
              <a:rPr lang="en-US" altLang="ja-JP" sz="3200" dirty="0"/>
              <a:t> of one-time shipment value.</a:t>
            </a:r>
            <a:endParaRPr lang="en-US" altLang="ja-JP" sz="3200" dirty="0" smtClean="0"/>
          </a:p>
          <a:p>
            <a:r>
              <a:rPr lang="en-US" altLang="ja-JP" sz="3200" dirty="0" smtClean="0"/>
              <a:t>Those benefits </a:t>
            </a:r>
            <a:r>
              <a:rPr lang="en-US" altLang="ja-JP" sz="3200" dirty="0" smtClean="0">
                <a:solidFill>
                  <a:srgbClr val="00B050"/>
                </a:solidFill>
              </a:rPr>
              <a:t>become larger</a:t>
            </a:r>
            <a:r>
              <a:rPr lang="en-US" altLang="ja-JP" sz="3200" dirty="0" smtClean="0"/>
              <a:t> when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Turnover Share of the export country currency is lower,</a:t>
            </a:r>
            <a:endParaRPr kumimoji="1" lang="en-US" altLang="ja-JP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or the export country is one of partners of Thailand’s RTA.</a:t>
            </a:r>
          </a:p>
          <a:p>
            <a:r>
              <a:rPr lang="en-US" altLang="ja-JP" sz="3200" dirty="0" smtClean="0"/>
              <a:t>Import frequency is higher and the value per shipment is smaller for products </a:t>
            </a:r>
            <a:r>
              <a:rPr lang="en-US" altLang="ja-JP" sz="3200" dirty="0" smtClean="0">
                <a:solidFill>
                  <a:srgbClr val="FF0000"/>
                </a:solidFill>
              </a:rPr>
              <a:t>invoiced in customers’ (importers’) currency </a:t>
            </a:r>
            <a:r>
              <a:rPr lang="en-US" altLang="ja-JP" sz="3200" dirty="0" smtClean="0"/>
              <a:t>than those not priced in it.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HCI is associated with </a:t>
            </a:r>
            <a:r>
              <a:rPr lang="en-US" altLang="ja-JP" sz="2800" dirty="0" smtClean="0">
                <a:solidFill>
                  <a:srgbClr val="00B050"/>
                </a:solidFill>
              </a:rPr>
              <a:t>just-in-time orders</a:t>
            </a:r>
            <a:r>
              <a:rPr lang="en-US" altLang="ja-JP" sz="2800" dirty="0" smtClean="0"/>
              <a:t>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5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8923"/>
            <a:ext cx="10515600" cy="952045"/>
          </a:xfrm>
        </p:spPr>
        <p:txBody>
          <a:bodyPr/>
          <a:lstStyle/>
          <a:p>
            <a:r>
              <a:rPr kumimoji="1" lang="en-US" altLang="ja-JP" dirty="0" smtClean="0"/>
              <a:t>Literature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86768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Trade frequency</a:t>
            </a:r>
            <a:endParaRPr lang="en-US" altLang="ja-JP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err="1" smtClean="0"/>
              <a:t>Kropf</a:t>
            </a:r>
            <a:r>
              <a:rPr lang="en-US" altLang="ja-JP" sz="2800" dirty="0" smtClean="0"/>
              <a:t> and </a:t>
            </a:r>
            <a:r>
              <a:rPr lang="en-US" altLang="ja-JP" sz="2800" dirty="0" err="1" smtClean="0"/>
              <a:t>Sauré</a:t>
            </a:r>
            <a:r>
              <a:rPr lang="en-US" altLang="ja-JP" sz="2800" dirty="0" smtClean="0"/>
              <a:t> (2014) infer fixed costs per shipment, and examine determinants of shipment frequency and the value per shipment.</a:t>
            </a:r>
            <a:endParaRPr lang="en-US" altLang="ja-JP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err="1" smtClean="0"/>
              <a:t>Bekes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et al. (2014) introduce uncertainty into consideration. </a:t>
            </a:r>
            <a:endParaRPr lang="en-US" altLang="ja-JP" sz="2800" dirty="0"/>
          </a:p>
          <a:p>
            <a:r>
              <a:rPr lang="en-US" altLang="ja-JP" sz="3200" dirty="0" smtClean="0"/>
              <a:t>Choice of invoice currency</a:t>
            </a:r>
            <a:endParaRPr kumimoji="1" lang="en-US" altLang="ja-JP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Goldberg and </a:t>
            </a:r>
            <a:r>
              <a:rPr lang="en-US" altLang="ja-JP" sz="2800" dirty="0" err="1" smtClean="0"/>
              <a:t>Tille</a:t>
            </a:r>
            <a:r>
              <a:rPr lang="en-US" altLang="ja-JP" sz="2800" dirty="0" smtClean="0"/>
              <a:t> (2009) examine the choice of the invoice currency through bargaining btw exporters and importers.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err="1" smtClean="0"/>
              <a:t>Gopinath</a:t>
            </a:r>
            <a:r>
              <a:rPr lang="en-US" altLang="ja-JP" sz="2800" dirty="0" smtClean="0"/>
              <a:t> et al. (2010) construct a model where importer choose the invoice currency.</a:t>
            </a:r>
          </a:p>
          <a:p>
            <a:r>
              <a:rPr lang="en-US" altLang="ja-JP" sz="3200" dirty="0" smtClean="0"/>
              <a:t>We </a:t>
            </a:r>
            <a:r>
              <a:rPr lang="en-US" altLang="ja-JP" sz="3200" dirty="0" smtClean="0">
                <a:solidFill>
                  <a:srgbClr val="FF0000"/>
                </a:solidFill>
              </a:rPr>
              <a:t>combine these two literature </a:t>
            </a:r>
            <a:r>
              <a:rPr lang="en-US" altLang="ja-JP" sz="3200" dirty="0" smtClean="0"/>
              <a:t>to infer the benefits of HCI.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0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19555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3. The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9499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ja-JP" sz="3200" dirty="0" smtClean="0"/>
              <a:t>Partial equilibrium model a </a:t>
            </a:r>
            <a:r>
              <a:rPr lang="en-US" altLang="ja-JP" sz="3200" dirty="0"/>
              <a:t>la </a:t>
            </a:r>
            <a:r>
              <a:rPr lang="en-US" altLang="ja-JP" sz="3200" dirty="0" err="1"/>
              <a:t>Kropf</a:t>
            </a:r>
            <a:r>
              <a:rPr lang="en-US" altLang="ja-JP" sz="3200" dirty="0"/>
              <a:t> and </a:t>
            </a:r>
            <a:r>
              <a:rPr lang="en-US" altLang="ja-JP" sz="3200" dirty="0" err="1"/>
              <a:t>Sauré</a:t>
            </a:r>
            <a:r>
              <a:rPr lang="en-US" altLang="ja-JP" sz="3200" dirty="0"/>
              <a:t> (2014</a:t>
            </a:r>
            <a:r>
              <a:rPr lang="en-US" altLang="ja-JP" sz="3200" dirty="0" smtClean="0"/>
              <a:t>) with infinite number of countries.</a:t>
            </a:r>
          </a:p>
          <a:p>
            <a:r>
              <a:rPr lang="en-US" altLang="ja-JP" sz="3200" dirty="0" smtClean="0"/>
              <a:t>Two differences: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solidFill>
                  <a:srgbClr val="FF0000"/>
                </a:solidFill>
              </a:rPr>
              <a:t>Importers</a:t>
            </a:r>
            <a:r>
              <a:rPr lang="en-US" altLang="ja-JP" sz="2800" dirty="0" smtClean="0"/>
              <a:t> optimize in our model.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Invoice currencies are </a:t>
            </a:r>
            <a:r>
              <a:rPr lang="en-US" altLang="ja-JP" sz="2800" dirty="0" smtClean="0">
                <a:solidFill>
                  <a:srgbClr val="00B050"/>
                </a:solidFill>
              </a:rPr>
              <a:t>endogenously determined</a:t>
            </a:r>
            <a:r>
              <a:rPr lang="en-US" altLang="ja-JP" sz="2800" dirty="0" smtClean="0"/>
              <a:t>.</a:t>
            </a:r>
          </a:p>
          <a:p>
            <a:r>
              <a:rPr lang="en-US" altLang="ja-JP" sz="3200" dirty="0" smtClean="0"/>
              <a:t>Agents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Representative household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Final-good producers (importers of intermediate inputs)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Financial </a:t>
            </a:r>
            <a:r>
              <a:rPr lang="en-US" altLang="ja-JP" sz="2800" dirty="0" smtClean="0"/>
              <a:t>institution (implicit)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Intermediate-good producer (implicit)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085" y="256266"/>
            <a:ext cx="3712029" cy="679513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Structure (simplified)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120" name="グループ化 119"/>
          <p:cNvGrpSpPr/>
          <p:nvPr/>
        </p:nvGrpSpPr>
        <p:grpSpPr>
          <a:xfrm>
            <a:off x="1082600" y="3691021"/>
            <a:ext cx="4280179" cy="2610956"/>
            <a:chOff x="1082600" y="3691021"/>
            <a:chExt cx="4280179" cy="2610956"/>
          </a:xfrm>
        </p:grpSpPr>
        <p:sp>
          <p:nvSpPr>
            <p:cNvPr id="36" name="角丸四角形 35"/>
            <p:cNvSpPr/>
            <p:nvPr/>
          </p:nvSpPr>
          <p:spPr>
            <a:xfrm>
              <a:off x="1082600" y="3879518"/>
              <a:ext cx="4280179" cy="242245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749452" y="3691021"/>
              <a:ext cx="94660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Country</a:t>
              </a:r>
              <a:endParaRPr kumimoji="1" lang="ja-JP" altLang="en-US" b="1" i="1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859127" y="4953420"/>
              <a:ext cx="63991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Final</a:t>
              </a:r>
              <a:endParaRPr kumimoji="1" lang="ja-JP" altLang="en-US" b="1" i="1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206348" y="4056169"/>
              <a:ext cx="898003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Bank(s)</a:t>
              </a:r>
              <a:endParaRPr lang="ja-JP" altLang="en-US" b="1" i="1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495335" y="5770152"/>
              <a:ext cx="142834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Intermediate</a:t>
              </a:r>
              <a:endParaRPr kumimoji="1" lang="ja-JP" altLang="en-US" b="1" i="1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897454" y="4959731"/>
              <a:ext cx="63991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Final</a:t>
              </a:r>
              <a:endParaRPr kumimoji="1" lang="ja-JP" altLang="en-US" b="1" i="1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940955" y="4942926"/>
              <a:ext cx="63991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Final</a:t>
              </a:r>
              <a:endParaRPr kumimoji="1" lang="ja-JP" altLang="en-US" b="1" i="1" dirty="0"/>
            </a:p>
          </p:txBody>
        </p:sp>
        <p:sp>
          <p:nvSpPr>
            <p:cNvPr id="47" name="角丸四角形 46"/>
            <p:cNvSpPr/>
            <p:nvPr/>
          </p:nvSpPr>
          <p:spPr>
            <a:xfrm>
              <a:off x="1510825" y="4588732"/>
              <a:ext cx="3409396" cy="101072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812027" y="4404066"/>
              <a:ext cx="77777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House</a:t>
              </a:r>
              <a:endParaRPr kumimoji="1" lang="ja-JP" altLang="en-US" b="1" i="1" dirty="0"/>
            </a:p>
          </p:txBody>
        </p:sp>
        <p:sp>
          <p:nvSpPr>
            <p:cNvPr id="49" name="屈折矢印 48"/>
            <p:cNvSpPr/>
            <p:nvPr/>
          </p:nvSpPr>
          <p:spPr>
            <a:xfrm rot="10800000">
              <a:off x="3849334" y="4208138"/>
              <a:ext cx="297777" cy="343713"/>
            </a:xfrm>
            <a:prstGeom prst="bentUp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" name="直線矢印コネクタ 49"/>
            <p:cNvCxnSpPr>
              <a:stCxn id="44" idx="0"/>
              <a:endCxn id="45" idx="2"/>
            </p:cNvCxnSpPr>
            <p:nvPr/>
          </p:nvCxnSpPr>
          <p:spPr>
            <a:xfrm flipV="1">
              <a:off x="3209505" y="5329063"/>
              <a:ext cx="7909" cy="4410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グループ化 121"/>
          <p:cNvGrpSpPr/>
          <p:nvPr/>
        </p:nvGrpSpPr>
        <p:grpSpPr>
          <a:xfrm>
            <a:off x="2179087" y="2260438"/>
            <a:ext cx="7818586" cy="3694380"/>
            <a:chOff x="2179087" y="2260438"/>
            <a:chExt cx="7818586" cy="3694380"/>
          </a:xfrm>
        </p:grpSpPr>
        <p:cxnSp>
          <p:nvCxnSpPr>
            <p:cNvPr id="23" name="カギ線コネクタ 22"/>
            <p:cNvCxnSpPr>
              <a:stCxn id="44" idx="1"/>
              <a:endCxn id="15" idx="1"/>
            </p:cNvCxnSpPr>
            <p:nvPr/>
          </p:nvCxnSpPr>
          <p:spPr>
            <a:xfrm rot="10800000" flipH="1">
              <a:off x="2495334" y="2270932"/>
              <a:ext cx="2239905" cy="3683886"/>
            </a:xfrm>
            <a:prstGeom prst="bentConnector3">
              <a:avLst>
                <a:gd name="adj1" fmla="val -80675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カギ線コネクタ 69"/>
            <p:cNvCxnSpPr>
              <a:stCxn id="55" idx="3"/>
              <a:endCxn id="32" idx="3"/>
            </p:cNvCxnSpPr>
            <p:nvPr/>
          </p:nvCxnSpPr>
          <p:spPr>
            <a:xfrm flipH="1" flipV="1">
              <a:off x="7456987" y="2260438"/>
              <a:ext cx="2225218" cy="3690549"/>
            </a:xfrm>
            <a:prstGeom prst="bentConnector3">
              <a:avLst>
                <a:gd name="adj1" fmla="val -80228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>
              <a:stCxn id="44" idx="3"/>
              <a:endCxn id="53" idx="1"/>
            </p:cNvCxnSpPr>
            <p:nvPr/>
          </p:nvCxnSpPr>
          <p:spPr>
            <a:xfrm flipV="1">
              <a:off x="3923675" y="5134255"/>
              <a:ext cx="3672210" cy="8205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>
              <a:stCxn id="55" idx="1"/>
              <a:endCxn id="46" idx="3"/>
            </p:cNvCxnSpPr>
            <p:nvPr/>
          </p:nvCxnSpPr>
          <p:spPr>
            <a:xfrm flipH="1" flipV="1">
              <a:off x="4580874" y="5127592"/>
              <a:ext cx="3672991" cy="8233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カギ線コネクタ 86"/>
            <p:cNvCxnSpPr>
              <a:stCxn id="27" idx="2"/>
              <a:endCxn id="42" idx="0"/>
            </p:cNvCxnSpPr>
            <p:nvPr/>
          </p:nvCxnSpPr>
          <p:spPr>
            <a:xfrm rot="5400000">
              <a:off x="3291808" y="2159610"/>
              <a:ext cx="1681090" cy="3906531"/>
            </a:xfrm>
            <a:prstGeom prst="bentConnector3">
              <a:avLst>
                <a:gd name="adj1" fmla="val 15928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カギ線コネクタ 90"/>
            <p:cNvCxnSpPr>
              <a:endCxn id="57" idx="0"/>
            </p:cNvCxnSpPr>
            <p:nvPr/>
          </p:nvCxnSpPr>
          <p:spPr>
            <a:xfrm>
              <a:off x="6085619" y="3539490"/>
              <a:ext cx="3912054" cy="1399605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グループ化 120"/>
          <p:cNvGrpSpPr/>
          <p:nvPr/>
        </p:nvGrpSpPr>
        <p:grpSpPr>
          <a:xfrm>
            <a:off x="6819358" y="3687190"/>
            <a:ext cx="4280179" cy="2610956"/>
            <a:chOff x="6819358" y="3687190"/>
            <a:chExt cx="4280179" cy="2610956"/>
          </a:xfrm>
        </p:grpSpPr>
        <p:sp>
          <p:nvSpPr>
            <p:cNvPr id="51" name="角丸四角形 50"/>
            <p:cNvSpPr/>
            <p:nvPr/>
          </p:nvSpPr>
          <p:spPr>
            <a:xfrm>
              <a:off x="6819358" y="3875687"/>
              <a:ext cx="4280179" cy="242245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8486210" y="3687190"/>
              <a:ext cx="94660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Country</a:t>
              </a:r>
              <a:endParaRPr kumimoji="1" lang="ja-JP" altLang="en-US" b="1" i="1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595885" y="4949589"/>
              <a:ext cx="63991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Final</a:t>
              </a:r>
              <a:endParaRPr kumimoji="1" lang="ja-JP" altLang="en-US" b="1" i="1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7069202" y="4052338"/>
              <a:ext cx="898003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Bank(s)</a:t>
              </a:r>
              <a:endParaRPr lang="ja-JP" altLang="en-US" b="1" i="1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8253865" y="5766321"/>
              <a:ext cx="142834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Intermediate</a:t>
              </a:r>
              <a:endParaRPr kumimoji="1" lang="ja-JP" altLang="en-US" b="1" i="1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8634212" y="4955900"/>
              <a:ext cx="63991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Final</a:t>
              </a:r>
              <a:endParaRPr kumimoji="1" lang="ja-JP" altLang="en-US" b="1" i="1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9677713" y="4939095"/>
              <a:ext cx="63991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Final</a:t>
              </a:r>
              <a:endParaRPr kumimoji="1" lang="ja-JP" altLang="en-US" b="1" i="1" dirty="0"/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7247583" y="4584901"/>
              <a:ext cx="3409396" cy="101072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8581443" y="4400235"/>
              <a:ext cx="77777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House</a:t>
              </a:r>
              <a:endParaRPr kumimoji="1" lang="ja-JP" altLang="en-US" b="1" i="1" dirty="0"/>
            </a:p>
          </p:txBody>
        </p:sp>
        <p:cxnSp>
          <p:nvCxnSpPr>
            <p:cNvPr id="61" name="直線矢印コネクタ 60"/>
            <p:cNvCxnSpPr>
              <a:stCxn id="55" idx="0"/>
              <a:endCxn id="56" idx="2"/>
            </p:cNvCxnSpPr>
            <p:nvPr/>
          </p:nvCxnSpPr>
          <p:spPr>
            <a:xfrm flipH="1" flipV="1">
              <a:off x="8954172" y="5325232"/>
              <a:ext cx="13863" cy="4410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屈折矢印 99"/>
            <p:cNvSpPr/>
            <p:nvPr/>
          </p:nvSpPr>
          <p:spPr>
            <a:xfrm rot="10800000" flipH="1">
              <a:off x="8029554" y="4197248"/>
              <a:ext cx="297777" cy="343713"/>
            </a:xfrm>
            <a:prstGeom prst="bentUp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9" name="グループ化 118"/>
          <p:cNvGrpSpPr/>
          <p:nvPr/>
        </p:nvGrpSpPr>
        <p:grpSpPr>
          <a:xfrm>
            <a:off x="3958713" y="823867"/>
            <a:ext cx="4280179" cy="2610956"/>
            <a:chOff x="3958713" y="823867"/>
            <a:chExt cx="4280179" cy="2610956"/>
          </a:xfrm>
        </p:grpSpPr>
        <p:sp>
          <p:nvSpPr>
            <p:cNvPr id="7" name="角丸四角形 6"/>
            <p:cNvSpPr/>
            <p:nvPr/>
          </p:nvSpPr>
          <p:spPr>
            <a:xfrm>
              <a:off x="3958713" y="1012364"/>
              <a:ext cx="4280179" cy="242245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625565" y="823867"/>
              <a:ext cx="94660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Country</a:t>
              </a:r>
              <a:endParaRPr kumimoji="1" lang="ja-JP" altLang="en-US" b="1" i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735240" y="2086266"/>
              <a:ext cx="63991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Final</a:t>
              </a:r>
              <a:endParaRPr kumimoji="1" lang="ja-JP" altLang="en-US" b="1" i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371448" y="2902998"/>
              <a:ext cx="142834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Intermediate</a:t>
              </a:r>
              <a:endParaRPr kumimoji="1" lang="ja-JP" altLang="en-US" b="1" i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773567" y="2092577"/>
              <a:ext cx="63991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Final</a:t>
              </a:r>
              <a:endParaRPr kumimoji="1" lang="ja-JP" altLang="en-US" b="1" i="1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817068" y="2075772"/>
              <a:ext cx="63991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Final</a:t>
              </a:r>
              <a:endParaRPr kumimoji="1" lang="ja-JP" altLang="en-US" b="1" i="1" dirty="0"/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4386938" y="1721578"/>
              <a:ext cx="3409396" cy="101072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矢印コネクタ 20"/>
            <p:cNvCxnSpPr>
              <a:stCxn id="27" idx="0"/>
              <a:endCxn id="26" idx="2"/>
            </p:cNvCxnSpPr>
            <p:nvPr/>
          </p:nvCxnSpPr>
          <p:spPr>
            <a:xfrm flipV="1">
              <a:off x="6085618" y="2461909"/>
              <a:ext cx="7909" cy="4410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テキスト ボックス 100"/>
            <p:cNvSpPr txBox="1"/>
            <p:nvPr/>
          </p:nvSpPr>
          <p:spPr>
            <a:xfrm>
              <a:off x="7094757" y="1193199"/>
              <a:ext cx="898003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Bank(s)</a:t>
              </a:r>
              <a:endParaRPr lang="ja-JP" altLang="en-US" b="1" i="1" dirty="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5700436" y="1541096"/>
              <a:ext cx="77777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House</a:t>
              </a:r>
              <a:endParaRPr kumimoji="1" lang="ja-JP" altLang="en-US" b="1" i="1" dirty="0"/>
            </a:p>
          </p:txBody>
        </p:sp>
        <p:sp>
          <p:nvSpPr>
            <p:cNvPr id="103" name="屈折矢印 102"/>
            <p:cNvSpPr/>
            <p:nvPr/>
          </p:nvSpPr>
          <p:spPr>
            <a:xfrm rot="10800000">
              <a:off x="6737743" y="1345168"/>
              <a:ext cx="297777" cy="343713"/>
            </a:xfrm>
            <a:prstGeom prst="bentUp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58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19555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3.1. Representative Household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4993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200" dirty="0" smtClean="0"/>
                  <a:t>Preference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𝑢</m:t>
                    </m:r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𝑐</m:t>
                    </m:r>
                  </m:oMath>
                </a14:m>
                <a:endParaRPr lang="en-US" altLang="ja-JP" sz="2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𝑐</m:t>
                    </m:r>
                    <m:r>
                      <a:rPr lang="en-US" altLang="ja-JP" sz="2800" i="1"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subSup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ja-JP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den>
                                    </m:f>
                                  </m:sup>
                                </m:sSub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𝑑𝑖</m:t>
                                </m:r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sup>
                    </m:sSup>
                    <m:r>
                      <a:rPr lang="en-US" altLang="ja-JP" sz="2800">
                        <a:latin typeface="Cambria Math"/>
                      </a:rPr>
                      <m:t>,        1&lt;</m:t>
                    </m:r>
                    <m:r>
                      <a:rPr lang="en-US" altLang="ja-JP" sz="2800" i="1">
                        <a:latin typeface="Cambria Math"/>
                      </a:rPr>
                      <m:t>𝜃</m:t>
                    </m:r>
                    <m:r>
                      <a:rPr lang="en-US" altLang="ja-JP" sz="2800">
                        <a:latin typeface="Cambria Math"/>
                      </a:rPr>
                      <m:t>&lt;∞</m:t>
                    </m:r>
                  </m:oMath>
                </a14:m>
                <a:endParaRPr lang="en-US" altLang="ja-JP" sz="2800" dirty="0" smtClean="0"/>
              </a:p>
              <a:p>
                <a:r>
                  <a:rPr lang="en-US" altLang="ja-JP" sz="3200" dirty="0" smtClean="0"/>
                  <a:t>Demand and Price Index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/>
                          </a:rPr>
                          <m:t>𝜃</m:t>
                        </m:r>
                      </m:sup>
                    </m:sSup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altLang="ja-JP" sz="2800" i="1">
                            <a:latin typeface="Cambria Math"/>
                          </a:rPr>
                          <m:t>𝑃</m:t>
                        </m:r>
                      </m:den>
                    </m:f>
                  </m:oMath>
                </a14:m>
                <a:endParaRPr lang="en-US" altLang="ja-JP" sz="2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𝑃</m:t>
                    </m:r>
                    <m:r>
                      <a:rPr lang="en-US" altLang="ja-JP" sz="2800" i="1"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subSup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ja-JP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𝜃</m:t>
                                    </m:r>
                                  </m:sup>
                                </m:sSub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𝑑𝑖</m:t>
                                </m:r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𝜃</m:t>
                            </m:r>
                          </m:den>
                        </m:f>
                      </m:sup>
                    </m:sSup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4993"/>
                <a:ext cx="10515600" cy="4351338"/>
              </a:xfrm>
              <a:blipFill rotWithShape="1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2015/05/30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JSIE Kansai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3E4-EF1A-4855-9E3D-BA615A06F9E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1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1279</Words>
  <Application>Microsoft Office PowerPoint</Application>
  <PresentationFormat>ワイド画面</PresentationFormat>
  <Paragraphs>287</Paragraphs>
  <Slides>35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Cambria Math</vt:lpstr>
      <vt:lpstr>Wingdings</vt:lpstr>
      <vt:lpstr>Office テーマ</vt:lpstr>
      <vt:lpstr>ワークシート</vt:lpstr>
      <vt:lpstr>Invoice Currency and Frequency of Import Transaction</vt:lpstr>
      <vt:lpstr>Outline</vt:lpstr>
      <vt:lpstr>1. Motivation</vt:lpstr>
      <vt:lpstr>What we do</vt:lpstr>
      <vt:lpstr>2. Major Findings</vt:lpstr>
      <vt:lpstr>Literature</vt:lpstr>
      <vt:lpstr>3. The Model</vt:lpstr>
      <vt:lpstr>Structure (simplified)</vt:lpstr>
      <vt:lpstr>3.1. Representative Household</vt:lpstr>
      <vt:lpstr>3.2. Forward Exchange Rates</vt:lpstr>
      <vt:lpstr>3.3. Final-good Producers</vt:lpstr>
      <vt:lpstr>Profits</vt:lpstr>
      <vt:lpstr>3.4. Frequency and Value per Shipment</vt:lpstr>
      <vt:lpstr>Threshold Forward Premium</vt:lpstr>
      <vt:lpstr>Forward Premium and Import Frequency</vt:lpstr>
      <vt:lpstr>Value per Shipment</vt:lpstr>
      <vt:lpstr>Propositions</vt:lpstr>
      <vt:lpstr>3.5. Benefits of HCI</vt:lpstr>
      <vt:lpstr>4. Data</vt:lpstr>
      <vt:lpstr>Figure 2. Sample Distribution of Number of Shipments per Year</vt:lpstr>
      <vt:lpstr>Figure 3. Sample Distribution of Average Import Values per Shipment</vt:lpstr>
      <vt:lpstr>Table 1. The Decomposition of Import Transactions According to Invoice Currencies</vt:lpstr>
      <vt:lpstr>Table 4. Basic Statistics for Import Frequency and Imports per Shipment by Invoice Currency</vt:lpstr>
      <vt:lpstr>Data Overview</vt:lpstr>
      <vt:lpstr>5. Invoice Currency, Import Frequency and Value per Shipment</vt:lpstr>
      <vt:lpstr>Table 7. Determinants of Import Frequency</vt:lpstr>
      <vt:lpstr>Table 8. Robustness Checks on Import Frequency</vt:lpstr>
      <vt:lpstr>Table 9. Determinants of Average Import Values per Shipment</vt:lpstr>
      <vt:lpstr>Invoice Currency, Import Frequency and Value per Shipment</vt:lpstr>
      <vt:lpstr>6. Benefits of HCI</vt:lpstr>
      <vt:lpstr>Table 10. Fixed Costs for FCI Management</vt:lpstr>
      <vt:lpstr>Benefits of HCI</vt:lpstr>
      <vt:lpstr>Determinants of f^f</vt:lpstr>
      <vt:lpstr>Table 11. Correlation of Fixed Costs for FCI Management with Export Country Characteristics</vt:lpstr>
      <vt:lpstr>7.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Invoice Currency and Frequency of Import Transaction (tentative)</dc:title>
  <dc:creator>吉見太洋</dc:creator>
  <cp:lastModifiedBy>吉見太洋</cp:lastModifiedBy>
  <cp:revision>346</cp:revision>
  <dcterms:created xsi:type="dcterms:W3CDTF">2014-10-22T06:12:16Z</dcterms:created>
  <dcterms:modified xsi:type="dcterms:W3CDTF">2015-04-29T11:39:12Z</dcterms:modified>
</cp:coreProperties>
</file>