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79" r:id="rId1"/>
  </p:sldMasterIdLst>
  <p:notesMasterIdLst>
    <p:notesMasterId r:id="rId30"/>
  </p:notesMasterIdLst>
  <p:handoutMasterIdLst>
    <p:handoutMasterId r:id="rId31"/>
  </p:handoutMasterIdLst>
  <p:sldIdLst>
    <p:sldId id="256" r:id="rId2"/>
    <p:sldId id="290" r:id="rId3"/>
    <p:sldId id="286" r:id="rId4"/>
    <p:sldId id="289" r:id="rId5"/>
    <p:sldId id="260" r:id="rId6"/>
    <p:sldId id="257" r:id="rId7"/>
    <p:sldId id="261" r:id="rId8"/>
    <p:sldId id="264" r:id="rId9"/>
    <p:sldId id="267" r:id="rId10"/>
    <p:sldId id="291" r:id="rId11"/>
    <p:sldId id="265" r:id="rId12"/>
    <p:sldId id="288" r:id="rId13"/>
    <p:sldId id="275" r:id="rId14"/>
    <p:sldId id="268" r:id="rId15"/>
    <p:sldId id="269" r:id="rId16"/>
    <p:sldId id="270" r:id="rId17"/>
    <p:sldId id="272" r:id="rId18"/>
    <p:sldId id="273" r:id="rId19"/>
    <p:sldId id="274" r:id="rId20"/>
    <p:sldId id="276" r:id="rId21"/>
    <p:sldId id="277" r:id="rId22"/>
    <p:sldId id="279" r:id="rId23"/>
    <p:sldId id="278" r:id="rId24"/>
    <p:sldId id="281" r:id="rId25"/>
    <p:sldId id="282" r:id="rId26"/>
    <p:sldId id="283" r:id="rId27"/>
    <p:sldId id="284" r:id="rId28"/>
    <p:sldId id="285" r:id="rId29"/>
  </p:sldIdLst>
  <p:sldSz cx="9144000" cy="6858000" type="screen4x3"/>
  <p:notesSz cx="9144000" cy="6858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859" autoAdjust="0"/>
  </p:normalViewPr>
  <p:slideViewPr>
    <p:cSldViewPr snapToGrid="0" snapToObjects="1">
      <p:cViewPr>
        <p:scale>
          <a:sx n="75" d="100"/>
          <a:sy n="75" d="100"/>
        </p:scale>
        <p:origin x="-168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24037;&#20316;&#31807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icrosoft%20Office%20PowerPoint%20&#20013;&#30340;&#22270;&#34920;%20%20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icrosoft%20Office%20PowerPoint%20&#20013;&#30340;&#22270;&#34920;%20%20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ky:Desktop:ASEAN&#12539;&#20013;&#22269;&#33258;&#30001;&#36031;&#26131;&#21332;&#23450;&#12398;&#20877;&#26908;&#35342;:&#21338;&#22763;&#35542;&#25991;&#31532;&#19968;&#31456;:&#34920;:&#34920;&#65299;&#8722;3&#12288;&#20013;&#22269;&#12392;ASEAN&#12398;&#36031;&#26131;&#32080;&#21512;&#2423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dLbls>
            <c:dLbl>
              <c:idx val="0"/>
              <c:spPr/>
              <c:txPr>
                <a:bodyPr/>
                <a:lstStyle/>
                <a:p>
                  <a:pPr>
                    <a:defRPr sz="2400"/>
                  </a:pPr>
                  <a:endParaRPr lang="zh-CN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/>
              <c:txPr>
                <a:bodyPr/>
                <a:lstStyle/>
                <a:p>
                  <a:pPr>
                    <a:defRPr sz="2400"/>
                  </a:pPr>
                  <a:endParaRPr lang="zh-CN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/>
              <c:txPr>
                <a:bodyPr/>
                <a:lstStyle/>
                <a:p>
                  <a:pPr>
                    <a:defRPr sz="2400"/>
                  </a:pPr>
                  <a:endParaRPr lang="zh-CN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工作表1!$A$1:$A$3</c:f>
              <c:strCache>
                <c:ptCount val="3"/>
                <c:pt idx="0">
                  <c:v>〜1990年</c:v>
                </c:pt>
                <c:pt idx="1">
                  <c:v>2000年</c:v>
                </c:pt>
                <c:pt idx="2">
                  <c:v>2011年</c:v>
                </c:pt>
              </c:strCache>
            </c:strRef>
          </c:cat>
          <c:val>
            <c:numRef>
              <c:f>工作表1!$B$1:$B$3</c:f>
              <c:numCache>
                <c:formatCode>General</c:formatCode>
                <c:ptCount val="3"/>
                <c:pt idx="0">
                  <c:v>16.0</c:v>
                </c:pt>
                <c:pt idx="1">
                  <c:v>66.0</c:v>
                </c:pt>
                <c:pt idx="2">
                  <c:v>215.0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103447672"/>
        <c:axId val="2103450664"/>
      </c:lineChart>
      <c:catAx>
        <c:axId val="2103447672"/>
        <c:scaling>
          <c:orientation val="minMax"/>
        </c:scaling>
        <c:delete val="0"/>
        <c:axPos val="b"/>
        <c:majorTickMark val="none"/>
        <c:minorTickMark val="none"/>
        <c:tickLblPos val="nextTo"/>
        <c:crossAx val="2103450664"/>
        <c:crosses val="autoZero"/>
        <c:auto val="1"/>
        <c:lblAlgn val="ctr"/>
        <c:lblOffset val="100"/>
        <c:noMultiLvlLbl val="0"/>
      </c:catAx>
      <c:valAx>
        <c:axId val="210345066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1034476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624672365440621"/>
          <c:y val="0.0168611451505621"/>
          <c:w val="0.756873719124151"/>
          <c:h val="0.892238695398766"/>
        </c:manualLayout>
      </c:layout>
      <c:lineChart>
        <c:grouping val="standard"/>
        <c:varyColors val="0"/>
        <c:ser>
          <c:idx val="0"/>
          <c:order val="0"/>
          <c:tx>
            <c:strRef>
              <c:f>'[Microsoft Office PowerPoint 中的图表  ]工作表1'!$A$3</c:f>
              <c:strCache>
                <c:ptCount val="1"/>
                <c:pt idx="0">
                  <c:v>対米輸出</c:v>
                </c:pt>
              </c:strCache>
            </c:strRef>
          </c:tx>
          <c:dLbls>
            <c:txPr>
              <a:bodyPr/>
              <a:lstStyle/>
              <a:p>
                <a:pPr>
                  <a:defRPr sz="2400"/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'[Microsoft Office PowerPoint 中的图表  ]工作表1'!$B$2:$E$2</c:f>
              <c:numCache>
                <c:formatCode>General</c:formatCode>
                <c:ptCount val="4"/>
                <c:pt idx="0">
                  <c:v>1985.0</c:v>
                </c:pt>
                <c:pt idx="1">
                  <c:v>1990.0</c:v>
                </c:pt>
                <c:pt idx="2">
                  <c:v>1995.0</c:v>
                </c:pt>
                <c:pt idx="3">
                  <c:v>2000.0</c:v>
                </c:pt>
              </c:numCache>
            </c:numRef>
          </c:cat>
          <c:val>
            <c:numRef>
              <c:f>'[Microsoft Office PowerPoint 中的图表  ]工作表1'!$B$3:$E$3</c:f>
              <c:numCache>
                <c:formatCode>General</c:formatCode>
                <c:ptCount val="4"/>
                <c:pt idx="0">
                  <c:v>21.9</c:v>
                </c:pt>
                <c:pt idx="1">
                  <c:v>51.8</c:v>
                </c:pt>
                <c:pt idx="2">
                  <c:v>247.3</c:v>
                </c:pt>
                <c:pt idx="3">
                  <c:v>521.6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'[Microsoft Office PowerPoint 中的图表  ]工作表1'!$A$4</c:f>
              <c:strCache>
                <c:ptCount val="1"/>
                <c:pt idx="0">
                  <c:v>対日輸出</c:v>
                </c:pt>
              </c:strCache>
            </c:strRef>
          </c:tx>
          <c:dLbls>
            <c:txPr>
              <a:bodyPr/>
              <a:lstStyle/>
              <a:p>
                <a:pPr>
                  <a:defRPr sz="2400"/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'[Microsoft Office PowerPoint 中的图表  ]工作表1'!$B$2:$E$2</c:f>
              <c:numCache>
                <c:formatCode>General</c:formatCode>
                <c:ptCount val="4"/>
                <c:pt idx="0">
                  <c:v>1985.0</c:v>
                </c:pt>
                <c:pt idx="1">
                  <c:v>1990.0</c:v>
                </c:pt>
                <c:pt idx="2">
                  <c:v>1995.0</c:v>
                </c:pt>
                <c:pt idx="3">
                  <c:v>2000.0</c:v>
                </c:pt>
              </c:numCache>
            </c:numRef>
          </c:cat>
          <c:val>
            <c:numRef>
              <c:f>'[Microsoft Office PowerPoint 中的图表  ]工作表1'!$B$4:$E$4</c:f>
              <c:numCache>
                <c:formatCode>General</c:formatCode>
                <c:ptCount val="4"/>
                <c:pt idx="0">
                  <c:v>57.0</c:v>
                </c:pt>
                <c:pt idx="1">
                  <c:v>90.1</c:v>
                </c:pt>
                <c:pt idx="2">
                  <c:v>284.7</c:v>
                </c:pt>
                <c:pt idx="3">
                  <c:v>416.5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'[Microsoft Office PowerPoint 中的图表  ]工作表1'!$A$5</c:f>
              <c:strCache>
                <c:ptCount val="1"/>
                <c:pt idx="0">
                  <c:v>対香港輸出</c:v>
                </c:pt>
              </c:strCache>
            </c:strRef>
          </c:tx>
          <c:dLbls>
            <c:txPr>
              <a:bodyPr/>
              <a:lstStyle/>
              <a:p>
                <a:pPr>
                  <a:defRPr sz="2400"/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'[Microsoft Office PowerPoint 中的图表  ]工作表1'!$B$2:$E$2</c:f>
              <c:numCache>
                <c:formatCode>General</c:formatCode>
                <c:ptCount val="4"/>
                <c:pt idx="0">
                  <c:v>1985.0</c:v>
                </c:pt>
                <c:pt idx="1">
                  <c:v>1990.0</c:v>
                </c:pt>
                <c:pt idx="2">
                  <c:v>1995.0</c:v>
                </c:pt>
                <c:pt idx="3">
                  <c:v>2000.0</c:v>
                </c:pt>
              </c:numCache>
            </c:numRef>
          </c:cat>
          <c:val>
            <c:numRef>
              <c:f>'[Microsoft Office PowerPoint 中的图表  ]工作表1'!$B$5:$E$5</c:f>
              <c:numCache>
                <c:formatCode>General</c:formatCode>
                <c:ptCount val="4"/>
                <c:pt idx="0">
                  <c:v>67.2</c:v>
                </c:pt>
                <c:pt idx="1">
                  <c:v>266.3</c:v>
                </c:pt>
                <c:pt idx="2">
                  <c:v>359.8</c:v>
                </c:pt>
                <c:pt idx="3">
                  <c:v>445.1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'[Microsoft Office PowerPoint 中的图表  ]工作表1'!$A$6</c:f>
              <c:strCache>
                <c:ptCount val="1"/>
                <c:pt idx="0">
                  <c:v>対ASEAN輸出</c:v>
                </c:pt>
              </c:strCache>
            </c:strRef>
          </c:tx>
          <c:dLbls>
            <c:txPr>
              <a:bodyPr/>
              <a:lstStyle/>
              <a:p>
                <a:pPr>
                  <a:defRPr sz="2400"/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'[Microsoft Office PowerPoint 中的图表  ]工作表1'!$B$2:$E$2</c:f>
              <c:numCache>
                <c:formatCode>General</c:formatCode>
                <c:ptCount val="4"/>
                <c:pt idx="0">
                  <c:v>1985.0</c:v>
                </c:pt>
                <c:pt idx="1">
                  <c:v>1990.0</c:v>
                </c:pt>
                <c:pt idx="2">
                  <c:v>1995.0</c:v>
                </c:pt>
                <c:pt idx="3">
                  <c:v>2000.0</c:v>
                </c:pt>
              </c:numCache>
            </c:numRef>
          </c:cat>
          <c:val>
            <c:numRef>
              <c:f>'[Microsoft Office PowerPoint 中的图表  ]工作表1'!$B$6:$E$6</c:f>
              <c:numCache>
                <c:formatCode>General</c:formatCode>
                <c:ptCount val="4"/>
                <c:pt idx="0">
                  <c:v>26.5</c:v>
                </c:pt>
                <c:pt idx="1">
                  <c:v>37.4</c:v>
                </c:pt>
                <c:pt idx="2">
                  <c:v>97.6</c:v>
                </c:pt>
                <c:pt idx="3">
                  <c:v>173.4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2146730904"/>
        <c:axId val="-2146727928"/>
      </c:lineChart>
      <c:catAx>
        <c:axId val="-2146730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-2146727928"/>
        <c:crosses val="autoZero"/>
        <c:auto val="1"/>
        <c:lblAlgn val="ctr"/>
        <c:lblOffset val="100"/>
        <c:noMultiLvlLbl val="0"/>
      </c:catAx>
      <c:valAx>
        <c:axId val="-214672792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-21467309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2663791548957"/>
          <c:y val="0.127659574468085"/>
          <c:w val="0.707488880206768"/>
          <c:h val="0.72803819735299"/>
        </c:manualLayout>
      </c:layout>
      <c:lineChart>
        <c:grouping val="standard"/>
        <c:varyColors val="0"/>
        <c:ser>
          <c:idx val="0"/>
          <c:order val="0"/>
          <c:tx>
            <c:strRef>
              <c:f>'[Microsoft Office PowerPoint 中的图表  ]工作表1'!$A$3</c:f>
              <c:strCache>
                <c:ptCount val="1"/>
                <c:pt idx="0">
                  <c:v>FDI総額</c:v>
                </c:pt>
              </c:strCache>
            </c:strRef>
          </c:tx>
          <c:marker>
            <c:symbol val="none"/>
          </c:marker>
          <c:cat>
            <c:numRef>
              <c:f>'[Microsoft Office PowerPoint 中的图表  ]工作表1'!$B$2:$K$2</c:f>
              <c:numCache>
                <c:formatCode>General</c:formatCode>
                <c:ptCount val="10"/>
                <c:pt idx="0">
                  <c:v>2001.0</c:v>
                </c:pt>
                <c:pt idx="1">
                  <c:v>2002.0</c:v>
                </c:pt>
                <c:pt idx="2">
                  <c:v>2003.0</c:v>
                </c:pt>
                <c:pt idx="3">
                  <c:v>2004.0</c:v>
                </c:pt>
                <c:pt idx="4">
                  <c:v>2005.0</c:v>
                </c:pt>
                <c:pt idx="5">
                  <c:v>2006.0</c:v>
                </c:pt>
                <c:pt idx="6">
                  <c:v>2007.0</c:v>
                </c:pt>
                <c:pt idx="7">
                  <c:v>2008.0</c:v>
                </c:pt>
                <c:pt idx="8">
                  <c:v>2009.0</c:v>
                </c:pt>
                <c:pt idx="9">
                  <c:v>2010.0</c:v>
                </c:pt>
              </c:numCache>
            </c:numRef>
          </c:cat>
          <c:val>
            <c:numRef>
              <c:f>'[Microsoft Office PowerPoint 中的图表  ]工作表1'!$B$3:$K$3</c:f>
              <c:numCache>
                <c:formatCode>0.0</c:formatCode>
                <c:ptCount val="10"/>
                <c:pt idx="0">
                  <c:v>10.878</c:v>
                </c:pt>
                <c:pt idx="1">
                  <c:v>15.109</c:v>
                </c:pt>
                <c:pt idx="2">
                  <c:v>28.547</c:v>
                </c:pt>
                <c:pt idx="3">
                  <c:v>54.98</c:v>
                </c:pt>
                <c:pt idx="4">
                  <c:v>122.612</c:v>
                </c:pt>
                <c:pt idx="5">
                  <c:v>176.34</c:v>
                </c:pt>
                <c:pt idx="6">
                  <c:v>265.061</c:v>
                </c:pt>
                <c:pt idx="7">
                  <c:v>559.072</c:v>
                </c:pt>
                <c:pt idx="8">
                  <c:v>565.29</c:v>
                </c:pt>
                <c:pt idx="9">
                  <c:v>688.113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'[Microsoft Office PowerPoint 中的图表  ]工作表1'!$A$4</c:f>
              <c:strCache>
                <c:ptCount val="1"/>
                <c:pt idx="0">
                  <c:v>対ASEANFDI額</c:v>
                </c:pt>
              </c:strCache>
            </c:strRef>
          </c:tx>
          <c:marker>
            <c:symbol val="none"/>
          </c:marker>
          <c:cat>
            <c:numRef>
              <c:f>'[Microsoft Office PowerPoint 中的图表  ]工作表1'!$B$2:$K$2</c:f>
              <c:numCache>
                <c:formatCode>General</c:formatCode>
                <c:ptCount val="10"/>
                <c:pt idx="0">
                  <c:v>2001.0</c:v>
                </c:pt>
                <c:pt idx="1">
                  <c:v>2002.0</c:v>
                </c:pt>
                <c:pt idx="2">
                  <c:v>2003.0</c:v>
                </c:pt>
                <c:pt idx="3">
                  <c:v>2004.0</c:v>
                </c:pt>
                <c:pt idx="4">
                  <c:v>2005.0</c:v>
                </c:pt>
                <c:pt idx="5">
                  <c:v>2006.0</c:v>
                </c:pt>
                <c:pt idx="6">
                  <c:v>2007.0</c:v>
                </c:pt>
                <c:pt idx="7">
                  <c:v>2008.0</c:v>
                </c:pt>
                <c:pt idx="8">
                  <c:v>2009.0</c:v>
                </c:pt>
                <c:pt idx="9">
                  <c:v>2010.0</c:v>
                </c:pt>
              </c:numCache>
            </c:numRef>
          </c:cat>
          <c:val>
            <c:numRef>
              <c:f>'[Microsoft Office PowerPoint 中的图表  ]工作表1'!$B$4:$K$4</c:f>
              <c:numCache>
                <c:formatCode>0.0</c:formatCode>
                <c:ptCount val="10"/>
                <c:pt idx="0">
                  <c:v>2.884</c:v>
                </c:pt>
                <c:pt idx="1">
                  <c:v>1.02</c:v>
                </c:pt>
                <c:pt idx="2">
                  <c:v>1.193</c:v>
                </c:pt>
                <c:pt idx="3">
                  <c:v>1.956</c:v>
                </c:pt>
                <c:pt idx="4">
                  <c:v>1.577</c:v>
                </c:pt>
                <c:pt idx="5">
                  <c:v>3.358</c:v>
                </c:pt>
                <c:pt idx="6">
                  <c:v>9.681</c:v>
                </c:pt>
                <c:pt idx="7">
                  <c:v>24.844</c:v>
                </c:pt>
                <c:pt idx="8">
                  <c:v>26.981</c:v>
                </c:pt>
                <c:pt idx="9">
                  <c:v>44.046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47039144"/>
        <c:axId val="-2147057560"/>
      </c:lineChart>
      <c:catAx>
        <c:axId val="-2147039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147057560"/>
        <c:crosses val="autoZero"/>
        <c:auto val="1"/>
        <c:lblAlgn val="ctr"/>
        <c:lblOffset val="100"/>
        <c:noMultiLvlLbl val="0"/>
      </c:catAx>
      <c:valAx>
        <c:axId val="-2147057560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-21470391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4"/>
          <c:order val="0"/>
          <c:tx>
            <c:strRef>
              <c:f>工作表1!$A$7</c:f>
              <c:strCache>
                <c:ptCount val="1"/>
                <c:pt idx="0">
                  <c:v>貿易結合度</c:v>
                </c:pt>
              </c:strCache>
            </c:strRef>
          </c:tx>
          <c:cat>
            <c:numRef>
              <c:f>工作表1!$B$2:$M$2</c:f>
              <c:numCache>
                <c:formatCode>General</c:formatCode>
                <c:ptCount val="12"/>
                <c:pt idx="0">
                  <c:v>2000.0</c:v>
                </c:pt>
                <c:pt idx="1">
                  <c:v>2001.0</c:v>
                </c:pt>
                <c:pt idx="2">
                  <c:v>2002.0</c:v>
                </c:pt>
                <c:pt idx="3">
                  <c:v>2003.0</c:v>
                </c:pt>
                <c:pt idx="4">
                  <c:v>2004.0</c:v>
                </c:pt>
                <c:pt idx="5">
                  <c:v>2005.0</c:v>
                </c:pt>
                <c:pt idx="6">
                  <c:v>2006.0</c:v>
                </c:pt>
                <c:pt idx="7">
                  <c:v>2007.0</c:v>
                </c:pt>
                <c:pt idx="8">
                  <c:v>2008.0</c:v>
                </c:pt>
                <c:pt idx="9">
                  <c:v>2009.0</c:v>
                </c:pt>
                <c:pt idx="10">
                  <c:v>2010.0</c:v>
                </c:pt>
                <c:pt idx="11">
                  <c:v>2011.0</c:v>
                </c:pt>
              </c:numCache>
            </c:numRef>
          </c:cat>
          <c:val>
            <c:numRef>
              <c:f>工作表1!$B$7:$M$7</c:f>
              <c:numCache>
                <c:formatCode>0.00</c:formatCode>
                <c:ptCount val="12"/>
                <c:pt idx="0">
                  <c:v>1.2097347211171</c:v>
                </c:pt>
                <c:pt idx="1">
                  <c:v>1.281178586017025</c:v>
                </c:pt>
                <c:pt idx="2">
                  <c:v>1.344640946799628</c:v>
                </c:pt>
                <c:pt idx="3">
                  <c:v>1.30845416709155</c:v>
                </c:pt>
                <c:pt idx="4">
                  <c:v>1.338956390637934</c:v>
                </c:pt>
                <c:pt idx="5">
                  <c:v>1.336718090612425</c:v>
                </c:pt>
                <c:pt idx="6">
                  <c:v>1.366126871276858</c:v>
                </c:pt>
                <c:pt idx="7">
                  <c:v>1.429410236123973</c:v>
                </c:pt>
                <c:pt idx="8">
                  <c:v>1.650536480035075</c:v>
                </c:pt>
                <c:pt idx="9">
                  <c:v>1.504880900303757</c:v>
                </c:pt>
                <c:pt idx="10">
                  <c:v>1.388825903058108</c:v>
                </c:pt>
                <c:pt idx="11">
                  <c:v>1.397192386448396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068587240"/>
        <c:axId val="2068590280"/>
      </c:lineChart>
      <c:catAx>
        <c:axId val="2068587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068590280"/>
        <c:crosses val="autoZero"/>
        <c:auto val="1"/>
        <c:lblAlgn val="ctr"/>
        <c:lblOffset val="100"/>
        <c:noMultiLvlLbl val="0"/>
      </c:catAx>
      <c:valAx>
        <c:axId val="2068590280"/>
        <c:scaling>
          <c:orientation val="minMax"/>
          <c:max val="2.0"/>
        </c:scaling>
        <c:delete val="0"/>
        <c:axPos val="l"/>
        <c:majorGridlines/>
        <c:numFmt formatCode="0.00" sourceLinked="1"/>
        <c:majorTickMark val="none"/>
        <c:minorTickMark val="none"/>
        <c:tickLblPos val="nextTo"/>
        <c:crossAx val="2068587240"/>
        <c:crosses val="autoZero"/>
        <c:crossBetween val="between"/>
        <c:majorUnit val="0.5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FD3E7D-CA0F-BE46-95DB-6709FF06FCC0}" type="datetimeFigureOut">
              <a:rPr kumimoji="1" lang="zh-CN" altLang="en-US" smtClean="0"/>
              <a:t>13/05/01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A0B1E1-7D6D-7844-AC2B-67180FF8636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0221812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26B00-BD10-AB40-951E-70FCE38C79E7}" type="datetimeFigureOut">
              <a:rPr kumimoji="1" lang="zh-CN" altLang="en-US" smtClean="0"/>
              <a:t>13/05/01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A95D6D-6A7E-6444-A7FE-54123E27FFB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0400525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  <a:p>
            <a:r>
              <a:rPr kumimoji="1" lang="zh-CN" altLang="en-US"/>
              <a:t>----- 会议笔记(13/04/24 16:56) -----</a:t>
            </a:r>
          </a:p>
          <a:p>
            <a:r>
              <a:rPr kumimoji="1" lang="zh-CN" altLang="en-US"/>
              <a:t>輸出と輸入別の結合度がおかしい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95D6D-6A7E-6444-A7FE-54123E27FFBF}" type="slidenum">
              <a:rPr kumimoji="1" lang="zh-CN" altLang="en-US" smtClean="0"/>
              <a:t>22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8642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  <a:p>
            <a:r>
              <a:rPr kumimoji="1" lang="zh-CN" altLang="en-US"/>
              <a:t>----- 会议笔记(13/04/24 16:56) -----</a:t>
            </a:r>
          </a:p>
          <a:p>
            <a:r>
              <a:rPr kumimoji="1" lang="zh-CN" altLang="en-US"/>
              <a:t>経済の成果あまりなく、期待できる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95D6D-6A7E-6444-A7FE-54123E27FFBF}" type="slidenum">
              <a:rPr kumimoji="1" lang="zh-CN" altLang="en-US" smtClean="0"/>
              <a:t>24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74034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288B-BC83-2440-92A0-BEB59199B9B5}" type="datetime1">
              <a:rPr kumimoji="1" lang="ja-JP" altLang="en-US" smtClean="0"/>
              <a:t>13/05/01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zh-CN" smtClean="0"/>
              <a:t>1</a:t>
            </a:r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2F834-1500-954A-8DB0-F599AC80351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35386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单击此处编辑母版文本样式</a:t>
            </a:r>
          </a:p>
          <a:p>
            <a:pPr lvl="1"/>
            <a:r>
              <a:rPr kumimoji="1" lang="ja-JP" altLang="en-US" smtClean="0"/>
              <a:t>二级</a:t>
            </a:r>
          </a:p>
          <a:p>
            <a:pPr lvl="2"/>
            <a:r>
              <a:rPr kumimoji="1" lang="ja-JP" altLang="en-US" smtClean="0"/>
              <a:t>三级</a:t>
            </a:r>
          </a:p>
          <a:p>
            <a:pPr lvl="3"/>
            <a:r>
              <a:rPr kumimoji="1" lang="ja-JP" altLang="en-US" smtClean="0"/>
              <a:t>四级</a:t>
            </a:r>
          </a:p>
          <a:p>
            <a:pPr lvl="4"/>
            <a:r>
              <a:rPr kumimoji="1" lang="ja-JP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29E8-103D-044F-B705-BD75A8C05594}" type="datetime1">
              <a:rPr kumimoji="1" lang="ja-JP" altLang="en-US" smtClean="0"/>
              <a:t>13/05/01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zh-CN" smtClean="0"/>
              <a:t>1</a:t>
            </a:r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2F834-1500-954A-8DB0-F599AC80351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85758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单击此处编辑母版文本样式</a:t>
            </a:r>
          </a:p>
          <a:p>
            <a:pPr lvl="1"/>
            <a:r>
              <a:rPr kumimoji="1" lang="ja-JP" altLang="en-US" smtClean="0"/>
              <a:t>二级</a:t>
            </a:r>
          </a:p>
          <a:p>
            <a:pPr lvl="2"/>
            <a:r>
              <a:rPr kumimoji="1" lang="ja-JP" altLang="en-US" smtClean="0"/>
              <a:t>三级</a:t>
            </a:r>
          </a:p>
          <a:p>
            <a:pPr lvl="3"/>
            <a:r>
              <a:rPr kumimoji="1" lang="ja-JP" altLang="en-US" smtClean="0"/>
              <a:t>四级</a:t>
            </a:r>
          </a:p>
          <a:p>
            <a:pPr lvl="4"/>
            <a:r>
              <a:rPr kumimoji="1" lang="ja-JP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C4B36-30D5-BC4F-8BB6-09FDE243F3E2}" type="datetime1">
              <a:rPr kumimoji="1" lang="ja-JP" altLang="en-US" smtClean="0"/>
              <a:t>13/05/01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zh-CN" smtClean="0"/>
              <a:t>1</a:t>
            </a:r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2F834-1500-954A-8DB0-F599AC80351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52653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单击此处编辑母版文本样式</a:t>
            </a:r>
          </a:p>
          <a:p>
            <a:pPr lvl="1"/>
            <a:r>
              <a:rPr kumimoji="1" lang="ja-JP" altLang="en-US" smtClean="0"/>
              <a:t>二级</a:t>
            </a:r>
          </a:p>
          <a:p>
            <a:pPr lvl="2"/>
            <a:r>
              <a:rPr kumimoji="1" lang="ja-JP" altLang="en-US" smtClean="0"/>
              <a:t>三级</a:t>
            </a:r>
          </a:p>
          <a:p>
            <a:pPr lvl="3"/>
            <a:r>
              <a:rPr kumimoji="1" lang="ja-JP" altLang="en-US" smtClean="0"/>
              <a:t>四级</a:t>
            </a:r>
          </a:p>
          <a:p>
            <a:pPr lvl="4"/>
            <a:r>
              <a:rPr kumimoji="1" lang="ja-JP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BD700-0C34-204E-A1C5-019525DB86D5}" type="datetime1">
              <a:rPr kumimoji="1" lang="ja-JP" altLang="en-US" smtClean="0"/>
              <a:t>13/05/01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zh-CN" smtClean="0"/>
              <a:t>1</a:t>
            </a:r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2F834-1500-954A-8DB0-F599AC80351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72151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1CFAC-6C3A-EB4E-BBC4-3A80DDAF1FEE}" type="datetime1">
              <a:rPr kumimoji="1" lang="ja-JP" altLang="en-US" smtClean="0"/>
              <a:t>13/05/01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zh-CN" smtClean="0"/>
              <a:t>1</a:t>
            </a:r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2F834-1500-954A-8DB0-F599AC80351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252492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单击此处编辑母版文本样式</a:t>
            </a:r>
          </a:p>
          <a:p>
            <a:pPr lvl="1"/>
            <a:r>
              <a:rPr kumimoji="1" lang="ja-JP" altLang="en-US" smtClean="0"/>
              <a:t>二级</a:t>
            </a:r>
          </a:p>
          <a:p>
            <a:pPr lvl="2"/>
            <a:r>
              <a:rPr kumimoji="1" lang="ja-JP" altLang="en-US" smtClean="0"/>
              <a:t>三级</a:t>
            </a:r>
          </a:p>
          <a:p>
            <a:pPr lvl="3"/>
            <a:r>
              <a:rPr kumimoji="1" lang="ja-JP" altLang="en-US" smtClean="0"/>
              <a:t>四级</a:t>
            </a:r>
          </a:p>
          <a:p>
            <a:pPr lvl="4"/>
            <a:r>
              <a:rPr kumimoji="1" lang="ja-JP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单击此处编辑母版文本样式</a:t>
            </a:r>
          </a:p>
          <a:p>
            <a:pPr lvl="1"/>
            <a:r>
              <a:rPr kumimoji="1" lang="ja-JP" altLang="en-US" smtClean="0"/>
              <a:t>二级</a:t>
            </a:r>
          </a:p>
          <a:p>
            <a:pPr lvl="2"/>
            <a:r>
              <a:rPr kumimoji="1" lang="ja-JP" altLang="en-US" smtClean="0"/>
              <a:t>三级</a:t>
            </a:r>
          </a:p>
          <a:p>
            <a:pPr lvl="3"/>
            <a:r>
              <a:rPr kumimoji="1" lang="ja-JP" altLang="en-US" smtClean="0"/>
              <a:t>四级</a:t>
            </a:r>
          </a:p>
          <a:p>
            <a:pPr lvl="4"/>
            <a:r>
              <a:rPr kumimoji="1" lang="ja-JP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8C01B-8E18-0B48-B01E-4CEDD98BBD64}" type="datetime1">
              <a:rPr kumimoji="1" lang="ja-JP" altLang="en-US" smtClean="0"/>
              <a:t>13/05/01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zh-CN" smtClean="0"/>
              <a:t>1</a:t>
            </a:r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2F834-1500-954A-8DB0-F599AC80351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27596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单击此处编辑母版文本样式</a:t>
            </a:r>
          </a:p>
          <a:p>
            <a:pPr lvl="1"/>
            <a:r>
              <a:rPr kumimoji="1" lang="ja-JP" altLang="en-US" smtClean="0"/>
              <a:t>二级</a:t>
            </a:r>
          </a:p>
          <a:p>
            <a:pPr lvl="2"/>
            <a:r>
              <a:rPr kumimoji="1" lang="ja-JP" altLang="en-US" smtClean="0"/>
              <a:t>三级</a:t>
            </a:r>
          </a:p>
          <a:p>
            <a:pPr lvl="3"/>
            <a:r>
              <a:rPr kumimoji="1" lang="ja-JP" altLang="en-US" smtClean="0"/>
              <a:t>四级</a:t>
            </a:r>
          </a:p>
          <a:p>
            <a:pPr lvl="4"/>
            <a:r>
              <a:rPr kumimoji="1" lang="ja-JP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单击此处编辑母版文本样式</a:t>
            </a:r>
          </a:p>
          <a:p>
            <a:pPr lvl="1"/>
            <a:r>
              <a:rPr kumimoji="1" lang="ja-JP" altLang="en-US" smtClean="0"/>
              <a:t>二级</a:t>
            </a:r>
          </a:p>
          <a:p>
            <a:pPr lvl="2"/>
            <a:r>
              <a:rPr kumimoji="1" lang="ja-JP" altLang="en-US" smtClean="0"/>
              <a:t>三级</a:t>
            </a:r>
          </a:p>
          <a:p>
            <a:pPr lvl="3"/>
            <a:r>
              <a:rPr kumimoji="1" lang="ja-JP" altLang="en-US" smtClean="0"/>
              <a:t>四级</a:t>
            </a:r>
          </a:p>
          <a:p>
            <a:pPr lvl="4"/>
            <a:r>
              <a:rPr kumimoji="1" lang="ja-JP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7F3A8-1EE7-1E49-BEBE-7B028C3A9D33}" type="datetime1">
              <a:rPr kumimoji="1" lang="ja-JP" altLang="en-US" smtClean="0"/>
              <a:t>13/05/01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zh-CN" smtClean="0"/>
              <a:t>1</a:t>
            </a:r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2F834-1500-954A-8DB0-F599AC80351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46659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4640-9732-F84B-89E2-A65BA8EF4B3D}" type="datetime1">
              <a:rPr kumimoji="1" lang="ja-JP" altLang="en-US" smtClean="0"/>
              <a:t>13/05/01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zh-CN" smtClean="0"/>
              <a:t>1</a:t>
            </a:r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2F834-1500-954A-8DB0-F599AC80351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39814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CC63E-97E6-5145-B807-6D3C52F76399}" type="datetime1">
              <a:rPr kumimoji="1" lang="ja-JP" altLang="en-US" smtClean="0"/>
              <a:t>13/05/01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zh-CN" smtClean="0"/>
              <a:t>1</a:t>
            </a:r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2F834-1500-954A-8DB0-F599AC80351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22532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单击此处编辑母版文本样式</a:t>
            </a:r>
          </a:p>
          <a:p>
            <a:pPr lvl="1"/>
            <a:r>
              <a:rPr kumimoji="1" lang="ja-JP" altLang="en-US" smtClean="0"/>
              <a:t>二级</a:t>
            </a:r>
          </a:p>
          <a:p>
            <a:pPr lvl="2"/>
            <a:r>
              <a:rPr kumimoji="1" lang="ja-JP" altLang="en-US" smtClean="0"/>
              <a:t>三级</a:t>
            </a:r>
          </a:p>
          <a:p>
            <a:pPr lvl="3"/>
            <a:r>
              <a:rPr kumimoji="1" lang="ja-JP" altLang="en-US" smtClean="0"/>
              <a:t>四级</a:t>
            </a:r>
          </a:p>
          <a:p>
            <a:pPr lvl="4"/>
            <a:r>
              <a:rPr kumimoji="1" lang="ja-JP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FE49D-0D48-7240-8168-9A34DCF44CCC}" type="datetime1">
              <a:rPr kumimoji="1" lang="ja-JP" altLang="en-US" smtClean="0"/>
              <a:t>13/05/01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zh-CN" smtClean="0"/>
              <a:t>1</a:t>
            </a:r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2F834-1500-954A-8DB0-F599AC80351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44193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B2F95-C165-8E46-9361-EDB6CF35FA5B}" type="datetime1">
              <a:rPr kumimoji="1" lang="ja-JP" altLang="en-US" smtClean="0"/>
              <a:t>13/05/01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zh-CN" smtClean="0"/>
              <a:t>1</a:t>
            </a:r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2F834-1500-954A-8DB0-F599AC80351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01668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单击此处编辑母版文本样式</a:t>
            </a:r>
          </a:p>
          <a:p>
            <a:pPr lvl="1"/>
            <a:r>
              <a:rPr kumimoji="1" lang="ja-JP" altLang="en-US" smtClean="0"/>
              <a:t>二级</a:t>
            </a:r>
          </a:p>
          <a:p>
            <a:pPr lvl="2"/>
            <a:r>
              <a:rPr kumimoji="1" lang="ja-JP" altLang="en-US" smtClean="0"/>
              <a:t>三级</a:t>
            </a:r>
          </a:p>
          <a:p>
            <a:pPr lvl="3"/>
            <a:r>
              <a:rPr kumimoji="1" lang="ja-JP" altLang="en-US" smtClean="0"/>
              <a:t>四级</a:t>
            </a:r>
          </a:p>
          <a:p>
            <a:pPr lvl="4"/>
            <a:r>
              <a:rPr kumimoji="1" lang="ja-JP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14F87-21D1-A644-BC10-E78D0859AB69}" type="datetime1">
              <a:rPr kumimoji="1" lang="ja-JP" altLang="en-US" smtClean="0"/>
              <a:t>13/05/01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zh-CN" smtClean="0"/>
              <a:t>1</a:t>
            </a:r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2F834-1500-954A-8DB0-F599AC80351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06582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0" r:id="rId1"/>
    <p:sldLayoutId id="2147483981" r:id="rId2"/>
    <p:sldLayoutId id="2147483982" r:id="rId3"/>
    <p:sldLayoutId id="2147483983" r:id="rId4"/>
    <p:sldLayoutId id="2147483984" r:id="rId5"/>
    <p:sldLayoutId id="2147483985" r:id="rId6"/>
    <p:sldLayoutId id="2147483986" r:id="rId7"/>
    <p:sldLayoutId id="2147483987" r:id="rId8"/>
    <p:sldLayoutId id="2147483988" r:id="rId9"/>
    <p:sldLayoutId id="2147483989" r:id="rId10"/>
    <p:sldLayoutId id="2147483990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>
                <a:latin typeface="ＭＳ 明朝"/>
                <a:ea typeface="ＭＳ 明朝"/>
                <a:cs typeface="ＭＳ 明朝"/>
              </a:rPr>
              <a:t>ASEAN</a:t>
            </a:r>
            <a:r>
              <a:rPr kumimoji="1" lang="ja-JP" altLang="en-US" b="1" dirty="0" smtClean="0">
                <a:latin typeface="ＭＳ 明朝"/>
                <a:ea typeface="ＭＳ 明朝"/>
                <a:cs typeface="ＭＳ 明朝"/>
              </a:rPr>
              <a:t>・中国自由貿易協定</a:t>
            </a:r>
            <a:r>
              <a:rPr kumimoji="1" lang="en-US" altLang="ja-JP" b="1" dirty="0" smtClean="0">
                <a:latin typeface="ＭＳ 明朝"/>
                <a:ea typeface="ＭＳ 明朝"/>
                <a:cs typeface="ＭＳ 明朝"/>
              </a:rPr>
              <a:t/>
            </a:r>
            <a:br>
              <a:rPr kumimoji="1" lang="en-US" altLang="ja-JP" b="1" dirty="0" smtClean="0">
                <a:latin typeface="ＭＳ 明朝"/>
                <a:ea typeface="ＭＳ 明朝"/>
                <a:cs typeface="ＭＳ 明朝"/>
              </a:rPr>
            </a:br>
            <a:r>
              <a:rPr kumimoji="1" lang="ja-JP" altLang="en-US" b="1" dirty="0" smtClean="0">
                <a:latin typeface="ＭＳ 明朝"/>
                <a:ea typeface="ＭＳ 明朝"/>
                <a:cs typeface="ＭＳ 明朝"/>
              </a:rPr>
              <a:t>の再検討</a:t>
            </a:r>
            <a:endParaRPr kumimoji="1" lang="zh-CN" altLang="en-US" b="1" dirty="0">
              <a:latin typeface="ＭＳ 明朝"/>
              <a:ea typeface="ＭＳ 明朝"/>
              <a:cs typeface="ＭＳ 明朝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kumimoji="1" lang="ja-JP" altLang="en-US" b="1" dirty="0" smtClean="0">
                <a:solidFill>
                  <a:schemeClr val="tx1"/>
                </a:solidFill>
                <a:latin typeface="ＭＳ 明朝"/>
                <a:ea typeface="ＭＳ 明朝"/>
                <a:cs typeface="ＭＳ 明朝"/>
              </a:rPr>
              <a:t>松山大学経済学研究科</a:t>
            </a:r>
            <a:endParaRPr kumimoji="1" lang="en-US" altLang="ja-JP" b="1" dirty="0" smtClean="0">
              <a:solidFill>
                <a:schemeClr val="tx1"/>
              </a:solidFill>
              <a:latin typeface="ＭＳ 明朝"/>
              <a:ea typeface="ＭＳ 明朝"/>
              <a:cs typeface="ＭＳ 明朝"/>
            </a:endParaRPr>
          </a:p>
          <a:p>
            <a:pPr algn="r"/>
            <a:r>
              <a:rPr kumimoji="1" lang="ja-JP" altLang="en-US" b="1" dirty="0" smtClean="0">
                <a:solidFill>
                  <a:schemeClr val="tx1"/>
                </a:solidFill>
                <a:latin typeface="ＭＳ 明朝"/>
                <a:ea typeface="ＭＳ 明朝"/>
                <a:cs typeface="ＭＳ 明朝"/>
              </a:rPr>
              <a:t>姚　海峰</a:t>
            </a:r>
            <a:endParaRPr kumimoji="1" lang="zh-CN" altLang="en-US" b="1" dirty="0">
              <a:solidFill>
                <a:schemeClr val="tx1"/>
              </a:solidFill>
              <a:latin typeface="ＭＳ 明朝"/>
              <a:ea typeface="ＭＳ 明朝"/>
              <a:cs typeface="ＭＳ 明朝"/>
            </a:endParaRPr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2F834-1500-954A-8DB0-F599AC80351E}" type="slidenum">
              <a:rPr kumimoji="1" lang="zh-CN" altLang="en-US" smtClean="0"/>
              <a:t>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87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49"/>
    </mc:Choice>
    <mc:Fallback xmlns="">
      <p:transition xmlns:p14="http://schemas.microsoft.com/office/powerpoint/2010/main" spd="slow" advTm="2049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kumimoji="1" lang="ja-JP" altLang="en-US" sz="4000" i="1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存在する問題：</a:t>
            </a:r>
            <a:endParaRPr kumimoji="1" lang="en-US" altLang="ja-JP" sz="4000" i="1" dirty="0" smtClean="0">
              <a:solidFill>
                <a:srgbClr val="000000"/>
              </a:solidFill>
              <a:latin typeface="ＭＳ 明朝"/>
              <a:ea typeface="ＭＳ 明朝"/>
              <a:cs typeface="ＭＳ 明朝"/>
            </a:endParaRPr>
          </a:p>
          <a:p>
            <a:pPr marL="0" indent="0">
              <a:buNone/>
            </a:pPr>
            <a:r>
              <a:rPr kumimoji="1" lang="en-US" altLang="ja-JP" sz="40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①</a:t>
            </a:r>
            <a:r>
              <a:rPr kumimoji="1" lang="ja-JP" altLang="en-US" sz="40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生産力過剰</a:t>
            </a:r>
            <a:endParaRPr kumimoji="1" lang="en-US" altLang="ja-JP" sz="4000" dirty="0" smtClean="0">
              <a:solidFill>
                <a:srgbClr val="000000"/>
              </a:solidFill>
              <a:latin typeface="ＭＳ 明朝"/>
              <a:ea typeface="ＭＳ 明朝"/>
              <a:cs typeface="ＭＳ 明朝"/>
            </a:endParaRPr>
          </a:p>
          <a:p>
            <a:pPr marL="0" indent="0">
              <a:buNone/>
            </a:pPr>
            <a:r>
              <a:rPr kumimoji="1" lang="en-US" altLang="ja-JP" sz="40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②</a:t>
            </a:r>
            <a:r>
              <a:rPr kumimoji="1" lang="ja-JP" altLang="en-US" sz="40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経済発展と資源不足</a:t>
            </a:r>
            <a:endParaRPr kumimoji="1" lang="en-US" altLang="ja-JP" sz="4000" dirty="0" smtClean="0">
              <a:solidFill>
                <a:srgbClr val="000000"/>
              </a:solidFill>
              <a:latin typeface="ＭＳ 明朝"/>
              <a:ea typeface="ＭＳ 明朝"/>
              <a:cs typeface="ＭＳ 明朝"/>
            </a:endParaRPr>
          </a:p>
          <a:p>
            <a:pPr marL="0" indent="0">
              <a:buNone/>
            </a:pPr>
            <a:r>
              <a:rPr kumimoji="1" lang="en-US" altLang="ja-JP" sz="40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③</a:t>
            </a:r>
            <a:r>
              <a:rPr kumimoji="1" lang="ja-JP" altLang="en-US" sz="40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外貨準備過剰</a:t>
            </a:r>
            <a:endParaRPr kumimoji="1" lang="en-US" altLang="ja-JP" sz="4000" dirty="0" smtClean="0">
              <a:solidFill>
                <a:srgbClr val="000000"/>
              </a:solidFill>
              <a:latin typeface="ＭＳ 明朝"/>
              <a:ea typeface="ＭＳ 明朝"/>
              <a:cs typeface="ＭＳ 明朝"/>
            </a:endParaRPr>
          </a:p>
          <a:p>
            <a:pPr marL="0" indent="0">
              <a:buNone/>
            </a:pPr>
            <a:r>
              <a:rPr kumimoji="1" lang="en-US" altLang="ja-JP" sz="40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④</a:t>
            </a:r>
            <a:r>
              <a:rPr kumimoji="1" lang="ja-JP" altLang="en-US" sz="40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国有企業改革と</a:t>
            </a:r>
            <a:r>
              <a:rPr kumimoji="1" lang="ja-JP" altLang="en-US" sz="40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国内産業構</a:t>
            </a:r>
            <a:r>
              <a:rPr kumimoji="1" lang="ja-JP" altLang="en-US" sz="40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造の改革</a:t>
            </a:r>
            <a:endParaRPr kumimoji="1" lang="en-US" altLang="ja-JP" sz="4000" dirty="0" smtClean="0">
              <a:solidFill>
                <a:srgbClr val="000000"/>
              </a:solidFill>
              <a:latin typeface="ＭＳ 明朝"/>
              <a:ea typeface="ＭＳ 明朝"/>
              <a:cs typeface="ＭＳ 明朝"/>
            </a:endParaRPr>
          </a:p>
          <a:p>
            <a:pPr marL="0" indent="0">
              <a:buNone/>
            </a:pPr>
            <a:endParaRPr kumimoji="1" lang="en-US" altLang="ja-JP" sz="4000" i="1" dirty="0" smtClean="0">
              <a:solidFill>
                <a:srgbClr val="000000"/>
              </a:solidFill>
              <a:latin typeface="ＭＳ 明朝"/>
              <a:ea typeface="ＭＳ 明朝"/>
              <a:cs typeface="ＭＳ 明朝"/>
            </a:endParaRPr>
          </a:p>
          <a:p>
            <a:pPr marL="0" indent="0">
              <a:buNone/>
            </a:pPr>
            <a:r>
              <a:rPr kumimoji="1" lang="ja-JP" altLang="en-US" sz="4000" i="1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このような背景における中国</a:t>
            </a:r>
            <a:r>
              <a:rPr kumimoji="1" lang="ja-JP" altLang="en-US" sz="4000" i="1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の政策変化：</a:t>
            </a:r>
            <a:endParaRPr kumimoji="1" lang="en-US" altLang="ja-JP" sz="4000" i="1" dirty="0">
              <a:solidFill>
                <a:srgbClr val="000000"/>
              </a:solidFill>
              <a:latin typeface="ＭＳ 明朝"/>
              <a:ea typeface="ＭＳ 明朝"/>
              <a:cs typeface="ＭＳ 明朝"/>
            </a:endParaRPr>
          </a:p>
          <a:p>
            <a:pPr marL="0" indent="0">
              <a:buNone/>
            </a:pPr>
            <a:r>
              <a:rPr kumimoji="1" lang="ja-JP" altLang="en-US" sz="4000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外資</a:t>
            </a:r>
            <a:r>
              <a:rPr kumimoji="1" lang="ja-JP" altLang="en-US" sz="40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導入</a:t>
            </a:r>
            <a:r>
              <a:rPr kumimoji="1" lang="en-US" altLang="ja-JP" sz="40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−→</a:t>
            </a:r>
            <a:r>
              <a:rPr kumimoji="1" lang="ja-JP" altLang="en-US" sz="4000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外資導入及び自国企業の海外進出（「走出去」政策）</a:t>
            </a:r>
            <a:endParaRPr kumimoji="1" lang="en-US" altLang="ja-JP" sz="4000" dirty="0">
              <a:solidFill>
                <a:srgbClr val="000000"/>
              </a:solidFill>
              <a:latin typeface="ＭＳ 明朝"/>
              <a:ea typeface="ＭＳ 明朝"/>
              <a:cs typeface="ＭＳ 明朝"/>
            </a:endParaRPr>
          </a:p>
          <a:p>
            <a:pPr marL="0" indent="0">
              <a:buNone/>
            </a:pP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2F834-1500-954A-8DB0-F599AC80351E}" type="slidenum">
              <a:rPr kumimoji="1" lang="zh-CN" altLang="en-US" smtClean="0"/>
              <a:t>10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232644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「走出去」政策とは</a:t>
            </a:r>
            <a:r>
              <a:rPr kumimoji="1" lang="en-US" altLang="ja-JP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/>
            </a:r>
            <a:br>
              <a:rPr kumimoji="1" lang="en-US" altLang="ja-JP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</a:br>
            <a:endParaRPr kumimoji="1" lang="zh-CN" altLang="en-US" dirty="0">
              <a:latin typeface="ＭＳ 明朝"/>
              <a:ea typeface="ＭＳ 明朝"/>
              <a:cs typeface="ＭＳ 明朝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00668"/>
            <a:ext cx="8229600" cy="525568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kumimoji="1" lang="ja-JP" altLang="ja-JP" dirty="0">
                <a:solidFill>
                  <a:srgbClr val="000000"/>
                </a:solidFill>
              </a:rPr>
              <a:t>　</a:t>
            </a:r>
            <a:r>
              <a:rPr lang="ja-JP" altLang="zh-CN" sz="40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中国</a:t>
            </a:r>
            <a:r>
              <a:rPr lang="ja-JP" altLang="en-US" sz="40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政府</a:t>
            </a:r>
            <a:r>
              <a:rPr lang="ja-JP" altLang="en-US" sz="40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が</a:t>
            </a:r>
            <a:r>
              <a:rPr lang="ja-JP" altLang="en-US" sz="40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自国</a:t>
            </a:r>
            <a:r>
              <a:rPr lang="ja-JP" altLang="zh-CN" sz="40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企業</a:t>
            </a:r>
            <a:r>
              <a:rPr lang="ja-JP" altLang="en-US" sz="40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の</a:t>
            </a:r>
            <a:r>
              <a:rPr lang="ja-JP" altLang="zh-CN" sz="40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海外</a:t>
            </a:r>
            <a:r>
              <a:rPr lang="ja-JP" altLang="zh-CN" sz="4000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へ</a:t>
            </a:r>
            <a:r>
              <a:rPr lang="ja-JP" altLang="zh-CN" sz="40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進出を</a:t>
            </a:r>
            <a:r>
              <a:rPr lang="ja-JP" altLang="zh-CN" sz="4000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促進する政策である</a:t>
            </a:r>
            <a:r>
              <a:rPr lang="ja-JP" altLang="zh-CN" sz="40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。</a:t>
            </a:r>
            <a:endParaRPr lang="en-US" altLang="ja-JP" sz="4000" dirty="0" smtClean="0">
              <a:solidFill>
                <a:srgbClr val="000000"/>
              </a:solidFill>
              <a:latin typeface="ＭＳ 明朝"/>
              <a:ea typeface="ＭＳ 明朝"/>
              <a:cs typeface="ＭＳ 明朝"/>
            </a:endParaRPr>
          </a:p>
          <a:p>
            <a:pPr marL="0" indent="0">
              <a:buNone/>
            </a:pPr>
            <a:endParaRPr lang="en-US" altLang="ja-JP" dirty="0" smtClean="0">
              <a:solidFill>
                <a:srgbClr val="000000"/>
              </a:solidFill>
              <a:latin typeface="ＭＳ 明朝"/>
              <a:ea typeface="ＭＳ 明朝"/>
              <a:cs typeface="ＭＳ 明朝"/>
            </a:endParaRPr>
          </a:p>
          <a:p>
            <a:pPr marL="0" indent="0">
              <a:buNone/>
            </a:pPr>
            <a:r>
              <a:rPr lang="ja-JP" altLang="en-US" sz="4000" i="1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「走出去」政策のメリット</a:t>
            </a:r>
            <a:endParaRPr lang="en-US" altLang="ja-JP" sz="4000" i="1" dirty="0" smtClean="0">
              <a:solidFill>
                <a:srgbClr val="000000"/>
              </a:solidFill>
              <a:latin typeface="ＭＳ 明朝"/>
              <a:ea typeface="ＭＳ 明朝"/>
              <a:cs typeface="ＭＳ 明朝"/>
            </a:endParaRPr>
          </a:p>
          <a:p>
            <a:pPr marL="0" indent="0">
              <a:buNone/>
            </a:pPr>
            <a:r>
              <a:rPr lang="ja-JP" altLang="zh-CN" sz="36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現地</a:t>
            </a:r>
            <a:r>
              <a:rPr lang="ja-JP" altLang="zh-CN" sz="3600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の自然資源を</a:t>
            </a:r>
            <a:r>
              <a:rPr lang="ja-JP" altLang="zh-CN" sz="36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利用</a:t>
            </a:r>
            <a:endParaRPr lang="en-US" altLang="ja-JP" sz="3600" dirty="0" smtClean="0">
              <a:solidFill>
                <a:srgbClr val="000000"/>
              </a:solidFill>
              <a:latin typeface="ＭＳ 明朝"/>
              <a:ea typeface="ＭＳ 明朝"/>
              <a:cs typeface="ＭＳ 明朝"/>
            </a:endParaRPr>
          </a:p>
          <a:p>
            <a:pPr marL="0" indent="0">
              <a:buNone/>
            </a:pPr>
            <a:r>
              <a:rPr lang="ja-JP" altLang="en-US" sz="36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自国企業の</a:t>
            </a:r>
            <a:r>
              <a:rPr lang="ja-JP" altLang="zh-CN" sz="36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国際</a:t>
            </a:r>
            <a:r>
              <a:rPr lang="ja-JP" altLang="zh-CN" sz="3600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競争力を</a:t>
            </a:r>
            <a:r>
              <a:rPr lang="ja-JP" altLang="zh-CN" sz="36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レベルアップ</a:t>
            </a:r>
            <a:endParaRPr lang="en-US" altLang="ja-JP" sz="3600" dirty="0" smtClean="0">
              <a:solidFill>
                <a:srgbClr val="000000"/>
              </a:solidFill>
              <a:latin typeface="ＭＳ 明朝"/>
              <a:ea typeface="ＭＳ 明朝"/>
              <a:cs typeface="ＭＳ 明朝"/>
            </a:endParaRPr>
          </a:p>
          <a:p>
            <a:pPr marL="0" indent="0">
              <a:buNone/>
            </a:pPr>
            <a:r>
              <a:rPr lang="ja-JP" altLang="zh-CN" sz="36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国内</a:t>
            </a:r>
            <a:r>
              <a:rPr lang="ja-JP" altLang="zh-CN" sz="3600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より安価な労働力を</a:t>
            </a:r>
            <a:r>
              <a:rPr lang="ja-JP" altLang="zh-CN" sz="36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利用</a:t>
            </a:r>
            <a:endParaRPr lang="en-US" altLang="ja-JP" sz="3600" dirty="0" smtClean="0">
              <a:solidFill>
                <a:srgbClr val="000000"/>
              </a:solidFill>
              <a:latin typeface="ＭＳ 明朝"/>
              <a:ea typeface="ＭＳ 明朝"/>
              <a:cs typeface="ＭＳ 明朝"/>
            </a:endParaRPr>
          </a:p>
          <a:p>
            <a:pPr marL="0" indent="0">
              <a:buNone/>
            </a:pPr>
            <a:r>
              <a:rPr lang="ja-JP" altLang="zh-CN" sz="36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生産</a:t>
            </a:r>
            <a:r>
              <a:rPr lang="ja-JP" altLang="zh-CN" sz="3600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コストを</a:t>
            </a:r>
            <a:r>
              <a:rPr lang="ja-JP" altLang="zh-CN" sz="36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抑える</a:t>
            </a:r>
            <a:endParaRPr lang="en-US" altLang="ja-JP" sz="3600" dirty="0" smtClean="0">
              <a:solidFill>
                <a:srgbClr val="000000"/>
              </a:solidFill>
              <a:latin typeface="ＭＳ 明朝"/>
              <a:ea typeface="ＭＳ 明朝"/>
              <a:cs typeface="ＭＳ 明朝"/>
            </a:endParaRPr>
          </a:p>
          <a:p>
            <a:pPr marL="0" indent="0">
              <a:buNone/>
            </a:pPr>
            <a:r>
              <a:rPr lang="ja-JP" altLang="zh-CN" sz="36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貿易</a:t>
            </a:r>
            <a:r>
              <a:rPr lang="ja-JP" altLang="en-US" sz="36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障壁</a:t>
            </a:r>
            <a:r>
              <a:rPr lang="ja-JP" altLang="zh-CN" sz="36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を</a:t>
            </a:r>
            <a:r>
              <a:rPr lang="ja-JP" altLang="zh-CN" sz="36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回避</a:t>
            </a:r>
            <a:endParaRPr kumimoji="1" lang="zh-CN" altLang="en-US" sz="3600" dirty="0">
              <a:solidFill>
                <a:srgbClr val="000000"/>
              </a:solidFill>
              <a:latin typeface="ＭＳ 明朝"/>
              <a:ea typeface="ＭＳ 明朝"/>
              <a:cs typeface="ＭＳ 明朝"/>
            </a:endParaRPr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2F834-1500-954A-8DB0-F599AC80351E}" type="slidenum">
              <a:rPr kumimoji="1" lang="zh-CN" altLang="en-US" smtClean="0"/>
              <a:t>11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799588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3"/>
    </mc:Choice>
    <mc:Fallback xmlns="">
      <p:transition xmlns:p14="http://schemas.microsoft.com/office/powerpoint/2010/main" spd="slow" advTm="13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60817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kumimoji="1" lang="ja-JP" altLang="en-US" sz="4000" b="1" i="1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中国政府は</a:t>
            </a:r>
            <a:r>
              <a:rPr kumimoji="1" lang="en-US" altLang="ja-JP" sz="4000" b="1" i="1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FTA</a:t>
            </a:r>
            <a:r>
              <a:rPr kumimoji="1" lang="ja-JP" altLang="en-US" sz="4000" b="1" i="1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相手を選ぶ基準</a:t>
            </a:r>
            <a:endParaRPr kumimoji="1" lang="en-US" altLang="ja-JP" sz="4000" b="1" i="1" dirty="0">
              <a:solidFill>
                <a:srgbClr val="000000"/>
              </a:solidFill>
              <a:latin typeface="ＭＳ 明朝"/>
              <a:ea typeface="ＭＳ 明朝"/>
              <a:cs typeface="ＭＳ 明朝"/>
            </a:endParaRPr>
          </a:p>
          <a:p>
            <a:pPr marL="0" indent="0">
              <a:buNone/>
            </a:pPr>
            <a:r>
              <a:rPr lang="ja-JP" altLang="zh-CN" sz="39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実施</a:t>
            </a:r>
            <a:r>
              <a:rPr lang="ja-JP" altLang="zh-CN" sz="3900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しやすい国・地域から行う；</a:t>
            </a:r>
            <a:endParaRPr lang="en-US" altLang="ja-JP" sz="3900" dirty="0">
              <a:solidFill>
                <a:srgbClr val="000000"/>
              </a:solidFill>
              <a:latin typeface="ＭＳ 明朝"/>
              <a:ea typeface="ＭＳ 明朝"/>
              <a:cs typeface="ＭＳ 明朝"/>
            </a:endParaRPr>
          </a:p>
          <a:p>
            <a:pPr marL="0" indent="0">
              <a:buNone/>
            </a:pPr>
            <a:r>
              <a:rPr lang="ja-JP" altLang="zh-CN" sz="39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戦略的</a:t>
            </a:r>
            <a:r>
              <a:rPr lang="ja-JP" altLang="zh-CN" sz="3900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な利益のある国・地域と行う</a:t>
            </a:r>
            <a:r>
              <a:rPr lang="ja-JP" altLang="zh-CN" sz="39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；</a:t>
            </a:r>
            <a:endParaRPr lang="en-US" altLang="ja-JP" sz="3900" dirty="0" smtClean="0">
              <a:solidFill>
                <a:srgbClr val="000000"/>
              </a:solidFill>
              <a:latin typeface="ＭＳ 明朝"/>
              <a:ea typeface="ＭＳ 明朝"/>
              <a:cs typeface="ＭＳ 明朝"/>
            </a:endParaRPr>
          </a:p>
          <a:p>
            <a:pPr marL="0" indent="0">
              <a:buNone/>
            </a:pPr>
            <a:r>
              <a:rPr lang="ja-JP" altLang="en-US" sz="39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地理的条件を考える；</a:t>
            </a:r>
            <a:endParaRPr lang="en-US" altLang="ja-JP" sz="3900" dirty="0">
              <a:solidFill>
                <a:srgbClr val="000000"/>
              </a:solidFill>
              <a:latin typeface="ＭＳ 明朝"/>
              <a:ea typeface="ＭＳ 明朝"/>
              <a:cs typeface="ＭＳ 明朝"/>
            </a:endParaRPr>
          </a:p>
          <a:p>
            <a:pPr marL="0" indent="0">
              <a:buNone/>
            </a:pPr>
            <a:r>
              <a:rPr lang="en-US" altLang="ja-JP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—</a:t>
            </a:r>
            <a:r>
              <a:rPr lang="en-US" altLang="ja-JP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——</a:t>
            </a:r>
            <a:r>
              <a:rPr lang="en-US" altLang="ja-JP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—</a:t>
            </a:r>
            <a:r>
              <a:rPr lang="ja-JP" altLang="en-US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中国は短期・直接な経済関係を狙っている</a:t>
            </a:r>
            <a:endParaRPr lang="en-US" altLang="ja-JP" dirty="0" smtClean="0">
              <a:solidFill>
                <a:srgbClr val="000000"/>
              </a:solidFill>
              <a:latin typeface="ＭＳ 明朝"/>
              <a:ea typeface="ＭＳ 明朝"/>
              <a:cs typeface="ＭＳ 明朝"/>
            </a:endParaRPr>
          </a:p>
          <a:p>
            <a:pPr marL="0" indent="0">
              <a:buNone/>
            </a:pPr>
            <a:r>
              <a:rPr lang="ja-JP" altLang="ja-JP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　</a:t>
            </a:r>
            <a:r>
              <a:rPr lang="ja-JP" altLang="en-US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　</a:t>
            </a:r>
            <a:r>
              <a:rPr lang="ja-JP" altLang="en-US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わけではないが、長期的・間接的な利益を</a:t>
            </a:r>
            <a:endParaRPr lang="en-US" altLang="ja-JP" dirty="0" smtClean="0">
              <a:solidFill>
                <a:srgbClr val="000000"/>
              </a:solidFill>
              <a:latin typeface="ＭＳ 明朝"/>
              <a:ea typeface="ＭＳ 明朝"/>
              <a:cs typeface="ＭＳ 明朝"/>
            </a:endParaRPr>
          </a:p>
          <a:p>
            <a:pPr marL="0" indent="0">
              <a:buNone/>
            </a:pPr>
            <a:r>
              <a:rPr lang="ja-JP" altLang="ja-JP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　</a:t>
            </a:r>
            <a:r>
              <a:rPr lang="ja-JP" altLang="en-US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　</a:t>
            </a:r>
            <a:r>
              <a:rPr lang="ja-JP" altLang="en-US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狙っている</a:t>
            </a:r>
            <a:endParaRPr kumimoji="1" lang="en-US" altLang="ja-JP" sz="3900" dirty="0">
              <a:solidFill>
                <a:srgbClr val="000000"/>
              </a:solidFill>
              <a:latin typeface="ＭＳ 明朝"/>
              <a:ea typeface="ＭＳ 明朝"/>
              <a:cs typeface="ＭＳ 明朝"/>
            </a:endParaRPr>
          </a:p>
          <a:p>
            <a:pPr marL="0" indent="0" algn="r">
              <a:buNone/>
            </a:pPr>
            <a:endParaRPr kumimoji="1" lang="zh-CN" altLang="en-US" sz="3000" dirty="0"/>
          </a:p>
          <a:p>
            <a:pPr marL="0" indent="0" algn="ctr">
              <a:buNone/>
            </a:pPr>
            <a:r>
              <a:rPr kumimoji="1" lang="en-US" altLang="ja-JP" sz="4300" i="1" dirty="0">
                <a:latin typeface="ＭＳ 明朝"/>
                <a:ea typeface="ＭＳ 明朝"/>
                <a:cs typeface="ＭＳ 明朝"/>
              </a:rPr>
              <a:t>ASEAN</a:t>
            </a:r>
          </a:p>
          <a:p>
            <a:pPr marL="0" indent="0">
              <a:buNone/>
            </a:pPr>
            <a:r>
              <a:rPr kumimoji="1" lang="ja-JP" altLang="ja-JP" sz="4300" dirty="0">
                <a:latin typeface="ＭＳ 明朝"/>
                <a:ea typeface="ＭＳ 明朝"/>
                <a:cs typeface="ＭＳ 明朝"/>
              </a:rPr>
              <a:t>　</a:t>
            </a:r>
            <a:r>
              <a:rPr kumimoji="1" lang="ja-JP" altLang="en-US" sz="4300" dirty="0">
                <a:latin typeface="ＭＳ 明朝"/>
                <a:ea typeface="ＭＳ 明朝"/>
                <a:cs typeface="ＭＳ 明朝"/>
              </a:rPr>
              <a:t>　経済・政治の同盟・発展レベル異なる加盟国・開放された市場</a:t>
            </a:r>
            <a:endParaRPr kumimoji="1" lang="en-US" altLang="ja-JP" sz="4300" dirty="0">
              <a:latin typeface="ＭＳ 明朝"/>
              <a:ea typeface="ＭＳ 明朝"/>
              <a:cs typeface="ＭＳ 明朝"/>
            </a:endParaRPr>
          </a:p>
          <a:p>
            <a:endParaRPr kumimoji="1" lang="zh-CN" altLang="en-US" dirty="0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2F834-1500-954A-8DB0-F599AC80351E}" type="slidenum">
              <a:rPr kumimoji="1" lang="zh-CN" altLang="en-US" smtClean="0"/>
              <a:t>12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704665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sz="3200" dirty="0" smtClean="0">
                <a:latin typeface="ＭＳ 明朝"/>
                <a:ea typeface="ＭＳ 明朝"/>
                <a:cs typeface="ＭＳ 明朝"/>
              </a:rPr>
              <a:t>2000</a:t>
            </a:r>
            <a:r>
              <a:rPr kumimoji="1" lang="ja-JP" altLang="en-US" sz="3200" dirty="0">
                <a:latin typeface="ＭＳ 明朝"/>
                <a:ea typeface="ＭＳ 明朝"/>
                <a:cs typeface="ＭＳ 明朝"/>
              </a:rPr>
              <a:t>年まで中国</a:t>
            </a:r>
            <a:r>
              <a:rPr kumimoji="1" lang="ja-JP" altLang="en-US" sz="3200" dirty="0" smtClean="0">
                <a:latin typeface="ＭＳ 明朝"/>
                <a:ea typeface="ＭＳ 明朝"/>
                <a:cs typeface="ＭＳ 明朝"/>
              </a:rPr>
              <a:t>の</a:t>
            </a:r>
            <a:r>
              <a:rPr kumimoji="1" lang="en-US" altLang="ja-JP" sz="3200" dirty="0" smtClean="0">
                <a:latin typeface="ＭＳ 明朝"/>
                <a:ea typeface="ＭＳ 明朝"/>
                <a:cs typeface="ＭＳ 明朝"/>
              </a:rPr>
              <a:t/>
            </a:r>
            <a:br>
              <a:rPr kumimoji="1" lang="en-US" altLang="ja-JP" sz="3200" dirty="0" smtClean="0">
                <a:latin typeface="ＭＳ 明朝"/>
                <a:ea typeface="ＭＳ 明朝"/>
                <a:cs typeface="ＭＳ 明朝"/>
              </a:rPr>
            </a:br>
            <a:r>
              <a:rPr kumimoji="1" lang="ja-JP" altLang="en-US" sz="3200" dirty="0" smtClean="0">
                <a:latin typeface="ＭＳ 明朝"/>
                <a:ea typeface="ＭＳ 明朝"/>
                <a:cs typeface="ＭＳ 明朝"/>
              </a:rPr>
              <a:t>対米</a:t>
            </a:r>
            <a:r>
              <a:rPr kumimoji="1" lang="ja-JP" altLang="en-US" sz="3200" dirty="0">
                <a:latin typeface="ＭＳ 明朝"/>
                <a:ea typeface="ＭＳ 明朝"/>
                <a:cs typeface="ＭＳ 明朝"/>
              </a:rPr>
              <a:t>、日、香港及び</a:t>
            </a:r>
            <a:r>
              <a:rPr kumimoji="1" lang="en-US" altLang="ja-JP" sz="3200" dirty="0">
                <a:latin typeface="ＭＳ 明朝"/>
                <a:ea typeface="ＭＳ 明朝"/>
                <a:cs typeface="ＭＳ 明朝"/>
              </a:rPr>
              <a:t>ASEAN</a:t>
            </a:r>
            <a:r>
              <a:rPr kumimoji="1" lang="ja-JP" altLang="en-US" sz="3200" dirty="0">
                <a:latin typeface="ＭＳ 明朝"/>
                <a:ea typeface="ＭＳ 明朝"/>
                <a:cs typeface="ＭＳ 明朝"/>
              </a:rPr>
              <a:t>の輸出状況</a:t>
            </a:r>
            <a:r>
              <a:rPr kumimoji="1" lang="en-US" altLang="ja-JP" sz="3200" dirty="0">
                <a:latin typeface="ＭＳ 明朝"/>
                <a:ea typeface="ＭＳ 明朝"/>
                <a:cs typeface="ＭＳ 明朝"/>
              </a:rPr>
              <a:t/>
            </a:r>
            <a:br>
              <a:rPr kumimoji="1" lang="en-US" altLang="ja-JP" sz="3200" dirty="0">
                <a:latin typeface="ＭＳ 明朝"/>
                <a:ea typeface="ＭＳ 明朝"/>
                <a:cs typeface="ＭＳ 明朝"/>
              </a:rPr>
            </a:br>
            <a:endParaRPr kumimoji="1" lang="zh-CN" altLang="en-US" sz="3200" dirty="0">
              <a:latin typeface="ＭＳ 明朝"/>
              <a:ea typeface="ＭＳ 明朝"/>
              <a:cs typeface="ＭＳ 明朝"/>
            </a:endParaRPr>
          </a:p>
        </p:txBody>
      </p:sp>
      <p:sp>
        <p:nvSpPr>
          <p:cNvPr id="10" name="内容占位符 9"/>
          <p:cNvSpPr>
            <a:spLocks noGrp="1"/>
          </p:cNvSpPr>
          <p:nvPr>
            <p:ph idx="1"/>
          </p:nvPr>
        </p:nvSpPr>
        <p:spPr>
          <a:xfrm>
            <a:off x="752475" y="2692400"/>
            <a:ext cx="7662864" cy="3344863"/>
          </a:xfrm>
        </p:spPr>
        <p:txBody>
          <a:bodyPr/>
          <a:lstStyle/>
          <a:p>
            <a:pPr marL="0" indent="0">
              <a:buNone/>
            </a:pPr>
            <a:endParaRPr kumimoji="1" lang="zh-CN" altLang="en-US" dirty="0">
              <a:solidFill>
                <a:schemeClr val="tx1"/>
              </a:solidFill>
            </a:endParaRPr>
          </a:p>
        </p:txBody>
      </p:sp>
      <p:graphicFrame>
        <p:nvGraphicFramePr>
          <p:cNvPr id="9" name="图表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6895612"/>
              </p:ext>
            </p:extLst>
          </p:nvPr>
        </p:nvGraphicFramePr>
        <p:xfrm>
          <a:off x="933966" y="1934449"/>
          <a:ext cx="7416800" cy="45192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文本框 12"/>
          <p:cNvSpPr txBox="1"/>
          <p:nvPr/>
        </p:nvSpPr>
        <p:spPr>
          <a:xfrm>
            <a:off x="8166100" y="29337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859666" y="1688227"/>
            <a:ext cx="85241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kumimoji="1" lang="ja-JP" altLang="en-US" sz="1000" dirty="0">
                <a:solidFill>
                  <a:prstClr val="black"/>
                </a:solidFill>
              </a:rPr>
              <a:t>単位：億ドル</a:t>
            </a:r>
            <a:endParaRPr kumimoji="1" lang="zh-CN" altLang="en-US" sz="3200" dirty="0">
              <a:solidFill>
                <a:prstClr val="black"/>
              </a:solidFill>
            </a:endParaRPr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2F834-1500-954A-8DB0-F599AC80351E}" type="slidenum">
              <a:rPr kumimoji="1" lang="zh-CN" altLang="en-US" smtClean="0"/>
              <a:t>13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99288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3"/>
    </mc:Choice>
    <mc:Fallback xmlns="">
      <p:transition xmlns:p14="http://schemas.microsoft.com/office/powerpoint/2010/main" spd="slow" advTm="90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826029"/>
          </a:xfrm>
        </p:spPr>
        <p:txBody>
          <a:bodyPr>
            <a:normAutofit/>
          </a:bodyPr>
          <a:lstStyle/>
          <a:p>
            <a:r>
              <a:rPr kumimoji="1" lang="ja-JP" altLang="en-US" sz="4000" dirty="0" smtClean="0">
                <a:latin typeface="ＭＳ 明朝"/>
                <a:ea typeface="ＭＳ 明朝"/>
                <a:cs typeface="ＭＳ 明朝"/>
              </a:rPr>
              <a:t>経済面における分析</a:t>
            </a:r>
            <a:r>
              <a:rPr kumimoji="1" lang="en-US" altLang="ja-JP" sz="4000" dirty="0" smtClean="0">
                <a:latin typeface="ＭＳ 明朝"/>
                <a:ea typeface="ＭＳ 明朝"/>
                <a:cs typeface="ＭＳ 明朝"/>
              </a:rPr>
              <a:t>⑵</a:t>
            </a:r>
            <a:endParaRPr kumimoji="1" lang="zh-CN" altLang="en-US" sz="4000" dirty="0">
              <a:latin typeface="ＭＳ 明朝"/>
              <a:ea typeface="ＭＳ 明朝"/>
              <a:cs typeface="ＭＳ 明朝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3714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kumimoji="1" lang="ja-JP" altLang="zh-CN" b="1" i="1" dirty="0"/>
              <a:t>　</a:t>
            </a:r>
            <a:r>
              <a:rPr kumimoji="1" lang="ja-JP" altLang="en-US" sz="16000" b="1" i="1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海外市場の拡大</a:t>
            </a:r>
            <a:endParaRPr kumimoji="1" lang="en-US" altLang="ja-JP" sz="16000" b="1" i="1" dirty="0" smtClean="0">
              <a:solidFill>
                <a:srgbClr val="000000"/>
              </a:solidFill>
              <a:latin typeface="ＭＳ 明朝"/>
              <a:ea typeface="ＭＳ 明朝"/>
              <a:cs typeface="ＭＳ 明朝"/>
            </a:endParaRPr>
          </a:p>
          <a:p>
            <a:pPr marL="0" indent="0">
              <a:buNone/>
            </a:pPr>
            <a:r>
              <a:rPr kumimoji="1" lang="ja-JP" altLang="ja-JP" sz="7300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　</a:t>
            </a:r>
            <a:endParaRPr kumimoji="1" lang="en-US" altLang="ja-JP" sz="7300" dirty="0" smtClean="0">
              <a:solidFill>
                <a:srgbClr val="000000"/>
              </a:solidFill>
              <a:latin typeface="ＭＳ 明朝"/>
              <a:ea typeface="ＭＳ 明朝"/>
              <a:cs typeface="ＭＳ 明朝"/>
            </a:endParaRPr>
          </a:p>
          <a:p>
            <a:pPr marL="0" indent="0">
              <a:buNone/>
            </a:pPr>
            <a:r>
              <a:rPr kumimoji="1" lang="ja-JP" altLang="en-US" sz="144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担い手：多国籍企業</a:t>
            </a:r>
            <a:endParaRPr kumimoji="1" lang="en-US" altLang="ja-JP" sz="14400" dirty="0" smtClean="0">
              <a:solidFill>
                <a:srgbClr val="000000"/>
              </a:solidFill>
              <a:latin typeface="ＭＳ 明朝"/>
              <a:ea typeface="ＭＳ 明朝"/>
              <a:cs typeface="ＭＳ 明朝"/>
            </a:endParaRPr>
          </a:p>
          <a:p>
            <a:pPr marL="0" indent="0">
              <a:buNone/>
            </a:pPr>
            <a:r>
              <a:rPr kumimoji="1" lang="ja-JP" altLang="ja-JP" sz="14400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　</a:t>
            </a:r>
            <a:r>
              <a:rPr kumimoji="1" lang="ja-JP" altLang="en-US" sz="144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水平型多国籍企業</a:t>
            </a:r>
            <a:r>
              <a:rPr kumimoji="1" lang="en-US" altLang="ja-JP" sz="144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——</a:t>
            </a:r>
            <a:r>
              <a:rPr kumimoji="1" lang="ja-JP" altLang="en-US" sz="144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親会社と海外子会社同じ製品を生産する</a:t>
            </a:r>
            <a:endParaRPr kumimoji="1" lang="en-US" altLang="ja-JP" sz="14400" dirty="0" smtClean="0">
              <a:solidFill>
                <a:srgbClr val="000000"/>
              </a:solidFill>
              <a:latin typeface="ＭＳ 明朝"/>
              <a:ea typeface="ＭＳ 明朝"/>
              <a:cs typeface="ＭＳ 明朝"/>
            </a:endParaRPr>
          </a:p>
          <a:p>
            <a:pPr marL="0" indent="0">
              <a:buNone/>
            </a:pPr>
            <a:r>
              <a:rPr kumimoji="1" lang="ja-JP" altLang="ja-JP" sz="14400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　</a:t>
            </a:r>
            <a:r>
              <a:rPr kumimoji="1" lang="ja-JP" altLang="en-US" sz="144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垂直型多国籍企業</a:t>
            </a:r>
            <a:r>
              <a:rPr kumimoji="1" lang="en-US" altLang="ja-JP" sz="144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——</a:t>
            </a:r>
            <a:r>
              <a:rPr lang="ja-JP" altLang="zh-CN" sz="14400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製品の製造工程の段階に分けられ、複数</a:t>
            </a:r>
            <a:r>
              <a:rPr lang="ja-JP" altLang="zh-CN" sz="144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の工程</a:t>
            </a:r>
            <a:r>
              <a:rPr lang="ja-JP" altLang="zh-CN" sz="14400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を各地の子会社が分担して、最後</a:t>
            </a:r>
            <a:r>
              <a:rPr lang="ja-JP" altLang="zh-CN" sz="144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にまとめて組み立てる。</a:t>
            </a:r>
            <a:endParaRPr lang="en-US" altLang="ja-JP" sz="14400" dirty="0" smtClean="0">
              <a:solidFill>
                <a:srgbClr val="000000"/>
              </a:solidFill>
              <a:latin typeface="ＭＳ 明朝"/>
              <a:ea typeface="ＭＳ 明朝"/>
              <a:cs typeface="ＭＳ 明朝"/>
            </a:endParaRPr>
          </a:p>
          <a:p>
            <a:pPr marL="0" indent="0">
              <a:buNone/>
            </a:pPr>
            <a:r>
              <a:rPr lang="ja-JP" altLang="ja-JP" sz="14400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　</a:t>
            </a:r>
            <a:r>
              <a:rPr lang="ja-JP" altLang="en-US" sz="144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一般的な対外貿易を行うことと共に、企業内貿易が繁栄となる。</a:t>
            </a:r>
            <a:endParaRPr lang="en-US" altLang="ja-JP" sz="14400" dirty="0" smtClean="0">
              <a:solidFill>
                <a:srgbClr val="000000"/>
              </a:solidFill>
              <a:latin typeface="ＭＳ 明朝"/>
              <a:ea typeface="ＭＳ 明朝"/>
              <a:cs typeface="ＭＳ 明朝"/>
            </a:endParaRPr>
          </a:p>
          <a:p>
            <a:pPr marL="0" indent="0">
              <a:buNone/>
            </a:pPr>
            <a:r>
              <a:rPr lang="ja-JP" altLang="ja-JP" sz="11100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　</a:t>
            </a:r>
            <a:r>
              <a:rPr lang="ja-JP" altLang="zh-CN" sz="111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 </a:t>
            </a:r>
            <a:endParaRPr kumimoji="1" lang="en-US" altLang="ja-JP" sz="11100" dirty="0" smtClean="0">
              <a:solidFill>
                <a:srgbClr val="000000"/>
              </a:solidFill>
              <a:latin typeface="ＭＳ 明朝"/>
              <a:ea typeface="ＭＳ 明朝"/>
              <a:cs typeface="ＭＳ 明朝"/>
            </a:endParaRPr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2F834-1500-954A-8DB0-F599AC80351E}" type="slidenum">
              <a:rPr kumimoji="1" lang="zh-CN" altLang="en-US" smtClean="0"/>
              <a:t>14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42660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9"/>
    </mc:Choice>
    <mc:Fallback xmlns="">
      <p:transition xmlns:p14="http://schemas.microsoft.com/office/powerpoint/2010/main" spd="slow" advTm="299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dirty="0" smtClean="0">
                <a:latin typeface="ＭＳ 明朝"/>
                <a:ea typeface="ＭＳ 明朝"/>
                <a:cs typeface="ＭＳ 明朝"/>
              </a:rPr>
              <a:t>政治面における分析</a:t>
            </a:r>
            <a:endParaRPr kumimoji="1" lang="zh-CN" altLang="en-US" sz="4000" dirty="0">
              <a:latin typeface="ＭＳ 明朝"/>
              <a:ea typeface="ＭＳ 明朝"/>
              <a:cs typeface="ＭＳ 明朝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2268"/>
            <a:ext cx="8229600" cy="49238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en-US" altLang="ja-JP" i="1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⑴</a:t>
            </a:r>
            <a:r>
              <a:rPr lang="ja-JP" altLang="zh-CN" i="1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経済</a:t>
            </a:r>
            <a:r>
              <a:rPr lang="ja-JP" altLang="zh-CN" i="1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の</a:t>
            </a:r>
            <a:r>
              <a:rPr lang="ja-JP" altLang="zh-CN" i="1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高</a:t>
            </a:r>
            <a:r>
              <a:rPr lang="ja-JP" altLang="en-US" i="1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度</a:t>
            </a:r>
            <a:r>
              <a:rPr lang="ja-JP" altLang="zh-CN" i="1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成長期</a:t>
            </a:r>
            <a:r>
              <a:rPr lang="ja-JP" altLang="zh-CN" i="1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にある中国は安定した国際環境が必要となる</a:t>
            </a:r>
            <a:r>
              <a:rPr lang="ja-JP" altLang="zh-CN" i="1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。</a:t>
            </a:r>
            <a:endParaRPr lang="en-US" altLang="ja-JP" i="1" dirty="0" smtClean="0">
              <a:solidFill>
                <a:srgbClr val="000000"/>
              </a:solidFill>
              <a:latin typeface="ＭＳ 明朝"/>
              <a:ea typeface="ＭＳ 明朝"/>
              <a:cs typeface="ＭＳ 明朝"/>
            </a:endParaRPr>
          </a:p>
          <a:p>
            <a:pPr marL="0" indent="0">
              <a:buNone/>
            </a:pPr>
            <a:endParaRPr lang="en-US" altLang="ja-JP" i="1" dirty="0">
              <a:solidFill>
                <a:srgbClr val="000000"/>
              </a:solidFill>
              <a:latin typeface="ＭＳ 明朝"/>
              <a:ea typeface="ＭＳ 明朝"/>
              <a:cs typeface="ＭＳ 明朝"/>
            </a:endParaRPr>
          </a:p>
          <a:p>
            <a:pPr marL="0" indent="0">
              <a:buNone/>
            </a:pPr>
            <a:r>
              <a:rPr lang="en-US" altLang="ja-JP" i="1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⑵</a:t>
            </a:r>
            <a:r>
              <a:rPr lang="ja-JP" altLang="zh-CN" i="1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 </a:t>
            </a:r>
            <a:r>
              <a:rPr lang="ja-JP" altLang="en-US" i="1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冷戦終結後、中国は社会主義大国として欧米諸国にみられ、孤立させられた</a:t>
            </a:r>
            <a:r>
              <a:rPr lang="ja-JP" altLang="en-US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。</a:t>
            </a:r>
            <a:endParaRPr lang="en-US" altLang="ja-JP" dirty="0" smtClean="0">
              <a:solidFill>
                <a:srgbClr val="000000"/>
              </a:solidFill>
              <a:latin typeface="ＭＳ 明朝"/>
              <a:ea typeface="ＭＳ 明朝"/>
              <a:cs typeface="ＭＳ 明朝"/>
            </a:endParaRPr>
          </a:p>
          <a:p>
            <a:pPr marL="0" indent="0">
              <a:buNone/>
            </a:pPr>
            <a:endParaRPr lang="en-US" altLang="ja-JP" dirty="0">
              <a:solidFill>
                <a:srgbClr val="000000"/>
              </a:solidFill>
              <a:latin typeface="ＭＳ 明朝"/>
              <a:ea typeface="ＭＳ 明朝"/>
              <a:cs typeface="ＭＳ 明朝"/>
            </a:endParaRPr>
          </a:p>
          <a:p>
            <a:pPr marL="0" indent="0">
              <a:buNone/>
            </a:pPr>
            <a:r>
              <a:rPr kumimoji="1" lang="en-US" altLang="ja-JP" i="1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⑶</a:t>
            </a:r>
            <a:r>
              <a:rPr lang="ja-JP" altLang="zh-CN" i="1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中米</a:t>
            </a:r>
            <a:r>
              <a:rPr lang="ja-JP" altLang="zh-CN" i="1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関係の悪化により中国</a:t>
            </a:r>
            <a:r>
              <a:rPr lang="ja-JP" altLang="zh-CN" i="1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は</a:t>
            </a:r>
            <a:r>
              <a:rPr lang="ja-JP" altLang="en-US" i="1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自国を守るため、</a:t>
            </a:r>
            <a:r>
              <a:rPr lang="ja-JP" altLang="zh-CN" i="1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アジア</a:t>
            </a:r>
            <a:r>
              <a:rPr lang="ja-JP" altLang="zh-CN" i="1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地域において盟友を作らなければならない状況になっている</a:t>
            </a:r>
            <a:r>
              <a:rPr lang="ja-JP" altLang="zh-CN" sz="3600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。 </a:t>
            </a:r>
            <a:endParaRPr kumimoji="1" lang="zh-CN" altLang="en-US" sz="3600" dirty="0">
              <a:solidFill>
                <a:srgbClr val="000000"/>
              </a:solidFill>
              <a:latin typeface="ＭＳ 明朝"/>
              <a:ea typeface="ＭＳ 明朝"/>
              <a:cs typeface="ＭＳ 明朝"/>
            </a:endParaRPr>
          </a:p>
          <a:p>
            <a:pPr marL="0" indent="0">
              <a:buNone/>
            </a:pPr>
            <a:endParaRPr lang="en-US" altLang="ja-JP" dirty="0" smtClean="0">
              <a:solidFill>
                <a:srgbClr val="000000"/>
              </a:solidFill>
              <a:latin typeface="ＭＳ 明朝"/>
              <a:ea typeface="ＭＳ 明朝"/>
              <a:cs typeface="ＭＳ 明朝"/>
            </a:endParaRPr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2F834-1500-954A-8DB0-F599AC80351E}" type="slidenum">
              <a:rPr kumimoji="1" lang="zh-CN" altLang="en-US" smtClean="0"/>
              <a:t>15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973945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7"/>
    </mc:Choice>
    <mc:Fallback xmlns="">
      <p:transition xmlns:p14="http://schemas.microsoft.com/office/powerpoint/2010/main" spd="slow" advTm="747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sz="4000" dirty="0"/>
              <a:t>ASEAN</a:t>
            </a:r>
            <a:r>
              <a:rPr kumimoji="1" lang="ja-JP" altLang="en-US" sz="4000" dirty="0"/>
              <a:t>・中国</a:t>
            </a:r>
            <a:r>
              <a:rPr kumimoji="1" lang="en-US" altLang="ja-JP" sz="4000" dirty="0"/>
              <a:t>FTA</a:t>
            </a:r>
            <a:r>
              <a:rPr kumimoji="1" lang="ja-JP" altLang="en-US" sz="4000" dirty="0"/>
              <a:t>概要</a:t>
            </a:r>
            <a:r>
              <a:rPr kumimoji="1" lang="en-US" altLang="ja-JP" sz="4000" dirty="0"/>
              <a:t/>
            </a:r>
            <a:br>
              <a:rPr kumimoji="1" lang="en-US" altLang="ja-JP" sz="4000" dirty="0"/>
            </a:br>
            <a:endParaRPr kumimoji="1" lang="zh-CN" altLang="en-US" sz="4000" dirty="0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6047304"/>
              </p:ext>
            </p:extLst>
          </p:nvPr>
        </p:nvGraphicFramePr>
        <p:xfrm>
          <a:off x="457201" y="877943"/>
          <a:ext cx="8466666" cy="5732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1332"/>
                <a:gridCol w="7535334"/>
              </a:tblGrid>
              <a:tr h="385418"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時間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内容</a:t>
                      </a:r>
                      <a:endParaRPr lang="zh-CN" altLang="en-US" dirty="0"/>
                    </a:p>
                  </a:txBody>
                  <a:tcPr/>
                </a:tc>
              </a:tr>
              <a:tr h="289064">
                <a:tc>
                  <a:txBody>
                    <a:bodyPr/>
                    <a:lstStyle/>
                    <a:p>
                      <a:r>
                        <a:rPr lang="en-US" altLang="zh-CN" sz="1050" kern="12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2002</a:t>
                      </a:r>
                      <a:r>
                        <a:rPr lang="ja-JP" altLang="zh-CN" sz="1050" kern="12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年</a:t>
                      </a:r>
                      <a:r>
                        <a:rPr lang="en-US" altLang="zh-CN" sz="1050" kern="12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11</a:t>
                      </a:r>
                      <a:r>
                        <a:rPr lang="ja-JP" altLang="zh-CN" sz="1050" kern="12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月</a:t>
                      </a:r>
                      <a:r>
                        <a:rPr lang="ja-JP" altLang="zh-CN" sz="105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 </a:t>
                      </a:r>
                      <a:endParaRPr lang="zh-CN" altLang="en-US" sz="1050" dirty="0">
                        <a:solidFill>
                          <a:srgbClr val="000000"/>
                        </a:solidFill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「</a:t>
                      </a: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ASEAN</a:t>
                      </a:r>
                      <a:r>
                        <a:rPr lang="ja-JP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・中国包括的経済協力枠組み協定」締結</a:t>
                      </a:r>
                      <a:r>
                        <a:rPr lang="ja-JP" altLang="zh-CN" sz="14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 </a:t>
                      </a:r>
                      <a:endParaRPr lang="zh-CN" altLang="en-US" sz="1400" dirty="0">
                        <a:solidFill>
                          <a:srgbClr val="000000"/>
                        </a:solidFill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/>
                </a:tc>
              </a:tr>
              <a:tr h="578128">
                <a:tc>
                  <a:txBody>
                    <a:bodyPr/>
                    <a:lstStyle/>
                    <a:p>
                      <a:r>
                        <a:rPr lang="en-US" altLang="zh-CN" sz="1050" kern="12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2003</a:t>
                      </a:r>
                      <a:r>
                        <a:rPr lang="ja-JP" altLang="zh-CN" sz="1050" kern="12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年</a:t>
                      </a:r>
                      <a:r>
                        <a:rPr lang="en-US" altLang="zh-CN" sz="1050" kern="12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10</a:t>
                      </a:r>
                      <a:r>
                        <a:rPr lang="ja-JP" altLang="zh-CN" sz="1050" kern="12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月</a:t>
                      </a:r>
                      <a:r>
                        <a:rPr lang="ja-JP" altLang="zh-CN" sz="105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 </a:t>
                      </a:r>
                      <a:endParaRPr lang="zh-CN" altLang="en-US" sz="1050" dirty="0">
                        <a:solidFill>
                          <a:srgbClr val="000000"/>
                        </a:solidFill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「枠組み協定」修正書締結</a:t>
                      </a:r>
                      <a:r>
                        <a:rPr lang="ja-JP" sz="1400" kern="1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、</a:t>
                      </a:r>
                      <a:r>
                        <a:rPr lang="ja-JP" altLang="en-US" sz="1400" kern="1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アーリーハーベスト</a:t>
                      </a:r>
                      <a:r>
                        <a:rPr lang="ja-JP" sz="1400" kern="1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計画製定</a:t>
                      </a:r>
                      <a:endParaRPr lang="en-US" altLang="ja-JP" sz="1400" kern="100" dirty="0" smtClean="0">
                        <a:solidFill>
                          <a:srgbClr val="000000"/>
                        </a:solidFill>
                        <a:effectLst/>
                        <a:latin typeface="ＭＳ 明朝"/>
                        <a:ea typeface="ＭＳ 明朝"/>
                        <a:cs typeface="ＭＳ 明朝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内容：農水産品</a:t>
                      </a: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HS01</a:t>
                      </a:r>
                      <a:r>
                        <a:rPr lang="ja-JP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〜</a:t>
                      </a: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08</a:t>
                      </a:r>
                      <a:r>
                        <a:rPr lang="ja-JP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を対象として、関税引き下げ、また、インドネシア、マレーシア、シンガポール、タイ及びブルネイと特定産品を交渉した。</a:t>
                      </a:r>
                      <a:r>
                        <a:rPr lang="ja-JP" altLang="zh-CN" sz="14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 </a:t>
                      </a:r>
                      <a:endParaRPr lang="ja-JP" sz="1400" kern="100" dirty="0">
                        <a:solidFill>
                          <a:srgbClr val="000000"/>
                        </a:solidFill>
                        <a:effectLst/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 marL="114300" marR="114300" marT="0" marB="0"/>
                </a:tc>
              </a:tr>
              <a:tr h="385418">
                <a:tc>
                  <a:txBody>
                    <a:bodyPr/>
                    <a:lstStyle/>
                    <a:p>
                      <a:r>
                        <a:rPr lang="en-US" altLang="zh-CN" sz="1050" kern="12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2004</a:t>
                      </a:r>
                      <a:r>
                        <a:rPr lang="ja-JP" altLang="zh-CN" sz="1050" kern="12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年１月</a:t>
                      </a:r>
                      <a:r>
                        <a:rPr lang="ja-JP" altLang="zh-CN" sz="105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 </a:t>
                      </a:r>
                      <a:endParaRPr lang="zh-CN" altLang="en-US" sz="1050" dirty="0">
                        <a:solidFill>
                          <a:srgbClr val="000000"/>
                        </a:solidFill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特定農産品</a:t>
                      </a: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8</a:t>
                      </a:r>
                      <a:r>
                        <a:rPr lang="ja-JP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品目（</a:t>
                      </a: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HS2</a:t>
                      </a:r>
                      <a:r>
                        <a:rPr lang="ja-JP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桁）を対象に</a:t>
                      </a:r>
                      <a:r>
                        <a:rPr lang="ja-JP" alt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アーリーハーベスト</a:t>
                      </a:r>
                      <a:r>
                        <a:rPr lang="ja-JP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実施（タイは</a:t>
                      </a: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2003</a:t>
                      </a:r>
                      <a:r>
                        <a:rPr lang="ja-JP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年</a:t>
                      </a: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10</a:t>
                      </a:r>
                      <a:r>
                        <a:rPr lang="ja-JP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月、フィリピンは</a:t>
                      </a: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2006</a:t>
                      </a:r>
                      <a:r>
                        <a:rPr lang="ja-JP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年１月実施）</a:t>
                      </a:r>
                      <a:r>
                        <a:rPr lang="ja-JP" altLang="zh-CN" sz="14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 </a:t>
                      </a:r>
                      <a:endParaRPr lang="ja-JP" sz="1400" kern="100" dirty="0">
                        <a:solidFill>
                          <a:srgbClr val="000000"/>
                        </a:solidFill>
                        <a:effectLst/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 marL="114300" marR="114300" marT="0" marB="0"/>
                </a:tc>
              </a:tr>
              <a:tr h="674482">
                <a:tc>
                  <a:txBody>
                    <a:bodyPr/>
                    <a:lstStyle/>
                    <a:p>
                      <a:r>
                        <a:rPr lang="en-US" altLang="zh-CN" sz="1050" kern="12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2004</a:t>
                      </a:r>
                      <a:r>
                        <a:rPr lang="ja-JP" altLang="zh-CN" sz="1050" kern="12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年</a:t>
                      </a:r>
                      <a:r>
                        <a:rPr lang="en-US" altLang="zh-CN" sz="1050" kern="12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11</a:t>
                      </a:r>
                      <a:r>
                        <a:rPr lang="ja-JP" altLang="zh-CN" sz="1050" kern="12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月</a:t>
                      </a:r>
                      <a:r>
                        <a:rPr lang="ja-JP" altLang="zh-CN" sz="105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 </a:t>
                      </a:r>
                      <a:endParaRPr lang="zh-CN" altLang="en-US" sz="1050" dirty="0">
                        <a:solidFill>
                          <a:srgbClr val="000000"/>
                        </a:solidFill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「</a:t>
                      </a:r>
                      <a:r>
                        <a:rPr lang="ja-JP" altLang="zh-CN" sz="1400" kern="1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物品貿易協定」を締結</a:t>
                      </a:r>
                      <a:r>
                        <a:rPr lang="ja-JP" altLang="en-US" sz="1400" kern="1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　</a:t>
                      </a:r>
                      <a:r>
                        <a:rPr lang="ja-JP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内容：早期収穫産品以外のものを通常類と敏感類と分別する。協定発効後、</a:t>
                      </a: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ASEAN6</a:t>
                      </a:r>
                      <a:r>
                        <a:rPr lang="ja-JP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に対して、平均関税は</a:t>
                      </a: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8.1%</a:t>
                      </a:r>
                      <a:r>
                        <a:rPr lang="ja-JP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へ下げ、</a:t>
                      </a: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2010</a:t>
                      </a:r>
                      <a:r>
                        <a:rPr lang="ja-JP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年に敏感類以外は</a:t>
                      </a: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0</a:t>
                      </a:r>
                      <a:r>
                        <a:rPr lang="ja-JP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関税へ下げる。</a:t>
                      </a: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2015</a:t>
                      </a:r>
                      <a:r>
                        <a:rPr lang="ja-JP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年に、</a:t>
                      </a: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CLMV</a:t>
                      </a:r>
                      <a:r>
                        <a:rPr lang="ja-JP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の</a:t>
                      </a: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4</a:t>
                      </a:r>
                      <a:r>
                        <a:rPr lang="ja-JP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ヵ国に通常類の産品が</a:t>
                      </a: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0</a:t>
                      </a:r>
                      <a:r>
                        <a:rPr lang="ja-JP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関税へ下げる。</a:t>
                      </a:r>
                      <a:r>
                        <a:rPr lang="ja-JP" altLang="zh-CN" sz="14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 </a:t>
                      </a:r>
                      <a:endParaRPr lang="ja-JP" altLang="zh-CN" sz="1400" kern="100" dirty="0" smtClean="0">
                        <a:solidFill>
                          <a:srgbClr val="000000"/>
                        </a:solidFill>
                        <a:effectLst/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/>
                </a:tc>
              </a:tr>
              <a:tr h="289064">
                <a:tc>
                  <a:txBody>
                    <a:bodyPr/>
                    <a:lstStyle/>
                    <a:p>
                      <a:r>
                        <a:rPr lang="en-US" altLang="zh-CN" sz="1050" kern="12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2005</a:t>
                      </a:r>
                      <a:r>
                        <a:rPr lang="ja-JP" altLang="zh-CN" sz="1050" kern="12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年</a:t>
                      </a:r>
                      <a:r>
                        <a:rPr lang="en-US" altLang="zh-CN" sz="1050" kern="12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7</a:t>
                      </a:r>
                      <a:r>
                        <a:rPr lang="ja-JP" altLang="zh-CN" sz="1050" kern="12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月</a:t>
                      </a:r>
                      <a:r>
                        <a:rPr lang="ja-JP" altLang="zh-CN" sz="105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 </a:t>
                      </a:r>
                      <a:endParaRPr lang="zh-CN" altLang="en-US" sz="1050" dirty="0">
                        <a:solidFill>
                          <a:srgbClr val="000000"/>
                        </a:solidFill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ASEAN6</a:t>
                      </a:r>
                      <a:r>
                        <a:rPr lang="ja-JP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に対して、物品貿易協定が発効、非農水産分野、その他農水産品の関税削減開始。</a:t>
                      </a:r>
                      <a:r>
                        <a:rPr lang="ja-JP" altLang="zh-CN" sz="14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 </a:t>
                      </a:r>
                      <a:endParaRPr lang="zh-CN" altLang="en-US" sz="1400" dirty="0">
                        <a:solidFill>
                          <a:srgbClr val="000000"/>
                        </a:solidFill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/>
                </a:tc>
              </a:tr>
              <a:tr h="470228">
                <a:tc>
                  <a:txBody>
                    <a:bodyPr/>
                    <a:lstStyle/>
                    <a:p>
                      <a:r>
                        <a:rPr lang="en-US" altLang="zh-CN" sz="1050" kern="12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2007</a:t>
                      </a:r>
                      <a:r>
                        <a:rPr lang="ja-JP" altLang="zh-CN" sz="1050" kern="12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年１月</a:t>
                      </a:r>
                      <a:r>
                        <a:rPr lang="ja-JP" altLang="zh-CN" sz="105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 </a:t>
                      </a:r>
                      <a:endParaRPr lang="zh-CN" altLang="en-US" sz="1050" dirty="0">
                        <a:solidFill>
                          <a:srgbClr val="000000"/>
                        </a:solidFill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「サービス貿易協定」に</a:t>
                      </a:r>
                      <a:r>
                        <a:rPr lang="ja-JP" sz="1400" kern="1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署名</a:t>
                      </a:r>
                      <a:r>
                        <a:rPr lang="ja-JP" altLang="ja-JP" sz="1400" kern="1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　</a:t>
                      </a:r>
                      <a:r>
                        <a:rPr lang="ja-JP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内容：適用範囲、人力資源の移動、サービス貿易に関する措置、各国の具体的な開放分野などについて、規定した。</a:t>
                      </a:r>
                      <a:r>
                        <a:rPr lang="ja-JP" altLang="zh-CN" sz="14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 </a:t>
                      </a:r>
                      <a:endParaRPr lang="en-US" altLang="ja-JP" sz="1400" kern="100" dirty="0" smtClean="0">
                        <a:solidFill>
                          <a:srgbClr val="000000"/>
                        </a:solidFill>
                        <a:effectLst/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 marL="114300" marR="114300" marT="0" marB="0"/>
                </a:tc>
              </a:tr>
              <a:tr h="578128">
                <a:tc>
                  <a:txBody>
                    <a:bodyPr/>
                    <a:lstStyle/>
                    <a:p>
                      <a:r>
                        <a:rPr lang="en-US" altLang="zh-CN" sz="1050" kern="12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2009</a:t>
                      </a:r>
                      <a:r>
                        <a:rPr lang="ja-JP" altLang="zh-CN" sz="1050" kern="12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年</a:t>
                      </a:r>
                      <a:r>
                        <a:rPr lang="en-US" altLang="zh-CN" sz="1050" kern="12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8</a:t>
                      </a:r>
                      <a:r>
                        <a:rPr lang="ja-JP" altLang="zh-CN" sz="1050" kern="12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月</a:t>
                      </a:r>
                      <a:r>
                        <a:rPr lang="ja-JP" altLang="zh-CN" sz="105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 </a:t>
                      </a:r>
                      <a:endParaRPr lang="zh-CN" altLang="en-US" sz="1050" dirty="0">
                        <a:solidFill>
                          <a:srgbClr val="000000"/>
                        </a:solidFill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「投資協定」に</a:t>
                      </a:r>
                      <a:r>
                        <a:rPr lang="ja-JP" sz="1400" kern="1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署名</a:t>
                      </a:r>
                      <a:r>
                        <a:rPr lang="ja-JP" altLang="ja-JP" sz="1400" kern="1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　</a:t>
                      </a:r>
                      <a:r>
                        <a:rPr lang="ja-JP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内容：域内の投資家への内国民待遇の供与。透明度を高めるために毎年一度</a:t>
                      </a: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ASEAN</a:t>
                      </a:r>
                      <a:r>
                        <a:rPr lang="ja-JP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事務局を通した、今後の投資に関する取り決めや計画の届出。投資促進活動の組織化。投資センター設置によるサービスの提供</a:t>
                      </a:r>
                      <a:r>
                        <a:rPr lang="ja-JP" altLang="zh-CN" sz="14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 </a:t>
                      </a:r>
                      <a:endParaRPr lang="ja-JP" sz="1400" kern="100" dirty="0">
                        <a:solidFill>
                          <a:srgbClr val="000000"/>
                        </a:solidFill>
                        <a:effectLst/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 marL="114300" marR="114300" marT="0" marB="0"/>
                </a:tc>
              </a:tr>
              <a:tr h="365695">
                <a:tc>
                  <a:txBody>
                    <a:bodyPr/>
                    <a:lstStyle/>
                    <a:p>
                      <a:r>
                        <a:rPr lang="en-US" altLang="zh-CN" sz="1050" kern="12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2009</a:t>
                      </a:r>
                      <a:r>
                        <a:rPr lang="ja-JP" altLang="zh-CN" sz="1050" kern="12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年</a:t>
                      </a:r>
                      <a:r>
                        <a:rPr lang="en-US" altLang="zh-CN" sz="1050" kern="12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12</a:t>
                      </a:r>
                      <a:r>
                        <a:rPr lang="ja-JP" altLang="zh-CN" sz="1050" kern="12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月</a:t>
                      </a:r>
                      <a:r>
                        <a:rPr lang="ja-JP" altLang="zh-CN" sz="105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 </a:t>
                      </a:r>
                      <a:endParaRPr lang="zh-CN" altLang="en-US" sz="1050" dirty="0">
                        <a:solidFill>
                          <a:srgbClr val="000000"/>
                        </a:solidFill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知的財産に関する覚書署名</a:t>
                      </a:r>
                      <a:r>
                        <a:rPr lang="ja-JP" altLang="zh-CN" sz="14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 </a:t>
                      </a:r>
                      <a:endParaRPr lang="zh-CN" altLang="en-US" sz="1400" dirty="0">
                        <a:solidFill>
                          <a:srgbClr val="000000"/>
                        </a:solidFill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/>
                </a:tc>
              </a:tr>
              <a:tr h="365695">
                <a:tc>
                  <a:txBody>
                    <a:bodyPr/>
                    <a:lstStyle/>
                    <a:p>
                      <a:r>
                        <a:rPr lang="en-US" altLang="zh-CN" sz="1050" kern="12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2010</a:t>
                      </a:r>
                      <a:r>
                        <a:rPr lang="ja-JP" altLang="zh-CN" sz="1050" kern="12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年１月</a:t>
                      </a:r>
                      <a:r>
                        <a:rPr lang="ja-JP" altLang="zh-CN" sz="105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 </a:t>
                      </a:r>
                      <a:endParaRPr lang="zh-CN" altLang="en-US" sz="1050" dirty="0">
                        <a:solidFill>
                          <a:srgbClr val="000000"/>
                        </a:solidFill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「投資協定」発効、</a:t>
                      </a: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ASEAN6</a:t>
                      </a:r>
                      <a:r>
                        <a:rPr lang="ja-JP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と中国が関税率を撤廃。（</a:t>
                      </a: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CLMV</a:t>
                      </a:r>
                      <a:r>
                        <a:rPr lang="ja-JP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は</a:t>
                      </a: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2015</a:t>
                      </a:r>
                      <a:r>
                        <a:rPr lang="ja-JP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年関税を撤廃）</a:t>
                      </a:r>
                      <a:r>
                        <a:rPr lang="ja-JP" altLang="zh-CN" sz="14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 </a:t>
                      </a:r>
                      <a:endParaRPr lang="zh-CN" altLang="en-US" sz="1400" dirty="0">
                        <a:solidFill>
                          <a:srgbClr val="000000"/>
                        </a:solidFill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/>
                </a:tc>
              </a:tr>
              <a:tr h="365695">
                <a:tc>
                  <a:txBody>
                    <a:bodyPr/>
                    <a:lstStyle/>
                    <a:p>
                      <a:r>
                        <a:rPr lang="en-US" altLang="zh-CN" sz="1050" kern="12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2010</a:t>
                      </a:r>
                      <a:r>
                        <a:rPr lang="ja-JP" altLang="zh-CN" sz="1050" kern="12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年</a:t>
                      </a:r>
                      <a:r>
                        <a:rPr lang="en-US" altLang="zh-CN" sz="1050" kern="12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11</a:t>
                      </a:r>
                      <a:r>
                        <a:rPr lang="ja-JP" altLang="zh-CN" sz="1050" kern="12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月</a:t>
                      </a:r>
                      <a:r>
                        <a:rPr lang="ja-JP" altLang="zh-CN" sz="105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 </a:t>
                      </a:r>
                      <a:endParaRPr lang="zh-CN" altLang="en-US" sz="1050" dirty="0">
                        <a:solidFill>
                          <a:srgbClr val="000000"/>
                        </a:solidFill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第</a:t>
                      </a: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2</a:t>
                      </a:r>
                      <a:r>
                        <a:rPr lang="ja-JP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議定書署名</a:t>
                      </a:r>
                      <a:r>
                        <a:rPr lang="ja-JP" altLang="zh-CN" sz="14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 </a:t>
                      </a:r>
                      <a:endParaRPr lang="zh-CN" altLang="en-US" sz="1400" dirty="0">
                        <a:solidFill>
                          <a:srgbClr val="000000"/>
                        </a:solidFill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/>
                </a:tc>
              </a:tr>
              <a:tr h="365695">
                <a:tc>
                  <a:txBody>
                    <a:bodyPr/>
                    <a:lstStyle/>
                    <a:p>
                      <a:r>
                        <a:rPr lang="en-US" altLang="zh-CN" sz="1050" kern="12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2011</a:t>
                      </a:r>
                      <a:r>
                        <a:rPr lang="ja-JP" altLang="zh-CN" sz="1050" kern="12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年１月</a:t>
                      </a:r>
                      <a:r>
                        <a:rPr lang="ja-JP" altLang="zh-CN" sz="105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 </a:t>
                      </a:r>
                      <a:endParaRPr lang="zh-CN" altLang="en-US" sz="1050" dirty="0">
                        <a:solidFill>
                          <a:srgbClr val="000000"/>
                        </a:solidFill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第</a:t>
                      </a: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2</a:t>
                      </a:r>
                      <a:r>
                        <a:rPr lang="ja-JP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議定書発効（</a:t>
                      </a: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3</a:t>
                      </a:r>
                      <a:r>
                        <a:rPr lang="ja-JP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国間貿易、移動証明書発行可能）</a:t>
                      </a:r>
                      <a:r>
                        <a:rPr lang="ja-JP" altLang="zh-CN" sz="14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 </a:t>
                      </a:r>
                      <a:endParaRPr lang="zh-CN" altLang="en-US" sz="1400" dirty="0">
                        <a:solidFill>
                          <a:srgbClr val="000000"/>
                        </a:solidFill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/>
                </a:tc>
              </a:tr>
              <a:tr h="365695">
                <a:tc>
                  <a:txBody>
                    <a:bodyPr/>
                    <a:lstStyle/>
                    <a:p>
                      <a:r>
                        <a:rPr lang="en-US" altLang="ja-JP" sz="1050" dirty="0" smtClean="0">
                          <a:solidFill>
                            <a:srgbClr val="000000"/>
                          </a:solidFill>
                          <a:latin typeface="ＭＳ 明朝"/>
                          <a:ea typeface="ＭＳ 明朝"/>
                          <a:cs typeface="ＭＳ 明朝"/>
                        </a:rPr>
                        <a:t>2015</a:t>
                      </a:r>
                      <a:r>
                        <a:rPr lang="ja-JP" altLang="en-US" sz="1050" dirty="0" smtClean="0">
                          <a:solidFill>
                            <a:srgbClr val="000000"/>
                          </a:solidFill>
                          <a:latin typeface="ＭＳ 明朝"/>
                          <a:ea typeface="ＭＳ 明朝"/>
                          <a:cs typeface="ＭＳ 明朝"/>
                        </a:rPr>
                        <a:t>年</a:t>
                      </a:r>
                      <a:endParaRPr lang="zh-CN" altLang="en-US" sz="1050" dirty="0">
                        <a:solidFill>
                          <a:srgbClr val="000000"/>
                        </a:solidFill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solidFill>
                            <a:srgbClr val="000000"/>
                          </a:solidFill>
                          <a:latin typeface="ＭＳ 明朝"/>
                          <a:ea typeface="ＭＳ 明朝"/>
                          <a:cs typeface="ＭＳ 明朝"/>
                        </a:rPr>
                        <a:t>CLMV</a:t>
                      </a:r>
                      <a:r>
                        <a:rPr lang="ja-JP" altLang="en-US" sz="1400" dirty="0" smtClean="0">
                          <a:solidFill>
                            <a:srgbClr val="000000"/>
                          </a:solidFill>
                          <a:latin typeface="ＭＳ 明朝"/>
                          <a:ea typeface="ＭＳ 明朝"/>
                          <a:cs typeface="ＭＳ 明朝"/>
                        </a:rPr>
                        <a:t>に対して関税を撤廃</a:t>
                      </a:r>
                      <a:endParaRPr lang="en-US" altLang="ja-JP" sz="1400" dirty="0" smtClean="0">
                        <a:solidFill>
                          <a:srgbClr val="000000"/>
                        </a:solidFill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3467100" y="38227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dirty="0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2F834-1500-954A-8DB0-F599AC80351E}" type="slidenum">
              <a:rPr kumimoji="1" lang="zh-CN" altLang="en-US" smtClean="0"/>
              <a:t>16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73514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8"/>
    </mc:Choice>
    <mc:Fallback xmlns="">
      <p:transition xmlns:p14="http://schemas.microsoft.com/office/powerpoint/2010/main" spd="slow" advTm="588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ASEAN</a:t>
            </a:r>
            <a:r>
              <a:rPr kumimoji="1" lang="ja-JP" altLang="en-US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・中国</a:t>
            </a:r>
            <a:r>
              <a:rPr kumimoji="1" lang="en-US" altLang="ja-JP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FTA</a:t>
            </a:r>
            <a:r>
              <a:rPr kumimoji="1" lang="ja-JP" altLang="en-US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の到達点</a:t>
            </a:r>
            <a:r>
              <a:rPr kumimoji="1" lang="en-US" altLang="ja-JP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/>
            </a:r>
            <a:br>
              <a:rPr kumimoji="1" lang="en-US" altLang="ja-JP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</a:b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863600"/>
            <a:ext cx="8229600" cy="4758268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ja-JP" sz="4000" i="1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　</a:t>
            </a:r>
            <a:r>
              <a:rPr kumimoji="1" lang="en-US" altLang="ja-JP" sz="4000" i="1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⑴</a:t>
            </a:r>
            <a:r>
              <a:rPr kumimoji="1" lang="ja-JP" altLang="en-US" sz="4000" i="1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経済面</a:t>
            </a:r>
            <a:endParaRPr kumimoji="1" lang="en-US" altLang="ja-JP" sz="4000" i="1" dirty="0" smtClean="0">
              <a:solidFill>
                <a:srgbClr val="000000"/>
              </a:solidFill>
              <a:latin typeface="ＭＳ 明朝"/>
              <a:ea typeface="ＭＳ 明朝"/>
              <a:cs typeface="ＭＳ 明朝"/>
            </a:endParaRPr>
          </a:p>
          <a:p>
            <a:pPr marL="0" indent="0">
              <a:buNone/>
            </a:pPr>
            <a:r>
              <a:rPr kumimoji="1" lang="ja-JP" altLang="ja-JP" sz="4000" i="1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　</a:t>
            </a:r>
            <a:r>
              <a:rPr kumimoji="1" lang="en-US" altLang="ja-JP" sz="4000" i="1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①</a:t>
            </a:r>
            <a:r>
              <a:rPr kumimoji="1" lang="ja-JP" altLang="en-US" sz="4000" i="1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投資</a:t>
            </a:r>
            <a:endParaRPr kumimoji="1" lang="en-US" altLang="ja-JP" sz="4000" i="1" dirty="0" smtClean="0">
              <a:solidFill>
                <a:srgbClr val="000000"/>
              </a:solidFill>
              <a:latin typeface="ＭＳ 明朝"/>
              <a:ea typeface="ＭＳ 明朝"/>
              <a:cs typeface="ＭＳ 明朝"/>
            </a:endParaRPr>
          </a:p>
          <a:p>
            <a:pPr marL="0" indent="0" algn="ctr">
              <a:buNone/>
            </a:pPr>
            <a:r>
              <a:rPr kumimoji="1" lang="en-US" altLang="ja-JP" dirty="0">
                <a:latin typeface="ＭＳ 明朝"/>
                <a:ea typeface="ＭＳ 明朝"/>
                <a:cs typeface="ＭＳ 明朝"/>
              </a:rPr>
              <a:t>2001</a:t>
            </a:r>
            <a:r>
              <a:rPr kumimoji="1" lang="ja-JP" altLang="en-US" dirty="0">
                <a:latin typeface="ＭＳ 明朝"/>
                <a:ea typeface="ＭＳ 明朝"/>
                <a:cs typeface="ＭＳ 明朝"/>
              </a:rPr>
              <a:t>年</a:t>
            </a:r>
            <a:r>
              <a:rPr kumimoji="1" lang="en-US" altLang="ja-JP" dirty="0">
                <a:latin typeface="ＭＳ 明朝"/>
                <a:ea typeface="ＭＳ 明朝"/>
                <a:cs typeface="ＭＳ 明朝"/>
              </a:rPr>
              <a:t>〜2010</a:t>
            </a:r>
            <a:r>
              <a:rPr kumimoji="1" lang="ja-JP" altLang="en-US" dirty="0">
                <a:latin typeface="ＭＳ 明朝"/>
                <a:ea typeface="ＭＳ 明朝"/>
                <a:cs typeface="ＭＳ 明朝"/>
              </a:rPr>
              <a:t>年中国の</a:t>
            </a:r>
            <a:r>
              <a:rPr kumimoji="1" lang="en-US" altLang="ja-JP" dirty="0">
                <a:latin typeface="ＭＳ 明朝"/>
                <a:ea typeface="ＭＳ 明朝"/>
                <a:cs typeface="ＭＳ 明朝"/>
              </a:rPr>
              <a:t>FDI</a:t>
            </a:r>
            <a:r>
              <a:rPr kumimoji="1" lang="ja-JP" altLang="en-US" dirty="0">
                <a:latin typeface="ＭＳ 明朝"/>
                <a:ea typeface="ＭＳ 明朝"/>
                <a:cs typeface="ＭＳ 明朝"/>
              </a:rPr>
              <a:t>変化</a:t>
            </a:r>
            <a:endParaRPr kumimoji="1" lang="en-US" altLang="ja-JP" dirty="0" smtClean="0">
              <a:solidFill>
                <a:srgbClr val="000000"/>
              </a:solidFill>
              <a:latin typeface="ＭＳ 明朝"/>
              <a:ea typeface="ＭＳ 明朝"/>
              <a:cs typeface="ＭＳ 明朝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1584815"/>
              </p:ext>
            </p:extLst>
          </p:nvPr>
        </p:nvGraphicFramePr>
        <p:xfrm>
          <a:off x="762005" y="2794001"/>
          <a:ext cx="7687724" cy="2616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795"/>
                <a:gridCol w="584973"/>
                <a:gridCol w="698884"/>
                <a:gridCol w="698884"/>
                <a:gridCol w="698884"/>
                <a:gridCol w="698884"/>
                <a:gridCol w="698884"/>
                <a:gridCol w="698884"/>
                <a:gridCol w="698884"/>
                <a:gridCol w="698884"/>
                <a:gridCol w="698884"/>
              </a:tblGrid>
              <a:tr h="612675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 smtClean="0">
                          <a:latin typeface="ＭＳ 明朝"/>
                          <a:ea typeface="ＭＳ 明朝"/>
                          <a:cs typeface="ＭＳ 明朝"/>
                        </a:rPr>
                        <a:t>2001</a:t>
                      </a:r>
                      <a:endParaRPr lang="zh-CN" altLang="en-US" sz="140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ＭＳ 明朝"/>
                          <a:ea typeface="ＭＳ 明朝"/>
                          <a:cs typeface="ＭＳ 明朝"/>
                        </a:rPr>
                        <a:t>2002</a:t>
                      </a:r>
                      <a:endParaRPr lang="zh-CN" altLang="en-US" sz="140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ＭＳ 明朝"/>
                          <a:ea typeface="ＭＳ 明朝"/>
                          <a:cs typeface="ＭＳ 明朝"/>
                        </a:rPr>
                        <a:t>2003</a:t>
                      </a:r>
                      <a:endParaRPr lang="zh-CN" altLang="en-US" sz="140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ＭＳ 明朝"/>
                          <a:ea typeface="ＭＳ 明朝"/>
                          <a:cs typeface="ＭＳ 明朝"/>
                        </a:rPr>
                        <a:t>2004</a:t>
                      </a:r>
                      <a:endParaRPr lang="zh-CN" altLang="en-US" sz="140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ＭＳ 明朝"/>
                          <a:ea typeface="ＭＳ 明朝"/>
                          <a:cs typeface="ＭＳ 明朝"/>
                        </a:rPr>
                        <a:t>2005</a:t>
                      </a:r>
                      <a:endParaRPr lang="zh-CN" altLang="en-US" sz="140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ＭＳ 明朝"/>
                          <a:ea typeface="ＭＳ 明朝"/>
                          <a:cs typeface="ＭＳ 明朝"/>
                        </a:rPr>
                        <a:t>2006</a:t>
                      </a:r>
                      <a:endParaRPr lang="zh-CN" altLang="en-US" sz="140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ＭＳ 明朝"/>
                          <a:ea typeface="ＭＳ 明朝"/>
                          <a:cs typeface="ＭＳ 明朝"/>
                        </a:rPr>
                        <a:t>2007</a:t>
                      </a:r>
                      <a:endParaRPr lang="zh-CN" altLang="en-US" sz="140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ＭＳ 明朝"/>
                          <a:ea typeface="ＭＳ 明朝"/>
                          <a:cs typeface="ＭＳ 明朝"/>
                        </a:rPr>
                        <a:t>2008</a:t>
                      </a:r>
                      <a:endParaRPr lang="zh-CN" altLang="en-US" sz="140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ＭＳ 明朝"/>
                          <a:ea typeface="ＭＳ 明朝"/>
                          <a:cs typeface="ＭＳ 明朝"/>
                        </a:rPr>
                        <a:t>2009</a:t>
                      </a:r>
                      <a:endParaRPr lang="zh-CN" altLang="en-US" sz="140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ＭＳ 明朝"/>
                          <a:ea typeface="ＭＳ 明朝"/>
                          <a:cs typeface="ＭＳ 明朝"/>
                        </a:rPr>
                        <a:t>2010</a:t>
                      </a:r>
                      <a:endParaRPr lang="zh-CN" altLang="en-US" sz="140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/>
                </a:tc>
              </a:tr>
              <a:tr h="61267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ＭＳ 明朝"/>
                          <a:ea typeface="ＭＳ 明朝"/>
                          <a:cs typeface="ＭＳ 明朝"/>
                        </a:rPr>
                        <a:t>FDI</a:t>
                      </a:r>
                      <a:r>
                        <a:rPr lang="ja-JP" altLang="en-US" sz="1400" dirty="0" smtClean="0">
                          <a:latin typeface="ＭＳ 明朝"/>
                          <a:ea typeface="ＭＳ 明朝"/>
                          <a:cs typeface="ＭＳ 明朝"/>
                        </a:rPr>
                        <a:t>総額</a:t>
                      </a:r>
                      <a:endParaRPr lang="zh-CN" altLang="en-US" sz="140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ＭＳ 明朝"/>
                          <a:ea typeface="ＭＳ 明朝"/>
                          <a:cs typeface="ＭＳ 明朝"/>
                        </a:rPr>
                        <a:t>10.9</a:t>
                      </a:r>
                      <a:endParaRPr lang="zh-CN" altLang="en-US" sz="140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ＭＳ 明朝"/>
                          <a:ea typeface="ＭＳ 明朝"/>
                          <a:cs typeface="ＭＳ 明朝"/>
                        </a:rPr>
                        <a:t>15.1</a:t>
                      </a:r>
                      <a:endParaRPr lang="zh-CN" altLang="en-US" sz="140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ＭＳ 明朝"/>
                          <a:ea typeface="ＭＳ 明朝"/>
                          <a:cs typeface="ＭＳ 明朝"/>
                        </a:rPr>
                        <a:t>28.5</a:t>
                      </a:r>
                      <a:endParaRPr lang="zh-CN" altLang="en-US" sz="140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ＭＳ 明朝"/>
                          <a:ea typeface="ＭＳ 明朝"/>
                          <a:cs typeface="ＭＳ 明朝"/>
                        </a:rPr>
                        <a:t>55.0</a:t>
                      </a:r>
                      <a:endParaRPr lang="zh-CN" altLang="en-US" sz="140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ＭＳ 明朝"/>
                          <a:ea typeface="ＭＳ 明朝"/>
                          <a:cs typeface="ＭＳ 明朝"/>
                        </a:rPr>
                        <a:t>122.6</a:t>
                      </a:r>
                      <a:endParaRPr lang="zh-CN" altLang="en-US" sz="140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ＭＳ 明朝"/>
                          <a:ea typeface="ＭＳ 明朝"/>
                          <a:cs typeface="ＭＳ 明朝"/>
                        </a:rPr>
                        <a:t>176.3</a:t>
                      </a:r>
                      <a:endParaRPr lang="zh-CN" altLang="en-US" sz="140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ＭＳ 明朝"/>
                          <a:ea typeface="ＭＳ 明朝"/>
                          <a:cs typeface="ＭＳ 明朝"/>
                        </a:rPr>
                        <a:t>265.1</a:t>
                      </a:r>
                      <a:endParaRPr lang="zh-CN" altLang="en-US" sz="140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ＭＳ 明朝"/>
                          <a:ea typeface="ＭＳ 明朝"/>
                          <a:cs typeface="ＭＳ 明朝"/>
                        </a:rPr>
                        <a:t>559.1</a:t>
                      </a:r>
                      <a:endParaRPr lang="zh-CN" altLang="en-US" sz="140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ＭＳ 明朝"/>
                          <a:ea typeface="ＭＳ 明朝"/>
                          <a:cs typeface="ＭＳ 明朝"/>
                        </a:rPr>
                        <a:t>565.3</a:t>
                      </a:r>
                      <a:endParaRPr lang="zh-CN" altLang="en-US" sz="140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ＭＳ 明朝"/>
                          <a:ea typeface="ＭＳ 明朝"/>
                          <a:cs typeface="ＭＳ 明朝"/>
                        </a:rPr>
                        <a:t>688.1</a:t>
                      </a:r>
                      <a:endParaRPr lang="zh-CN" altLang="en-US" sz="140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/>
                </a:tc>
              </a:tr>
              <a:tr h="778007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 smtClean="0">
                          <a:latin typeface="ＭＳ 明朝"/>
                          <a:ea typeface="ＭＳ 明朝"/>
                          <a:cs typeface="ＭＳ 明朝"/>
                        </a:rPr>
                        <a:t>対</a:t>
                      </a:r>
                      <a:r>
                        <a:rPr lang="en-US" altLang="ja-JP" sz="1400" dirty="0" smtClean="0">
                          <a:latin typeface="ＭＳ 明朝"/>
                          <a:ea typeface="ＭＳ 明朝"/>
                          <a:cs typeface="ＭＳ 明朝"/>
                        </a:rPr>
                        <a:t>ASEAN</a:t>
                      </a:r>
                    </a:p>
                    <a:p>
                      <a:pPr algn="ctr"/>
                      <a:r>
                        <a:rPr lang="en-US" altLang="ja-JP" sz="1400" dirty="0" smtClean="0">
                          <a:latin typeface="ＭＳ 明朝"/>
                          <a:ea typeface="ＭＳ 明朝"/>
                          <a:cs typeface="ＭＳ 明朝"/>
                        </a:rPr>
                        <a:t>FDI</a:t>
                      </a:r>
                      <a:r>
                        <a:rPr lang="ja-JP" altLang="en-US" sz="1400" dirty="0" smtClean="0">
                          <a:latin typeface="ＭＳ 明朝"/>
                          <a:ea typeface="ＭＳ 明朝"/>
                          <a:cs typeface="ＭＳ 明朝"/>
                        </a:rPr>
                        <a:t>額</a:t>
                      </a:r>
                      <a:endParaRPr lang="zh-CN" altLang="en-US" sz="140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ＭＳ 明朝"/>
                          <a:ea typeface="ＭＳ 明朝"/>
                          <a:cs typeface="ＭＳ 明朝"/>
                        </a:rPr>
                        <a:t>2.9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ＭＳ 明朝"/>
                          <a:ea typeface="ＭＳ 明朝"/>
                          <a:cs typeface="ＭＳ 明朝"/>
                        </a:rPr>
                        <a:t>1.0</a:t>
                      </a:r>
                      <a:endParaRPr lang="zh-CN" altLang="en-US" sz="140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ＭＳ 明朝"/>
                          <a:ea typeface="ＭＳ 明朝"/>
                          <a:cs typeface="ＭＳ 明朝"/>
                        </a:rPr>
                        <a:t>1.2</a:t>
                      </a:r>
                      <a:endParaRPr lang="zh-CN" altLang="en-US" sz="140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ＭＳ 明朝"/>
                          <a:ea typeface="ＭＳ 明朝"/>
                          <a:cs typeface="ＭＳ 明朝"/>
                        </a:rPr>
                        <a:t>2.0</a:t>
                      </a:r>
                      <a:endParaRPr lang="zh-CN" altLang="en-US" sz="140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ＭＳ 明朝"/>
                          <a:ea typeface="ＭＳ 明朝"/>
                          <a:cs typeface="ＭＳ 明朝"/>
                        </a:rPr>
                        <a:t>1.6</a:t>
                      </a:r>
                      <a:endParaRPr lang="zh-CN" altLang="en-US" sz="140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ＭＳ 明朝"/>
                          <a:ea typeface="ＭＳ 明朝"/>
                          <a:cs typeface="ＭＳ 明朝"/>
                        </a:rPr>
                        <a:t>3.4</a:t>
                      </a:r>
                      <a:endParaRPr lang="zh-CN" altLang="en-US" sz="140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ＭＳ 明朝"/>
                          <a:ea typeface="ＭＳ 明朝"/>
                          <a:cs typeface="ＭＳ 明朝"/>
                        </a:rPr>
                        <a:t>9.7</a:t>
                      </a:r>
                      <a:endParaRPr lang="zh-CN" altLang="en-US" sz="140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ＭＳ 明朝"/>
                          <a:ea typeface="ＭＳ 明朝"/>
                          <a:cs typeface="ＭＳ 明朝"/>
                        </a:rPr>
                        <a:t>24.8</a:t>
                      </a:r>
                      <a:endParaRPr lang="zh-CN" altLang="en-US" sz="140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ＭＳ 明朝"/>
                          <a:ea typeface="ＭＳ 明朝"/>
                          <a:cs typeface="ＭＳ 明朝"/>
                        </a:rPr>
                        <a:t>27.0</a:t>
                      </a:r>
                      <a:endParaRPr lang="zh-CN" altLang="en-US" sz="140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ＭＳ 明朝"/>
                          <a:ea typeface="ＭＳ 明朝"/>
                          <a:cs typeface="ＭＳ 明朝"/>
                        </a:rPr>
                        <a:t>44.0</a:t>
                      </a:r>
                      <a:endParaRPr lang="zh-CN" altLang="en-US" sz="140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/>
                </a:tc>
              </a:tr>
              <a:tr h="612675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 smtClean="0">
                          <a:latin typeface="ＭＳ 明朝"/>
                          <a:ea typeface="ＭＳ 明朝"/>
                          <a:cs typeface="ＭＳ 明朝"/>
                        </a:rPr>
                        <a:t>比率</a:t>
                      </a:r>
                      <a:endParaRPr lang="zh-CN" altLang="en-US" sz="140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ＭＳ 明朝"/>
                          <a:ea typeface="ＭＳ 明朝"/>
                          <a:cs typeface="ＭＳ 明朝"/>
                        </a:rPr>
                        <a:t>26.5</a:t>
                      </a:r>
                      <a:endParaRPr lang="zh-CN" altLang="en-US" sz="140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ＭＳ 明朝"/>
                          <a:ea typeface="ＭＳ 明朝"/>
                          <a:cs typeface="ＭＳ 明朝"/>
                        </a:rPr>
                        <a:t>6.7</a:t>
                      </a:r>
                      <a:endParaRPr lang="zh-CN" altLang="en-US" sz="140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ＭＳ 明朝"/>
                          <a:ea typeface="ＭＳ 明朝"/>
                          <a:cs typeface="ＭＳ 明朝"/>
                        </a:rPr>
                        <a:t>4.2</a:t>
                      </a:r>
                      <a:endParaRPr lang="zh-CN" altLang="en-US" sz="140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ＭＳ 明朝"/>
                          <a:ea typeface="ＭＳ 明朝"/>
                          <a:cs typeface="ＭＳ 明朝"/>
                        </a:rPr>
                        <a:t>3.6</a:t>
                      </a:r>
                      <a:endParaRPr lang="zh-CN" altLang="en-US" sz="140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ＭＳ 明朝"/>
                          <a:ea typeface="ＭＳ 明朝"/>
                          <a:cs typeface="ＭＳ 明朝"/>
                        </a:rPr>
                        <a:t>1.3</a:t>
                      </a:r>
                      <a:endParaRPr lang="zh-CN" altLang="en-US" sz="140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ＭＳ 明朝"/>
                          <a:ea typeface="ＭＳ 明朝"/>
                          <a:cs typeface="ＭＳ 明朝"/>
                        </a:rPr>
                        <a:t>1.9</a:t>
                      </a:r>
                      <a:endParaRPr lang="zh-CN" altLang="en-US" sz="140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ＭＳ 明朝"/>
                          <a:ea typeface="ＭＳ 明朝"/>
                          <a:cs typeface="ＭＳ 明朝"/>
                        </a:rPr>
                        <a:t>3.7</a:t>
                      </a:r>
                      <a:endParaRPr lang="zh-CN" altLang="en-US" sz="140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ＭＳ 明朝"/>
                          <a:ea typeface="ＭＳ 明朝"/>
                          <a:cs typeface="ＭＳ 明朝"/>
                        </a:rPr>
                        <a:t>4.4</a:t>
                      </a:r>
                      <a:endParaRPr lang="zh-CN" altLang="en-US" sz="140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ＭＳ 明朝"/>
                          <a:ea typeface="ＭＳ 明朝"/>
                          <a:cs typeface="ＭＳ 明朝"/>
                        </a:rPr>
                        <a:t>4.8</a:t>
                      </a:r>
                      <a:endParaRPr lang="zh-CN" altLang="en-US" sz="140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ＭＳ 明朝"/>
                          <a:ea typeface="ＭＳ 明朝"/>
                          <a:cs typeface="ＭＳ 明朝"/>
                        </a:rPr>
                        <a:t>6.4</a:t>
                      </a:r>
                      <a:endParaRPr lang="zh-CN" altLang="en-US" sz="140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文本框 5"/>
          <p:cNvSpPr txBox="1"/>
          <p:nvPr/>
        </p:nvSpPr>
        <p:spPr>
          <a:xfrm>
            <a:off x="1422400" y="59097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987266" y="5621868"/>
            <a:ext cx="592982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/>
              <a:t>出所：「東南アジアと中国</a:t>
            </a:r>
            <a:r>
              <a:rPr kumimoji="1" lang="en-US" altLang="ja-JP" sz="1050" dirty="0" smtClean="0"/>
              <a:t>——ASEAN</a:t>
            </a:r>
            <a:r>
              <a:rPr kumimoji="1" lang="ja-JP" altLang="en-US" sz="1050" dirty="0" smtClean="0"/>
              <a:t>中国</a:t>
            </a:r>
            <a:r>
              <a:rPr kumimoji="1" lang="en-US" altLang="ja-JP" sz="1050" dirty="0" smtClean="0"/>
              <a:t>FTA</a:t>
            </a:r>
            <a:r>
              <a:rPr kumimoji="1" lang="ja-JP" altLang="en-US" sz="1050" dirty="0" smtClean="0"/>
              <a:t>の経済外交」　吉野文雄　のデータにより作成</a:t>
            </a:r>
            <a:endParaRPr kumimoji="1" lang="zh-CN" altLang="en-US" sz="1050" dirty="0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2F834-1500-954A-8DB0-F599AC80351E}" type="slidenum">
              <a:rPr kumimoji="1" lang="zh-CN" altLang="en-US" smtClean="0"/>
              <a:t>17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60715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1"/>
    </mc:Choice>
    <mc:Fallback xmlns="">
      <p:transition xmlns:p14="http://schemas.microsoft.com/office/powerpoint/2010/main" spd="slow" advTm="571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dirty="0" smtClean="0"/>
              <a:t>2001</a:t>
            </a:r>
            <a:r>
              <a:rPr kumimoji="1" lang="ja-JP" altLang="en-US" sz="2800" dirty="0" smtClean="0"/>
              <a:t>年</a:t>
            </a:r>
            <a:r>
              <a:rPr kumimoji="1" lang="en-US" altLang="ja-JP" sz="2800" dirty="0" smtClean="0"/>
              <a:t>〜2010</a:t>
            </a:r>
            <a:r>
              <a:rPr kumimoji="1" lang="ja-JP" altLang="en-US" sz="2800" dirty="0" smtClean="0"/>
              <a:t>年中国の</a:t>
            </a:r>
            <a:r>
              <a:rPr kumimoji="1" lang="en-US" altLang="ja-JP" sz="2800" dirty="0" smtClean="0"/>
              <a:t>FDI</a:t>
            </a:r>
            <a:r>
              <a:rPr kumimoji="1" lang="ja-JP" altLang="en-US" sz="2800" dirty="0" smtClean="0"/>
              <a:t>変化</a:t>
            </a:r>
            <a:endParaRPr kumimoji="1" lang="zh-CN" altLang="en-US" sz="2800" dirty="0"/>
          </a:p>
        </p:txBody>
      </p:sp>
      <p:graphicFrame>
        <p:nvGraphicFramePr>
          <p:cNvPr id="10" name="图表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3933156"/>
              </p:ext>
            </p:extLst>
          </p:nvPr>
        </p:nvGraphicFramePr>
        <p:xfrm>
          <a:off x="1244600" y="1417638"/>
          <a:ext cx="6654800" cy="4697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内容占位符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2F834-1500-954A-8DB0-F599AC80351E}" type="slidenum">
              <a:rPr kumimoji="1" lang="zh-CN" altLang="en-US" smtClean="0"/>
              <a:t>18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00822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84"/>
    </mc:Choice>
    <mc:Fallback xmlns="">
      <p:transition xmlns:p14="http://schemas.microsoft.com/office/powerpoint/2010/main" spd="slow" advTm="784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320358"/>
            <a:ext cx="8229600" cy="58058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en-US" altLang="ja-JP" sz="36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2001</a:t>
            </a:r>
            <a:r>
              <a:rPr kumimoji="1" lang="ja-JP" altLang="en-US" sz="36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年に、中国の対外投資全体少ない時期、対</a:t>
            </a:r>
            <a:r>
              <a:rPr kumimoji="1" lang="en-US" altLang="ja-JP" sz="36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ASEAN</a:t>
            </a:r>
            <a:r>
              <a:rPr kumimoji="1" lang="ja-JP" altLang="en-US" sz="36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への投資は全体に占める比率が高かった。</a:t>
            </a:r>
            <a:endParaRPr kumimoji="1" lang="en-US" altLang="ja-JP" sz="3600" dirty="0" smtClean="0">
              <a:solidFill>
                <a:srgbClr val="000000"/>
              </a:solidFill>
              <a:latin typeface="ＭＳ 明朝"/>
              <a:ea typeface="ＭＳ 明朝"/>
              <a:cs typeface="ＭＳ 明朝"/>
            </a:endParaRPr>
          </a:p>
          <a:p>
            <a:pPr marL="0" indent="0">
              <a:buNone/>
            </a:pPr>
            <a:r>
              <a:rPr kumimoji="1" lang="en-US" altLang="ja-JP" sz="36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2006</a:t>
            </a:r>
            <a:r>
              <a:rPr kumimoji="1" lang="ja-JP" altLang="en-US" sz="36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年に、中国の対外直接投資が</a:t>
            </a:r>
            <a:r>
              <a:rPr kumimoji="1" lang="en-US" altLang="ja-JP" sz="36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2001</a:t>
            </a:r>
            <a:r>
              <a:rPr kumimoji="1" lang="ja-JP" altLang="en-US" sz="36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年と比べると大幅に増加したが、対</a:t>
            </a:r>
            <a:r>
              <a:rPr kumimoji="1" lang="en-US" altLang="ja-JP" sz="36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ASEAN</a:t>
            </a:r>
            <a:r>
              <a:rPr kumimoji="1" lang="ja-JP" altLang="en-US" sz="36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投資は微増にとどまった。</a:t>
            </a:r>
            <a:endParaRPr kumimoji="1" lang="en-US" altLang="ja-JP" sz="3600" dirty="0" smtClean="0">
              <a:solidFill>
                <a:srgbClr val="000000"/>
              </a:solidFill>
              <a:latin typeface="ＭＳ 明朝"/>
              <a:ea typeface="ＭＳ 明朝"/>
              <a:cs typeface="ＭＳ 明朝"/>
            </a:endParaRPr>
          </a:p>
          <a:p>
            <a:pPr marL="0" indent="0">
              <a:buNone/>
            </a:pPr>
            <a:r>
              <a:rPr kumimoji="1" lang="en-US" altLang="ja-JP" sz="36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2009</a:t>
            </a:r>
            <a:r>
              <a:rPr kumimoji="1" lang="ja-JP" altLang="en-US" sz="36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年に、「投資協定」が締結され、</a:t>
            </a:r>
            <a:r>
              <a:rPr kumimoji="1" lang="en-US" altLang="ja-JP" sz="36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2010</a:t>
            </a:r>
            <a:r>
              <a:rPr kumimoji="1" lang="ja-JP" altLang="en-US" sz="36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年に、中国の対</a:t>
            </a:r>
            <a:r>
              <a:rPr kumimoji="1" lang="en-US" altLang="ja-JP" sz="36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ASEAN</a:t>
            </a:r>
            <a:r>
              <a:rPr kumimoji="1" lang="ja-JP" altLang="en-US" sz="36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投資は増加するようになったが、世界への直接投資に占める割合は</a:t>
            </a:r>
            <a:r>
              <a:rPr kumimoji="1" lang="en-US" altLang="ja-JP" sz="36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6.4</a:t>
            </a:r>
            <a:r>
              <a:rPr kumimoji="1" lang="ja-JP" altLang="en-US" sz="36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％に増加した。</a:t>
            </a:r>
            <a:endParaRPr kumimoji="1" lang="en-US" altLang="ja-JP" sz="3600" dirty="0" smtClean="0">
              <a:solidFill>
                <a:srgbClr val="000000"/>
              </a:solidFill>
              <a:latin typeface="ＭＳ 明朝"/>
              <a:ea typeface="ＭＳ 明朝"/>
              <a:cs typeface="ＭＳ 明朝"/>
            </a:endParaRPr>
          </a:p>
          <a:p>
            <a:pPr marL="0" indent="0">
              <a:buNone/>
            </a:pPr>
            <a:r>
              <a:rPr kumimoji="1" lang="en-US" altLang="ja-JP" sz="20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※</a:t>
            </a:r>
            <a:r>
              <a:rPr kumimoji="1" lang="ja-JP" altLang="en-US" sz="20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香港の存在に注目</a:t>
            </a:r>
            <a:endParaRPr kumimoji="1" lang="zh-CN" altLang="en-US" sz="2000" dirty="0">
              <a:solidFill>
                <a:srgbClr val="000000"/>
              </a:solidFill>
              <a:latin typeface="ＭＳ 明朝"/>
              <a:ea typeface="ＭＳ 明朝"/>
              <a:cs typeface="ＭＳ 明朝"/>
            </a:endParaRPr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2F834-1500-954A-8DB0-F599AC80351E}" type="slidenum">
              <a:rPr kumimoji="1" lang="zh-CN" altLang="en-US" smtClean="0"/>
              <a:t>19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6551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937"/>
    </mc:Choice>
    <mc:Fallback xmlns="">
      <p:transition xmlns:p14="http://schemas.microsoft.com/office/powerpoint/2010/main" spd="slow" advTm="12937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dirty="0" smtClean="0">
                <a:latin typeface="ＭＳ 明朝"/>
                <a:ea typeface="ＭＳ 明朝"/>
                <a:cs typeface="ＭＳ 明朝"/>
              </a:rPr>
              <a:t>本文の分析視点</a:t>
            </a:r>
            <a:endParaRPr kumimoji="1" lang="zh-CN" altLang="en-US" sz="4000" dirty="0">
              <a:latin typeface="ＭＳ 明朝"/>
              <a:ea typeface="ＭＳ 明朝"/>
              <a:cs typeface="ＭＳ 明朝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53068"/>
            <a:ext cx="8229600" cy="4873096"/>
          </a:xfrm>
        </p:spPr>
        <p:txBody>
          <a:bodyPr>
            <a:normAutofit lnSpcReduction="10000"/>
          </a:bodyPr>
          <a:lstStyle/>
          <a:p>
            <a:r>
              <a:rPr kumimoji="1" lang="ja-JP" altLang="en-US" sz="4000" dirty="0" smtClean="0">
                <a:latin typeface="ＭＳ 明朝"/>
                <a:ea typeface="ＭＳ 明朝"/>
                <a:cs typeface="ＭＳ 明朝"/>
              </a:rPr>
              <a:t>経済面</a:t>
            </a:r>
            <a:endParaRPr kumimoji="1" lang="en-US" altLang="ja-JP" sz="4000" dirty="0" smtClean="0">
              <a:latin typeface="ＭＳ 明朝"/>
              <a:ea typeface="ＭＳ 明朝"/>
              <a:cs typeface="ＭＳ 明朝"/>
            </a:endParaRPr>
          </a:p>
          <a:p>
            <a:pPr marL="0" indent="0">
              <a:buNone/>
            </a:pPr>
            <a:r>
              <a:rPr kumimoji="1" lang="ja-JP" altLang="ja-JP" sz="4000" dirty="0">
                <a:latin typeface="ＭＳ 明朝"/>
                <a:ea typeface="ＭＳ 明朝"/>
                <a:cs typeface="ＭＳ 明朝"/>
              </a:rPr>
              <a:t>　</a:t>
            </a:r>
            <a:r>
              <a:rPr kumimoji="1" lang="ja-JP" altLang="en-US" sz="4000" dirty="0" smtClean="0">
                <a:latin typeface="ＭＳ 明朝"/>
                <a:ea typeface="ＭＳ 明朝"/>
                <a:cs typeface="ＭＳ 明朝"/>
              </a:rPr>
              <a:t>「走出去」</a:t>
            </a:r>
            <a:r>
              <a:rPr kumimoji="1" lang="ja-JP" altLang="en-US" sz="4000" dirty="0" smtClean="0">
                <a:latin typeface="ＭＳ 明朝"/>
                <a:ea typeface="ＭＳ 明朝"/>
                <a:cs typeface="ＭＳ 明朝"/>
              </a:rPr>
              <a:t>戦略</a:t>
            </a:r>
            <a:r>
              <a:rPr kumimoji="1" lang="ja-JP" altLang="en-US" sz="4000" dirty="0" smtClean="0">
                <a:latin typeface="ＭＳ 明朝"/>
                <a:ea typeface="ＭＳ 明朝"/>
                <a:cs typeface="ＭＳ 明朝"/>
              </a:rPr>
              <a:t>の観点</a:t>
            </a:r>
            <a:r>
              <a:rPr kumimoji="1" lang="ja-JP" altLang="en-US" sz="4000" dirty="0" smtClean="0">
                <a:latin typeface="ＭＳ 明朝"/>
                <a:ea typeface="ＭＳ 明朝"/>
                <a:cs typeface="ＭＳ 明朝"/>
              </a:rPr>
              <a:t>から</a:t>
            </a:r>
            <a:r>
              <a:rPr kumimoji="1" lang="ja-JP" altLang="en-US" sz="4000" dirty="0" smtClean="0">
                <a:latin typeface="ＭＳ 明朝"/>
                <a:ea typeface="ＭＳ 明朝"/>
                <a:cs typeface="ＭＳ 明朝"/>
              </a:rPr>
              <a:t>中国の対外投資と</a:t>
            </a:r>
            <a:r>
              <a:rPr kumimoji="1" lang="en-US" altLang="ja-JP" sz="4000" dirty="0" smtClean="0">
                <a:latin typeface="ＭＳ 明朝"/>
                <a:ea typeface="ＭＳ 明朝"/>
                <a:cs typeface="ＭＳ 明朝"/>
              </a:rPr>
              <a:t>ASEAN</a:t>
            </a:r>
            <a:r>
              <a:rPr kumimoji="1" lang="ja-JP" altLang="en-US" sz="4000" dirty="0" smtClean="0">
                <a:latin typeface="ＭＳ 明朝"/>
                <a:ea typeface="ＭＳ 明朝"/>
                <a:cs typeface="ＭＳ 明朝"/>
              </a:rPr>
              <a:t>との</a:t>
            </a:r>
            <a:r>
              <a:rPr kumimoji="1" lang="en-US" altLang="ja-JP" sz="4000" dirty="0" smtClean="0">
                <a:latin typeface="ＭＳ 明朝"/>
                <a:ea typeface="ＭＳ 明朝"/>
                <a:cs typeface="ＭＳ 明朝"/>
              </a:rPr>
              <a:t>FTA</a:t>
            </a:r>
            <a:r>
              <a:rPr kumimoji="1" lang="ja-JP" altLang="en-US" sz="4000" dirty="0" smtClean="0">
                <a:latin typeface="ＭＳ 明朝"/>
                <a:ea typeface="ＭＳ 明朝"/>
                <a:cs typeface="ＭＳ 明朝"/>
              </a:rPr>
              <a:t>の関係を分析する</a:t>
            </a:r>
            <a:endParaRPr kumimoji="1" lang="en-US" altLang="ja-JP" sz="4000" dirty="0" smtClean="0">
              <a:latin typeface="ＭＳ 明朝"/>
              <a:ea typeface="ＭＳ 明朝"/>
              <a:cs typeface="ＭＳ 明朝"/>
            </a:endParaRPr>
          </a:p>
          <a:p>
            <a:r>
              <a:rPr kumimoji="1" lang="ja-JP" altLang="en-US" sz="4000" dirty="0" smtClean="0">
                <a:latin typeface="ＭＳ 明朝"/>
                <a:ea typeface="ＭＳ 明朝"/>
                <a:cs typeface="ＭＳ 明朝"/>
              </a:rPr>
              <a:t>政治面</a:t>
            </a:r>
            <a:endParaRPr kumimoji="1" lang="en-US" altLang="ja-JP" sz="4000" dirty="0" smtClean="0">
              <a:latin typeface="ＭＳ 明朝"/>
              <a:ea typeface="ＭＳ 明朝"/>
              <a:cs typeface="ＭＳ 明朝"/>
            </a:endParaRPr>
          </a:p>
          <a:p>
            <a:pPr marL="0" indent="0">
              <a:buNone/>
            </a:pPr>
            <a:r>
              <a:rPr kumimoji="1" lang="ja-JP" altLang="ja-JP" sz="4000" dirty="0">
                <a:latin typeface="ＭＳ 明朝"/>
                <a:ea typeface="ＭＳ 明朝"/>
                <a:cs typeface="ＭＳ 明朝"/>
              </a:rPr>
              <a:t>　</a:t>
            </a:r>
            <a:r>
              <a:rPr kumimoji="1" lang="ja-JP" altLang="en-US" sz="4000" dirty="0" smtClean="0">
                <a:latin typeface="ＭＳ 明朝"/>
                <a:ea typeface="ＭＳ 明朝"/>
                <a:cs typeface="ＭＳ 明朝"/>
              </a:rPr>
              <a:t>中</a:t>
            </a:r>
            <a:r>
              <a:rPr kumimoji="1" lang="ja-JP" altLang="en-US" sz="4000" dirty="0" smtClean="0">
                <a:latin typeface="ＭＳ 明朝"/>
                <a:ea typeface="ＭＳ 明朝"/>
                <a:cs typeface="ＭＳ 明朝"/>
              </a:rPr>
              <a:t>国が</a:t>
            </a:r>
            <a:r>
              <a:rPr kumimoji="1" lang="ja-JP" altLang="en-US" sz="4000" dirty="0" smtClean="0">
                <a:latin typeface="ＭＳ 明朝"/>
                <a:ea typeface="ＭＳ 明朝"/>
                <a:cs typeface="ＭＳ 明朝"/>
              </a:rPr>
              <a:t>アジア</a:t>
            </a:r>
            <a:r>
              <a:rPr kumimoji="1" lang="ja-JP" altLang="en-US" sz="4000" dirty="0" smtClean="0">
                <a:latin typeface="ＭＳ 明朝"/>
                <a:ea typeface="ＭＳ 明朝"/>
                <a:cs typeface="ＭＳ 明朝"/>
              </a:rPr>
              <a:t>地域</a:t>
            </a:r>
            <a:r>
              <a:rPr kumimoji="1" lang="ja-JP" altLang="en-US" sz="4000" dirty="0" smtClean="0">
                <a:latin typeface="ＭＳ 明朝"/>
                <a:ea typeface="ＭＳ 明朝"/>
                <a:cs typeface="ＭＳ 明朝"/>
              </a:rPr>
              <a:t>における利益を守りながら、自国の国際地位を</a:t>
            </a:r>
            <a:r>
              <a:rPr kumimoji="1" lang="ja-JP" altLang="en-US" sz="4000" dirty="0" smtClean="0">
                <a:latin typeface="ＭＳ 明朝"/>
                <a:ea typeface="ＭＳ 明朝"/>
                <a:cs typeface="ＭＳ 明朝"/>
              </a:rPr>
              <a:t>高める</a:t>
            </a:r>
            <a:r>
              <a:rPr kumimoji="1" lang="ja-JP" altLang="en-US" sz="4000" dirty="0" smtClean="0">
                <a:latin typeface="ＭＳ 明朝"/>
                <a:ea typeface="ＭＳ 明朝"/>
                <a:cs typeface="ＭＳ 明朝"/>
              </a:rPr>
              <a:t>点を</a:t>
            </a:r>
            <a:r>
              <a:rPr kumimoji="1" lang="ja-JP" altLang="en-US" sz="4000" dirty="0" smtClean="0">
                <a:latin typeface="ＭＳ 明朝"/>
                <a:ea typeface="ＭＳ 明朝"/>
                <a:cs typeface="ＭＳ 明朝"/>
              </a:rPr>
              <a:t>掘り下げる</a:t>
            </a:r>
            <a:r>
              <a:rPr kumimoji="1" lang="ja-JP" altLang="en-US" sz="4000" dirty="0" smtClean="0">
                <a:latin typeface="ＭＳ 明朝"/>
                <a:ea typeface="ＭＳ 明朝"/>
                <a:cs typeface="ＭＳ 明朝"/>
              </a:rPr>
              <a:t>。</a:t>
            </a:r>
            <a:endParaRPr kumimoji="1" lang="en-US" altLang="ja-JP" sz="4000" dirty="0" smtClean="0">
              <a:latin typeface="ＭＳ 明朝"/>
              <a:ea typeface="ＭＳ 明朝"/>
              <a:cs typeface="ＭＳ 明朝"/>
            </a:endParaRPr>
          </a:p>
          <a:p>
            <a:pPr marL="0" indent="0">
              <a:buNone/>
            </a:pPr>
            <a:endParaRPr kumimoji="1" lang="zh-CN" altLang="en-US" dirty="0">
              <a:latin typeface="ＭＳ 明朝"/>
              <a:ea typeface="ＭＳ 明朝"/>
              <a:cs typeface="ＭＳ 明朝"/>
            </a:endParaRPr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2F834-1500-954A-8DB0-F599AC80351E}" type="slidenum">
              <a:rPr kumimoji="1" lang="zh-CN" altLang="en-US" smtClean="0"/>
              <a:t>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44878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45140"/>
            <a:ext cx="8229600" cy="1161927"/>
          </a:xfrm>
        </p:spPr>
        <p:txBody>
          <a:bodyPr/>
          <a:lstStyle/>
          <a:p>
            <a:pPr algn="l"/>
            <a:r>
              <a:rPr kumimoji="1" lang="ja-JP" altLang="en-US" sz="2000" dirty="0" smtClean="0"/>
              <a:t>　　　国別からみる中国の対</a:t>
            </a:r>
            <a:r>
              <a:rPr kumimoji="1" lang="en-US" altLang="ja-JP" sz="2000" dirty="0" smtClean="0"/>
              <a:t>ASEAN</a:t>
            </a:r>
            <a:r>
              <a:rPr kumimoji="1" lang="ja-JP" altLang="en-US" sz="2000" dirty="0" smtClean="0"/>
              <a:t>直接投資</a:t>
            </a:r>
            <a:r>
              <a:rPr kumimoji="1" lang="en-US" altLang="ja-JP" sz="2000" dirty="0" smtClean="0"/>
              <a:t>(2001〜2010</a:t>
            </a:r>
            <a:r>
              <a:rPr kumimoji="1" lang="ja-JP" altLang="en-US" sz="2000" dirty="0" smtClean="0"/>
              <a:t>）</a:t>
            </a:r>
            <a:r>
              <a:rPr kumimoji="1" lang="en-US" altLang="ja-JP" sz="2000" dirty="0" smtClean="0"/>
              <a:t/>
            </a:r>
            <a:br>
              <a:rPr kumimoji="1" lang="en-US" altLang="ja-JP" sz="2000" dirty="0" smtClean="0"/>
            </a:br>
            <a:r>
              <a:rPr kumimoji="1" lang="ja-JP" altLang="en-US" sz="2000" dirty="0" smtClean="0"/>
              <a:t>　　　　　　　　　　　　　　　　　　　　　　　　　　　　　　　　　　　　　　　</a:t>
            </a:r>
            <a:r>
              <a:rPr kumimoji="1" lang="ja-JP" altLang="en-US" sz="1200" dirty="0" smtClean="0"/>
              <a:t>単位：百万ドル</a:t>
            </a:r>
            <a:endParaRPr kumimoji="1" lang="zh-CN" altLang="en-US" sz="1200" dirty="0"/>
          </a:p>
        </p:txBody>
      </p:sp>
      <p:graphicFrame>
        <p:nvGraphicFramePr>
          <p:cNvPr id="9" name="内容占位符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614557"/>
              </p:ext>
            </p:extLst>
          </p:nvPr>
        </p:nvGraphicFramePr>
        <p:xfrm>
          <a:off x="650875" y="1219204"/>
          <a:ext cx="7662864" cy="5228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9625"/>
                <a:gridCol w="583623"/>
                <a:gridCol w="696624"/>
                <a:gridCol w="696624"/>
                <a:gridCol w="696624"/>
                <a:gridCol w="696624"/>
                <a:gridCol w="696624"/>
                <a:gridCol w="696624"/>
                <a:gridCol w="696624"/>
                <a:gridCol w="696624"/>
                <a:gridCol w="696624"/>
              </a:tblGrid>
              <a:tr h="431969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u="none" strike="noStrike" dirty="0">
                          <a:effectLst/>
                        </a:rPr>
                        <a:t>　</a:t>
                      </a:r>
                      <a:endParaRPr lang="zh-CN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 dirty="0">
                          <a:effectLst/>
                        </a:rPr>
                        <a:t>2001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2002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 dirty="0">
                          <a:effectLst/>
                        </a:rPr>
                        <a:t>2003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2004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2005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 dirty="0">
                          <a:effectLst/>
                        </a:rPr>
                        <a:t>2006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2007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 dirty="0">
                          <a:effectLst/>
                        </a:rPr>
                        <a:t>2008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 dirty="0">
                          <a:effectLst/>
                        </a:rPr>
                        <a:t>2009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 dirty="0">
                          <a:effectLst/>
                        </a:rPr>
                        <a:t>2010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</a:tr>
              <a:tr h="431969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u="none" strike="noStrike" dirty="0">
                          <a:effectLst/>
                        </a:rPr>
                        <a:t>ブルネイ</a:t>
                      </a:r>
                      <a:endParaRPr lang="zh-CN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-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0.7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-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-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1.5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―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1.2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1.8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5.8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16.5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</a:tr>
              <a:tr h="452284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u="none" strike="noStrike">
                          <a:effectLst/>
                        </a:rPr>
                        <a:t>インドネシア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0.9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5.7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26.8</a:t>
                      </a:r>
                      <a:endParaRPr lang="en-US" altLang="zh-CN" sz="1400" b="0" i="0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62.0</a:t>
                      </a:r>
                      <a:endParaRPr lang="en-US" altLang="zh-CN" sz="1400" b="0" i="0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11.8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56.9</a:t>
                      </a:r>
                      <a:endParaRPr lang="en-US" altLang="zh-CN" sz="1400" b="0" i="0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99.1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174.0</a:t>
                      </a:r>
                      <a:endParaRPr lang="en-US" altLang="zh-CN" sz="1400" b="0" i="0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226.1</a:t>
                      </a:r>
                      <a:endParaRPr lang="en-US" altLang="zh-CN" sz="1400" b="0" i="0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201.3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</a:tr>
              <a:tr h="431969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u="none" strike="noStrike">
                          <a:effectLst/>
                        </a:rPr>
                        <a:t>マレーシア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 dirty="0">
                          <a:effectLst/>
                        </a:rPr>
                        <a:t>0.6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1.5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2.0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8.2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56.7</a:t>
                      </a:r>
                      <a:endParaRPr lang="en-US" altLang="zh-CN" sz="1400" b="0" i="0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7.5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-32.8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34.4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 dirty="0">
                          <a:effectLst/>
                        </a:rPr>
                        <a:t>53.8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 dirty="0">
                          <a:effectLst/>
                        </a:rPr>
                        <a:t>163.5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</a:tr>
              <a:tr h="431969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u="none" strike="noStrike">
                          <a:effectLst/>
                        </a:rPr>
                        <a:t>フィリピン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0.3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1.4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 dirty="0">
                          <a:effectLst/>
                        </a:rPr>
                        <a:t>1.0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-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 dirty="0">
                          <a:effectLst/>
                        </a:rPr>
                        <a:t>4.5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9.3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4.5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33.7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40.2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244.1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</a:tr>
              <a:tr h="452284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u="none" strike="noStrike">
                          <a:effectLst/>
                        </a:rPr>
                        <a:t>シンガポール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0.6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3.3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-3.2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47.9</a:t>
                      </a:r>
                      <a:endParaRPr lang="en-US" altLang="zh-CN" sz="1400" b="0" i="0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 dirty="0">
                          <a:effectLst/>
                        </a:rPr>
                        <a:t>20.3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132.2</a:t>
                      </a:r>
                      <a:endParaRPr lang="en-US" altLang="zh-CN" sz="1400" b="0" i="0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397.7</a:t>
                      </a:r>
                      <a:endParaRPr lang="en-US" altLang="zh-CN" sz="1400" b="0" i="0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1551.0</a:t>
                      </a:r>
                      <a:endParaRPr lang="en-US" altLang="zh-CN" sz="1400" b="0" i="0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1414.3</a:t>
                      </a:r>
                      <a:endParaRPr lang="en-US" altLang="zh-CN" sz="1400" b="0" i="0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1118.5</a:t>
                      </a:r>
                      <a:endParaRPr lang="en-US" altLang="zh-CN" sz="1400" b="0" i="0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</a:tr>
              <a:tr h="431969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u="none" strike="noStrike">
                          <a:effectLst/>
                        </a:rPr>
                        <a:t>タイ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186.6</a:t>
                      </a:r>
                      <a:endParaRPr lang="en-US" altLang="zh-CN" sz="1400" b="0" i="0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6.1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57.3</a:t>
                      </a:r>
                      <a:endParaRPr lang="en-US" altLang="zh-CN" sz="1400" b="0" i="0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 dirty="0">
                          <a:effectLst/>
                        </a:rPr>
                        <a:t>23.5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4.8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15.8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76.4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 dirty="0">
                          <a:effectLst/>
                        </a:rPr>
                        <a:t>45.5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49.8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699.9</a:t>
                      </a:r>
                      <a:endParaRPr lang="en-US" altLang="zh-CN" sz="1400" b="0" i="0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</a:tr>
              <a:tr h="431969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u="none" strike="noStrike">
                          <a:effectLst/>
                        </a:rPr>
                        <a:t>カンボジア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53.6</a:t>
                      </a:r>
                      <a:endParaRPr lang="en-US" altLang="zh-CN" sz="1400" b="0" i="0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 dirty="0">
                          <a:effectLst/>
                        </a:rPr>
                        <a:t>8.0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22.0</a:t>
                      </a:r>
                      <a:endParaRPr lang="en-US" altLang="zh-CN" sz="1400" b="0" i="0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29.5</a:t>
                      </a:r>
                      <a:endParaRPr lang="en-US" altLang="zh-CN" sz="1400" b="0" i="0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 dirty="0">
                          <a:effectLst/>
                        </a:rPr>
                        <a:t>5.2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9.8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64.5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204.6</a:t>
                      </a:r>
                      <a:endParaRPr lang="en-US" altLang="zh-CN" sz="1400" b="0" i="0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215.8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466.5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</a:tr>
              <a:tr h="406613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u="none" strike="noStrike">
                          <a:effectLst/>
                        </a:rPr>
                        <a:t>ラオス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1.7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9.4</a:t>
                      </a:r>
                      <a:endParaRPr lang="en-US" altLang="zh-CN" sz="1400" b="0" i="0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 dirty="0">
                          <a:effectLst/>
                        </a:rPr>
                        <a:t>0.8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 dirty="0">
                          <a:effectLst/>
                        </a:rPr>
                        <a:t>3.5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20.6</a:t>
                      </a:r>
                      <a:endParaRPr lang="en-US" altLang="zh-CN" sz="1400" b="0" i="0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48.0</a:t>
                      </a:r>
                      <a:endParaRPr lang="en-US" altLang="zh-CN" sz="1400" b="0" i="0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154.4</a:t>
                      </a:r>
                      <a:endParaRPr lang="en-US" altLang="zh-CN" sz="1400" b="0" i="0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87.0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203.2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313.6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</a:tr>
              <a:tr h="431969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u="none" strike="noStrike">
                          <a:effectLst/>
                        </a:rPr>
                        <a:t>ミャンマー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2.6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24.3</a:t>
                      </a:r>
                      <a:endParaRPr lang="en-US" altLang="zh-CN" sz="1400" b="0" i="0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-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4.1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11.5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 dirty="0">
                          <a:effectLst/>
                        </a:rPr>
                        <a:t>12.6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 dirty="0">
                          <a:effectLst/>
                        </a:rPr>
                        <a:t>92.3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232.5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376.7</a:t>
                      </a:r>
                      <a:endParaRPr lang="en-US" altLang="zh-CN" sz="1400" b="0" i="0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875.6</a:t>
                      </a:r>
                      <a:endParaRPr lang="en-US" altLang="zh-CN" sz="1400" b="0" i="0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</a:tr>
              <a:tr h="431969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u="none" strike="noStrike">
                          <a:effectLst/>
                        </a:rPr>
                        <a:t>ベトナム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41.2</a:t>
                      </a:r>
                      <a:endParaRPr lang="en-US" altLang="zh-CN" sz="1400" b="0" i="0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41.8</a:t>
                      </a:r>
                      <a:endParaRPr lang="en-US" altLang="zh-CN" sz="1400" b="0" i="0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 dirty="0">
                          <a:effectLst/>
                        </a:rPr>
                        <a:t>12.8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16.8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20.8</a:t>
                      </a:r>
                      <a:endParaRPr lang="en-US" altLang="zh-CN" sz="1400" b="0" i="0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43.5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110.9</a:t>
                      </a:r>
                      <a:endParaRPr lang="en-US" altLang="zh-CN" sz="1400" b="0" i="0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 dirty="0">
                          <a:effectLst/>
                        </a:rPr>
                        <a:t>119.8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112.4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305.1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</a:tr>
              <a:tr h="431969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u="none" strike="noStrike">
                          <a:effectLst/>
                        </a:rPr>
                        <a:t>合計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288.4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102.0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119.3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195.6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157.7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 dirty="0">
                          <a:effectLst/>
                        </a:rPr>
                        <a:t>335.8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968.1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2484.4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 dirty="0">
                          <a:effectLst/>
                        </a:rPr>
                        <a:t>2698.1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 dirty="0">
                          <a:effectLst/>
                        </a:rPr>
                        <a:t>4404.6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2F834-1500-954A-8DB0-F599AC80351E}" type="slidenum">
              <a:rPr kumimoji="1" lang="zh-CN" altLang="en-US" smtClean="0"/>
              <a:t>20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390698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49"/>
    </mc:Choice>
    <mc:Fallback xmlns="">
      <p:transition xmlns:p14="http://schemas.microsoft.com/office/powerpoint/2010/main" spd="slow" advTm="1649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320358"/>
            <a:ext cx="8229600" cy="5805806"/>
          </a:xfrm>
        </p:spPr>
        <p:txBody>
          <a:bodyPr>
            <a:normAutofit/>
          </a:bodyPr>
          <a:lstStyle/>
          <a:p>
            <a:r>
              <a:rPr kumimoji="1" lang="en-US" altLang="ja-JP" sz="4000" i="1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⑵</a:t>
            </a:r>
            <a:r>
              <a:rPr kumimoji="1" lang="ja-JP" altLang="en-US" sz="4000" i="1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貿易</a:t>
            </a:r>
            <a:endParaRPr kumimoji="1" lang="en-US" altLang="ja-JP" sz="4000" i="1" dirty="0" smtClean="0">
              <a:solidFill>
                <a:srgbClr val="000000"/>
              </a:solidFill>
              <a:latin typeface="ＭＳ 明朝"/>
              <a:ea typeface="ＭＳ 明朝"/>
              <a:cs typeface="ＭＳ 明朝"/>
            </a:endParaRPr>
          </a:p>
          <a:p>
            <a:pPr marL="0" indent="0">
              <a:buNone/>
            </a:pPr>
            <a:endParaRPr kumimoji="1" lang="en-US" altLang="ja-JP" dirty="0" smtClean="0">
              <a:solidFill>
                <a:srgbClr val="000000"/>
              </a:solidFill>
              <a:latin typeface="ＭＳ 明朝"/>
              <a:ea typeface="ＭＳ 明朝"/>
              <a:cs typeface="ＭＳ 明朝"/>
            </a:endParaRPr>
          </a:p>
          <a:p>
            <a:pPr marL="0" indent="0">
              <a:buNone/>
            </a:pPr>
            <a:r>
              <a:rPr kumimoji="1" lang="ja-JP" altLang="en-US" sz="36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貿易からみる中国と</a:t>
            </a:r>
            <a:r>
              <a:rPr kumimoji="1" lang="en-US" altLang="ja-JP" sz="36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ASEAN</a:t>
            </a:r>
            <a:r>
              <a:rPr kumimoji="1" lang="ja-JP" altLang="en-US" sz="36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の経済変化</a:t>
            </a:r>
            <a:endParaRPr kumimoji="1" lang="en-US" altLang="ja-JP" sz="3600" dirty="0" smtClean="0">
              <a:solidFill>
                <a:srgbClr val="000000"/>
              </a:solidFill>
              <a:latin typeface="ＭＳ 明朝"/>
              <a:ea typeface="ＭＳ 明朝"/>
              <a:cs typeface="ＭＳ 明朝"/>
            </a:endParaRPr>
          </a:p>
          <a:p>
            <a:pPr marL="0" indent="0">
              <a:buNone/>
            </a:pPr>
            <a:r>
              <a:rPr kumimoji="1" lang="ja-JP" altLang="en-US" sz="36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貿易結合度</a:t>
            </a:r>
            <a:endParaRPr kumimoji="1" lang="en-US" altLang="ja-JP" sz="3600" dirty="0" smtClean="0">
              <a:solidFill>
                <a:srgbClr val="000000"/>
              </a:solidFill>
              <a:latin typeface="ＭＳ 明朝"/>
              <a:ea typeface="ＭＳ 明朝"/>
              <a:cs typeface="ＭＳ 明朝"/>
            </a:endParaRPr>
          </a:p>
          <a:p>
            <a:pPr marL="0" indent="0">
              <a:buNone/>
            </a:pPr>
            <a:r>
              <a:rPr lang="en-US" altLang="zh-CN" sz="36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A</a:t>
            </a:r>
            <a:r>
              <a:rPr lang="ja-JP" altLang="zh-CN" sz="3600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国から見た</a:t>
            </a:r>
            <a:r>
              <a:rPr lang="en-US" altLang="zh-CN" sz="3600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B</a:t>
            </a:r>
            <a:r>
              <a:rPr lang="ja-JP" altLang="zh-CN" sz="3600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国との貿易結合度＝</a:t>
            </a:r>
          </a:p>
          <a:p>
            <a:pPr marL="0" indent="0">
              <a:buNone/>
            </a:pPr>
            <a:r>
              <a:rPr lang="ja-JP" altLang="zh-CN" sz="3600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（</a:t>
            </a:r>
            <a:r>
              <a:rPr lang="en-US" altLang="zh-CN" sz="3600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A</a:t>
            </a:r>
            <a:r>
              <a:rPr lang="ja-JP" altLang="zh-CN" sz="3600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国から</a:t>
            </a:r>
            <a:r>
              <a:rPr lang="en-US" altLang="zh-CN" sz="3600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B</a:t>
            </a:r>
            <a:r>
              <a:rPr lang="ja-JP" altLang="zh-CN" sz="3600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国への輸出額／</a:t>
            </a:r>
            <a:r>
              <a:rPr lang="en-US" altLang="zh-CN" sz="3600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A</a:t>
            </a:r>
            <a:r>
              <a:rPr lang="ja-JP" altLang="zh-CN" sz="3600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国の総輸出額</a:t>
            </a:r>
            <a:r>
              <a:rPr lang="ja-JP" altLang="zh-CN" sz="36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）</a:t>
            </a:r>
            <a:endParaRPr lang="en-US" altLang="ja-JP" sz="3600" dirty="0" smtClean="0">
              <a:solidFill>
                <a:srgbClr val="000000"/>
              </a:solidFill>
              <a:latin typeface="ＭＳ 明朝"/>
              <a:ea typeface="ＭＳ 明朝"/>
              <a:cs typeface="ＭＳ 明朝"/>
            </a:endParaRPr>
          </a:p>
          <a:p>
            <a:pPr marL="0" indent="0">
              <a:buNone/>
            </a:pPr>
            <a:r>
              <a:rPr lang="ja-JP" altLang="en-US" sz="36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　　　　　　　　／</a:t>
            </a:r>
            <a:endParaRPr lang="en-US" altLang="ja-JP" sz="3600" dirty="0" smtClean="0">
              <a:solidFill>
                <a:srgbClr val="000000"/>
              </a:solidFill>
              <a:latin typeface="ＭＳ 明朝"/>
              <a:ea typeface="ＭＳ 明朝"/>
              <a:cs typeface="ＭＳ 明朝"/>
            </a:endParaRPr>
          </a:p>
          <a:p>
            <a:pPr marL="0" indent="0">
              <a:buNone/>
            </a:pPr>
            <a:r>
              <a:rPr lang="ja-JP" altLang="en-US" sz="36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　</a:t>
            </a:r>
            <a:r>
              <a:rPr lang="ja-JP" altLang="zh-CN" sz="36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（</a:t>
            </a:r>
            <a:r>
              <a:rPr lang="en-US" altLang="zh-CN" sz="3600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B</a:t>
            </a:r>
            <a:r>
              <a:rPr lang="ja-JP" altLang="zh-CN" sz="3600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国の総輸入額／世界総輸入額）</a:t>
            </a:r>
            <a:r>
              <a:rPr lang="ja-JP" altLang="zh-CN" sz="3600" dirty="0">
                <a:latin typeface="ＭＳ 明朝"/>
                <a:ea typeface="ＭＳ 明朝"/>
                <a:cs typeface="ＭＳ 明朝"/>
              </a:rPr>
              <a:t> </a:t>
            </a:r>
            <a:endParaRPr kumimoji="1" lang="zh-CN" altLang="en-US" sz="3600" dirty="0">
              <a:latin typeface="ＭＳ 明朝"/>
              <a:ea typeface="ＭＳ 明朝"/>
              <a:cs typeface="ＭＳ 明朝"/>
            </a:endParaRPr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2F834-1500-954A-8DB0-F599AC80351E}" type="slidenum">
              <a:rPr kumimoji="1" lang="zh-CN" altLang="en-US" smtClean="0"/>
              <a:t>21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61287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22"/>
    </mc:Choice>
    <mc:Fallback xmlns="">
      <p:transition xmlns:p14="http://schemas.microsoft.com/office/powerpoint/2010/main" spd="slow" advTm="1022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kumimoji="1" lang="ja-JP" altLang="en-US" sz="2400" dirty="0" smtClean="0">
                <a:latin typeface="ＭＳ 明朝"/>
                <a:ea typeface="ＭＳ 明朝"/>
                <a:cs typeface="ＭＳ 明朝"/>
              </a:rPr>
              <a:t>　　　</a:t>
            </a:r>
            <a:r>
              <a:rPr kumimoji="1" lang="ja-JP" altLang="en-US" sz="3600" dirty="0" smtClean="0">
                <a:latin typeface="ＭＳ 明朝"/>
                <a:ea typeface="ＭＳ 明朝"/>
                <a:cs typeface="ＭＳ 明朝"/>
              </a:rPr>
              <a:t>中国</a:t>
            </a:r>
            <a:r>
              <a:rPr kumimoji="1" lang="ja-JP" altLang="en-US" sz="3600" dirty="0">
                <a:latin typeface="ＭＳ 明朝"/>
                <a:ea typeface="ＭＳ 明朝"/>
                <a:cs typeface="ＭＳ 明朝"/>
              </a:rPr>
              <a:t>・</a:t>
            </a:r>
            <a:r>
              <a:rPr kumimoji="1" lang="en-US" altLang="ja-JP" sz="3600" dirty="0">
                <a:latin typeface="ＭＳ 明朝"/>
                <a:ea typeface="ＭＳ 明朝"/>
                <a:cs typeface="ＭＳ 明朝"/>
              </a:rPr>
              <a:t>ASEAN</a:t>
            </a:r>
            <a:r>
              <a:rPr kumimoji="1" lang="ja-JP" altLang="en-US" sz="3600" dirty="0">
                <a:latin typeface="ＭＳ 明朝"/>
                <a:ea typeface="ＭＳ 明朝"/>
                <a:cs typeface="ＭＳ 明朝"/>
              </a:rPr>
              <a:t>・世界の輸出入</a:t>
            </a:r>
            <a:r>
              <a:rPr kumimoji="1" lang="ja-JP" altLang="en-US" sz="3600" dirty="0" smtClean="0">
                <a:latin typeface="ＭＳ 明朝"/>
                <a:ea typeface="ＭＳ 明朝"/>
                <a:cs typeface="ＭＳ 明朝"/>
              </a:rPr>
              <a:t>の状況</a:t>
            </a:r>
            <a:r>
              <a:rPr kumimoji="1" lang="ja-JP" altLang="en-US" sz="2400" dirty="0" smtClean="0">
                <a:latin typeface="ＭＳ 明朝"/>
                <a:ea typeface="ＭＳ 明朝"/>
                <a:cs typeface="ＭＳ 明朝"/>
              </a:rPr>
              <a:t>　　　　　　　　　　　　　　　　　　　　　　　　　　　　　　　　</a:t>
            </a:r>
            <a:r>
              <a:rPr kumimoji="1" lang="en-US" altLang="ja-JP" sz="2400" dirty="0" smtClean="0">
                <a:latin typeface="ＭＳ 明朝"/>
                <a:ea typeface="ＭＳ 明朝"/>
                <a:cs typeface="ＭＳ 明朝"/>
              </a:rPr>
              <a:t/>
            </a:r>
            <a:br>
              <a:rPr kumimoji="1" lang="en-US" altLang="ja-JP" sz="2400" dirty="0" smtClean="0">
                <a:latin typeface="ＭＳ 明朝"/>
                <a:ea typeface="ＭＳ 明朝"/>
                <a:cs typeface="ＭＳ 明朝"/>
              </a:rPr>
            </a:br>
            <a:r>
              <a:rPr kumimoji="1" lang="ja-JP" altLang="ja-JP" sz="2400" dirty="0">
                <a:latin typeface="ＭＳ 明朝"/>
                <a:ea typeface="ＭＳ 明朝"/>
                <a:cs typeface="ＭＳ 明朝"/>
              </a:rPr>
              <a:t>　</a:t>
            </a:r>
            <a:r>
              <a:rPr kumimoji="1" lang="ja-JP" altLang="en-US" sz="2400" dirty="0" smtClean="0">
                <a:latin typeface="ＭＳ 明朝"/>
                <a:ea typeface="ＭＳ 明朝"/>
                <a:cs typeface="ＭＳ 明朝"/>
              </a:rPr>
              <a:t>　　　　　　　　　　　　　　　　　　　　　　　</a:t>
            </a:r>
            <a:r>
              <a:rPr kumimoji="1" lang="ja-JP" altLang="en-US" sz="1800" dirty="0" smtClean="0">
                <a:latin typeface="ＭＳ 明朝"/>
                <a:ea typeface="ＭＳ 明朝"/>
                <a:cs typeface="ＭＳ 明朝"/>
              </a:rPr>
              <a:t>単位</a:t>
            </a:r>
            <a:r>
              <a:rPr kumimoji="1" lang="ja-JP" altLang="en-US" sz="1800" dirty="0">
                <a:latin typeface="ＭＳ 明朝"/>
                <a:ea typeface="ＭＳ 明朝"/>
                <a:cs typeface="ＭＳ 明朝"/>
              </a:rPr>
              <a:t>：億ドル</a:t>
            </a:r>
            <a:r>
              <a:rPr kumimoji="1" lang="en-US" altLang="ja-JP" sz="2400" dirty="0">
                <a:latin typeface="ＭＳ 明朝"/>
                <a:ea typeface="ＭＳ 明朝"/>
                <a:cs typeface="ＭＳ 明朝"/>
              </a:rPr>
              <a:t/>
            </a:r>
            <a:br>
              <a:rPr kumimoji="1" lang="en-US" altLang="ja-JP" sz="2400" dirty="0">
                <a:latin typeface="ＭＳ 明朝"/>
                <a:ea typeface="ＭＳ 明朝"/>
                <a:cs typeface="ＭＳ 明朝"/>
              </a:rPr>
            </a:br>
            <a:endParaRPr kumimoji="1" lang="zh-CN" altLang="en-US" sz="2400" dirty="0">
              <a:latin typeface="ＭＳ 明朝"/>
              <a:ea typeface="ＭＳ 明朝"/>
              <a:cs typeface="ＭＳ 明朝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　　　　</a:t>
            </a:r>
            <a:endParaRPr kumimoji="1" lang="zh-CN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9520676"/>
              </p:ext>
            </p:extLst>
          </p:nvPr>
        </p:nvGraphicFramePr>
        <p:xfrm>
          <a:off x="643470" y="1417634"/>
          <a:ext cx="8043330" cy="49387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8666"/>
                <a:gridCol w="1608666"/>
                <a:gridCol w="1608666"/>
                <a:gridCol w="1608666"/>
                <a:gridCol w="1608666"/>
              </a:tblGrid>
              <a:tr h="548746">
                <a:tc>
                  <a:txBody>
                    <a:bodyPr/>
                    <a:lstStyle/>
                    <a:p>
                      <a:endParaRPr lang="ja-JP" sz="1800" kern="100" dirty="0">
                        <a:effectLst/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2000</a:t>
                      </a:r>
                      <a:endParaRPr lang="ja-JP" sz="1800" kern="100">
                        <a:effectLst/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2005</a:t>
                      </a:r>
                      <a:endParaRPr lang="ja-JP" sz="1800" kern="100" dirty="0">
                        <a:effectLst/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2010</a:t>
                      </a:r>
                      <a:endParaRPr lang="ja-JP" sz="1800" kern="100">
                        <a:effectLst/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2011</a:t>
                      </a:r>
                      <a:endParaRPr lang="ja-JP" sz="1800" kern="100">
                        <a:effectLst/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 marL="68580" marR="68580" marT="0" marB="0" anchor="b"/>
                </a:tc>
              </a:tr>
              <a:tr h="5487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中国の輸出総額</a:t>
                      </a:r>
                      <a:endParaRPr lang="ja-JP" sz="1800" kern="100" dirty="0">
                        <a:effectLst/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2492.0</a:t>
                      </a:r>
                      <a:endParaRPr lang="ja-JP" sz="1800" kern="100" dirty="0">
                        <a:effectLst/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7619.5</a:t>
                      </a:r>
                      <a:endParaRPr lang="ja-JP" sz="1800" kern="100">
                        <a:effectLst/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15777.5</a:t>
                      </a:r>
                      <a:endParaRPr lang="ja-JP" sz="1800" kern="100">
                        <a:effectLst/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18983.8</a:t>
                      </a:r>
                      <a:endParaRPr lang="ja-JP" sz="1800" kern="100">
                        <a:effectLst/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 marL="68580" marR="68580" marT="0" marB="0" anchor="b"/>
                </a:tc>
              </a:tr>
              <a:tr h="5487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中国の輸入総額</a:t>
                      </a:r>
                      <a:endParaRPr lang="ja-JP" sz="1800" kern="100">
                        <a:effectLst/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2250.9</a:t>
                      </a:r>
                      <a:endParaRPr lang="ja-JP" sz="1800" kern="100" dirty="0">
                        <a:effectLst/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6599.5</a:t>
                      </a:r>
                      <a:endParaRPr lang="ja-JP" sz="1800" kern="100" dirty="0">
                        <a:effectLst/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13962.4</a:t>
                      </a:r>
                      <a:endParaRPr lang="ja-JP" sz="1800" kern="100">
                        <a:effectLst/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17434.8</a:t>
                      </a:r>
                      <a:endParaRPr lang="ja-JP" sz="1800" kern="100">
                        <a:effectLst/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 marL="68580" marR="68580" marT="0" marB="0" anchor="b"/>
                </a:tc>
              </a:tr>
              <a:tr h="5487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ASEAN</a:t>
                      </a:r>
                      <a:r>
                        <a:rPr lang="ja-JP" sz="1800" ker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の輸出総額</a:t>
                      </a:r>
                      <a:endParaRPr lang="ja-JP" sz="1800" kern="100">
                        <a:effectLst/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4627.9</a:t>
                      </a:r>
                      <a:endParaRPr lang="ja-JP" sz="1800" kern="100" dirty="0">
                        <a:effectLst/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6532.3</a:t>
                      </a:r>
                      <a:endParaRPr lang="ja-JP" sz="1800" kern="100" dirty="0">
                        <a:effectLst/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10495</a:t>
                      </a:r>
                      <a:endParaRPr lang="ja-JP" sz="1800" kern="100">
                        <a:effectLst/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12395.4</a:t>
                      </a:r>
                      <a:endParaRPr lang="ja-JP" sz="1800" kern="100">
                        <a:effectLst/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 marL="68580" marR="68580" marT="0" marB="0" anchor="b"/>
                </a:tc>
              </a:tr>
              <a:tr h="5487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ASEAN</a:t>
                      </a:r>
                      <a:r>
                        <a:rPr lang="ja-JP" sz="1800" ker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の輸入総額</a:t>
                      </a:r>
                      <a:endParaRPr lang="ja-JP" sz="1800" kern="100">
                        <a:effectLst/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3674.5</a:t>
                      </a:r>
                      <a:endParaRPr lang="ja-JP" sz="1800" kern="100" dirty="0">
                        <a:effectLst/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5636.1</a:t>
                      </a:r>
                      <a:endParaRPr lang="ja-JP" sz="1800" kern="100" dirty="0">
                        <a:effectLst/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9409.2</a:t>
                      </a:r>
                      <a:endParaRPr lang="ja-JP" sz="1800" kern="100">
                        <a:effectLst/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11428.1</a:t>
                      </a:r>
                      <a:endParaRPr lang="ja-JP" sz="1800" kern="100">
                        <a:effectLst/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 marL="68580" marR="68580" marT="0" marB="0" anchor="b"/>
                </a:tc>
              </a:tr>
              <a:tr h="5487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世界の輸出総額</a:t>
                      </a:r>
                      <a:endParaRPr lang="ja-JP" sz="1800" kern="100" dirty="0">
                        <a:effectLst/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63626.6</a:t>
                      </a:r>
                      <a:endParaRPr lang="ja-JP" sz="1800" kern="100">
                        <a:effectLst/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104420.9</a:t>
                      </a:r>
                      <a:endParaRPr lang="ja-JP" sz="1800" kern="100" dirty="0">
                        <a:effectLst/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151005.5</a:t>
                      </a:r>
                      <a:endParaRPr lang="ja-JP" sz="1800" kern="100">
                        <a:effectLst/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180242.7</a:t>
                      </a:r>
                      <a:endParaRPr lang="ja-JP" sz="1800" kern="100">
                        <a:effectLst/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 marL="68580" marR="68580" marT="0" marB="0" anchor="b"/>
                </a:tc>
              </a:tr>
              <a:tr h="5487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世界の輸入総額</a:t>
                      </a:r>
                      <a:endParaRPr lang="ja-JP" sz="1800" kern="100">
                        <a:effectLst/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65775.8</a:t>
                      </a:r>
                      <a:endParaRPr lang="ja-JP" sz="1800" kern="100">
                        <a:effectLst/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106901.9</a:t>
                      </a:r>
                      <a:endParaRPr lang="ja-JP" sz="1800" kern="100" dirty="0">
                        <a:effectLst/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152271.6</a:t>
                      </a:r>
                      <a:endParaRPr lang="ja-JP" sz="1800" kern="100" dirty="0">
                        <a:effectLst/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181149</a:t>
                      </a:r>
                      <a:endParaRPr lang="ja-JP" sz="1800" kern="100">
                        <a:effectLst/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 marL="68580" marR="68580" marT="0" marB="0" anchor="b"/>
                </a:tc>
              </a:tr>
              <a:tr h="5487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中国の対</a:t>
                      </a:r>
                      <a:r>
                        <a:rPr lang="en-US" sz="1800" ker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ASEAN</a:t>
                      </a:r>
                      <a:r>
                        <a:rPr lang="ja-JP" sz="1800" ker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輸出額</a:t>
                      </a:r>
                      <a:endParaRPr lang="ja-JP" sz="1800" kern="100">
                        <a:effectLst/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173.4</a:t>
                      </a:r>
                      <a:endParaRPr lang="ja-JP" sz="1800" kern="100">
                        <a:effectLst/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553.6</a:t>
                      </a:r>
                      <a:endParaRPr lang="ja-JP" sz="1800" kern="100">
                        <a:effectLst/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1381.6</a:t>
                      </a:r>
                      <a:endParaRPr lang="ja-JP" sz="1800" kern="100" dirty="0">
                        <a:effectLst/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1700.7</a:t>
                      </a:r>
                      <a:endParaRPr lang="ja-JP" sz="1800" kern="100">
                        <a:effectLst/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 marL="68580" marR="68580" marT="0" marB="0" anchor="b"/>
                </a:tc>
              </a:tr>
              <a:tr h="5487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中国</a:t>
                      </a:r>
                      <a:r>
                        <a:rPr lang="en-US" sz="1800" ker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ASEAN</a:t>
                      </a:r>
                      <a:r>
                        <a:rPr lang="ja-JP" sz="1800" ker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からの輸入額</a:t>
                      </a:r>
                      <a:endParaRPr lang="ja-JP" sz="1800" kern="100">
                        <a:effectLst/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221.8</a:t>
                      </a:r>
                      <a:endParaRPr lang="ja-JP" sz="1800" kern="100">
                        <a:effectLst/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750.0</a:t>
                      </a:r>
                      <a:endParaRPr lang="ja-JP" sz="1800" kern="100">
                        <a:effectLst/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1547.0</a:t>
                      </a:r>
                      <a:endParaRPr lang="ja-JP" sz="1800" kern="100" dirty="0">
                        <a:effectLst/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1930.2</a:t>
                      </a:r>
                      <a:endParaRPr lang="ja-JP" sz="1800" kern="100" dirty="0">
                        <a:effectLst/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2F834-1500-954A-8DB0-F599AC80351E}" type="slidenum">
              <a:rPr kumimoji="1" lang="zh-CN" altLang="en-US" smtClean="0"/>
              <a:t>22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40418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42"/>
    </mc:Choice>
    <mc:Fallback xmlns="">
      <p:transition xmlns:p14="http://schemas.microsoft.com/office/powerpoint/2010/main" spd="slow" advTm="1842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4000" dirty="0">
                <a:latin typeface="ＭＳ 明朝"/>
                <a:ea typeface="ＭＳ 明朝"/>
                <a:cs typeface="ＭＳ 明朝"/>
              </a:rPr>
              <a:t>中国と</a:t>
            </a:r>
            <a:r>
              <a:rPr lang="en-US" altLang="ja-JP" sz="4000" dirty="0">
                <a:latin typeface="ＭＳ 明朝"/>
                <a:ea typeface="ＭＳ 明朝"/>
                <a:cs typeface="ＭＳ 明朝"/>
              </a:rPr>
              <a:t>ASEAN</a:t>
            </a:r>
            <a:r>
              <a:rPr lang="ja-JP" altLang="en-US" sz="4000" dirty="0">
                <a:latin typeface="ＭＳ 明朝"/>
                <a:ea typeface="ＭＳ 明朝"/>
                <a:cs typeface="ＭＳ 明朝"/>
              </a:rPr>
              <a:t>の</a:t>
            </a:r>
            <a:r>
              <a:rPr lang="zh-CN" altLang="en-US" sz="4000" dirty="0">
                <a:latin typeface="ＭＳ 明朝"/>
                <a:ea typeface="ＭＳ 明朝"/>
                <a:cs typeface="ＭＳ 明朝"/>
              </a:rPr>
              <a:t>貿易結合度</a:t>
            </a:r>
            <a:r>
              <a:rPr lang="ja-JP" altLang="en-US" sz="4000" dirty="0">
                <a:latin typeface="ＭＳ 明朝"/>
                <a:ea typeface="ＭＳ 明朝"/>
                <a:cs typeface="ＭＳ 明朝"/>
              </a:rPr>
              <a:t>の変化</a:t>
            </a:r>
            <a:r>
              <a:rPr lang="zh-CN" altLang="en-US" sz="2400" dirty="0">
                <a:latin typeface="ＭＳ 明朝"/>
                <a:ea typeface="ＭＳ 明朝"/>
                <a:cs typeface="ＭＳ 明朝"/>
              </a:rPr>
              <a:t/>
            </a:r>
            <a:br>
              <a:rPr lang="zh-CN" altLang="en-US" sz="2400" dirty="0">
                <a:latin typeface="ＭＳ 明朝"/>
                <a:ea typeface="ＭＳ 明朝"/>
                <a:cs typeface="ＭＳ 明朝"/>
              </a:rPr>
            </a:br>
            <a:endParaRPr kumimoji="1" lang="zh-CN" altLang="en-US" sz="2400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6776952"/>
              </p:ext>
            </p:extLst>
          </p:nvPr>
        </p:nvGraphicFramePr>
        <p:xfrm>
          <a:off x="739775" y="1417638"/>
          <a:ext cx="7662863" cy="5186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2F834-1500-954A-8DB0-F599AC80351E}" type="slidenum">
              <a:rPr kumimoji="1" lang="zh-CN" altLang="en-US" smtClean="0"/>
              <a:t>23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00399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xmlns:p14="http://schemas.microsoft.com/office/powerpoint/2010/main" spd="slow" advTm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kumimoji="1" lang="zh-CN" altLang="en-US" sz="4000" dirty="0">
              <a:latin typeface="ＭＳ 明朝"/>
              <a:ea typeface="ＭＳ 明朝"/>
              <a:cs typeface="ＭＳ 明朝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68350" y="440267"/>
            <a:ext cx="7662864" cy="59330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4000" i="1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成果：</a:t>
            </a:r>
            <a:endParaRPr kumimoji="1" lang="en-US" altLang="zh-CN" sz="4000" i="1" dirty="0" smtClean="0">
              <a:solidFill>
                <a:srgbClr val="000000"/>
              </a:solidFill>
              <a:latin typeface="ＭＳ 明朝"/>
              <a:ea typeface="ＭＳ 明朝"/>
              <a:cs typeface="ＭＳ 明朝"/>
            </a:endParaRPr>
          </a:p>
          <a:p>
            <a:pPr marL="0" indent="0">
              <a:buNone/>
            </a:pPr>
            <a:r>
              <a:rPr kumimoji="1" lang="en-US" altLang="zh-CN" sz="36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2003</a:t>
            </a:r>
            <a:r>
              <a:rPr kumimoji="1" lang="ja-JP" altLang="en-US" sz="36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年に、</a:t>
            </a:r>
            <a:r>
              <a:rPr kumimoji="1" lang="en-US" altLang="ja-JP" sz="36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ASEAN</a:t>
            </a:r>
            <a:r>
              <a:rPr kumimoji="1" lang="ja-JP" altLang="en-US" sz="36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は中国の五番目の貿易相手だった。</a:t>
            </a:r>
            <a:r>
              <a:rPr kumimoji="1" lang="en-US" altLang="ja-JP" sz="36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FTA</a:t>
            </a:r>
            <a:r>
              <a:rPr kumimoji="1" lang="ja-JP" altLang="en-US" sz="36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を締結することによって、中国と</a:t>
            </a:r>
            <a:r>
              <a:rPr kumimoji="1" lang="en-US" altLang="ja-JP" sz="36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ASEAN</a:t>
            </a:r>
            <a:r>
              <a:rPr kumimoji="1" lang="ja-JP" altLang="en-US" sz="36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の貿易関係が深まり、</a:t>
            </a:r>
            <a:r>
              <a:rPr kumimoji="1" lang="en-US" altLang="ja-JP" sz="36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2011</a:t>
            </a:r>
            <a:r>
              <a:rPr kumimoji="1" lang="ja-JP" altLang="en-US" sz="36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年に、</a:t>
            </a:r>
            <a:r>
              <a:rPr kumimoji="1" lang="en-US" altLang="ja-JP" sz="36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ASEAN</a:t>
            </a:r>
            <a:r>
              <a:rPr kumimoji="1" lang="ja-JP" altLang="en-US" sz="36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は中国の四番目の輸出市場と三番目の輸入先となった。（原料と中間財に集中）中国と</a:t>
            </a:r>
            <a:r>
              <a:rPr kumimoji="1" lang="en-US" altLang="ja-JP" sz="36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ASEAN</a:t>
            </a:r>
            <a:r>
              <a:rPr kumimoji="1" lang="ja-JP" altLang="en-US" sz="36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後発国の関税削減は</a:t>
            </a:r>
            <a:r>
              <a:rPr kumimoji="1" lang="en-US" altLang="ja-JP" sz="36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2015</a:t>
            </a:r>
            <a:r>
              <a:rPr kumimoji="1" lang="ja-JP" altLang="en-US" sz="36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年から始まるため、経済面の効果はまだ期待できると考えられる。</a:t>
            </a:r>
            <a:endParaRPr kumimoji="1" lang="zh-CN" altLang="en-US" sz="3600" dirty="0">
              <a:solidFill>
                <a:srgbClr val="000000"/>
              </a:solidFill>
              <a:latin typeface="ＭＳ 明朝"/>
              <a:ea typeface="ＭＳ 明朝"/>
              <a:cs typeface="ＭＳ 明朝"/>
            </a:endParaRPr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2F834-1500-954A-8DB0-F599AC80351E}" type="slidenum">
              <a:rPr kumimoji="1" lang="zh-CN" altLang="en-US" smtClean="0"/>
              <a:t>24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0786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242"/>
    </mc:Choice>
    <mc:Fallback xmlns="">
      <p:transition xmlns:p14="http://schemas.microsoft.com/office/powerpoint/2010/main" spd="slow" advTm="6242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政治面における現状</a:t>
            </a:r>
            <a:r>
              <a:rPr kumimoji="1" lang="en-US" altLang="ja-JP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/>
            </a:r>
            <a:br>
              <a:rPr kumimoji="1" lang="en-US" altLang="ja-JP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</a:br>
            <a:endParaRPr kumimoji="1" lang="zh-CN" altLang="en-US" dirty="0">
              <a:latin typeface="ＭＳ 明朝"/>
              <a:ea typeface="ＭＳ 明朝"/>
              <a:cs typeface="ＭＳ 明朝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83734"/>
            <a:ext cx="8229600" cy="504243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kumimoji="1" lang="ja-JP" altLang="zh-CN" dirty="0">
                <a:solidFill>
                  <a:srgbClr val="000000"/>
                </a:solidFill>
              </a:rPr>
              <a:t>　</a:t>
            </a:r>
            <a:r>
              <a:rPr kumimoji="1" lang="en-US" altLang="ja-JP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⑴</a:t>
            </a:r>
            <a:r>
              <a:rPr kumimoji="1" lang="ja-JP" altLang="en-US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、南シナ海問題を棚上げし、全力的に経済を発展させる</a:t>
            </a:r>
            <a:r>
              <a:rPr kumimoji="1" lang="en-US" altLang="ja-JP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——</a:t>
            </a:r>
            <a:r>
              <a:rPr kumimoji="1" lang="ja-JP" altLang="en-US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フィリピン</a:t>
            </a:r>
            <a:endParaRPr kumimoji="1" lang="en-US" altLang="ja-JP" dirty="0" smtClean="0">
              <a:solidFill>
                <a:srgbClr val="000000"/>
              </a:solidFill>
              <a:latin typeface="ＭＳ 明朝"/>
              <a:ea typeface="ＭＳ 明朝"/>
              <a:cs typeface="ＭＳ 明朝"/>
            </a:endParaRPr>
          </a:p>
          <a:p>
            <a:pPr marL="0" indent="0">
              <a:buNone/>
            </a:pPr>
            <a:r>
              <a:rPr kumimoji="1" lang="ja-JP" altLang="ja-JP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　</a:t>
            </a:r>
            <a:r>
              <a:rPr kumimoji="1" lang="en-US" altLang="ja-JP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⑵</a:t>
            </a:r>
            <a:r>
              <a:rPr kumimoji="1" lang="ja-JP" altLang="en-US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、陸上国境問題について、談判・共同探査の手段を使い、問題解決</a:t>
            </a:r>
            <a:r>
              <a:rPr kumimoji="1" lang="en-US" altLang="ja-JP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——</a:t>
            </a:r>
            <a:r>
              <a:rPr kumimoji="1" lang="ja-JP" altLang="en-US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ベトナム</a:t>
            </a:r>
            <a:endParaRPr kumimoji="1" lang="en-US" altLang="ja-JP" dirty="0" smtClean="0">
              <a:solidFill>
                <a:srgbClr val="000000"/>
              </a:solidFill>
              <a:latin typeface="ＭＳ 明朝"/>
              <a:ea typeface="ＭＳ 明朝"/>
              <a:cs typeface="ＭＳ 明朝"/>
            </a:endParaRPr>
          </a:p>
          <a:p>
            <a:pPr marL="0" indent="0">
              <a:buNone/>
            </a:pPr>
            <a:r>
              <a:rPr kumimoji="1" lang="ja-JP" altLang="zh-CN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　</a:t>
            </a:r>
            <a:r>
              <a:rPr kumimoji="1" lang="en-US" altLang="ja-JP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⑶</a:t>
            </a:r>
            <a:r>
              <a:rPr kumimoji="1" lang="ja-JP" altLang="en-US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、外交面では、</a:t>
            </a:r>
            <a:r>
              <a:rPr kumimoji="1" lang="en-US" altLang="ja-JP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ASEAN</a:t>
            </a:r>
            <a:r>
              <a:rPr kumimoji="1" lang="ja-JP" altLang="en-US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諸国へ政府間ハイレベル訪問を通じて、交流・友好を深める</a:t>
            </a:r>
            <a:r>
              <a:rPr kumimoji="1" lang="en-US" altLang="ja-JP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——10</a:t>
            </a:r>
            <a:r>
              <a:rPr kumimoji="1" lang="ja-JP" altLang="en-US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年間</a:t>
            </a:r>
            <a:r>
              <a:rPr kumimoji="1" lang="en-US" altLang="ja-JP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400</a:t>
            </a:r>
            <a:r>
              <a:rPr kumimoji="1" lang="ja-JP" altLang="en-US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回弱の相互訪問</a:t>
            </a:r>
            <a:endParaRPr kumimoji="1" lang="en-US" altLang="ja-JP" dirty="0" smtClean="0">
              <a:solidFill>
                <a:srgbClr val="000000"/>
              </a:solidFill>
              <a:latin typeface="ＭＳ 明朝"/>
              <a:ea typeface="ＭＳ 明朝"/>
              <a:cs typeface="ＭＳ 明朝"/>
            </a:endParaRPr>
          </a:p>
          <a:p>
            <a:pPr marL="0" indent="0">
              <a:buNone/>
            </a:pPr>
            <a:r>
              <a:rPr kumimoji="1" lang="ja-JP" altLang="ja-JP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　</a:t>
            </a:r>
            <a:r>
              <a:rPr kumimoji="1" lang="en-US" altLang="ja-JP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⑷</a:t>
            </a:r>
            <a:r>
              <a:rPr kumimoji="1" lang="ja-JP" altLang="en-US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、東アジアの地域会議に積極的に参加</a:t>
            </a:r>
            <a:endParaRPr kumimoji="1" lang="en-US" altLang="ja-JP" dirty="0">
              <a:solidFill>
                <a:srgbClr val="000000"/>
              </a:solidFill>
              <a:latin typeface="ＭＳ 明朝"/>
              <a:ea typeface="ＭＳ 明朝"/>
              <a:cs typeface="ＭＳ 明朝"/>
            </a:endParaRPr>
          </a:p>
          <a:p>
            <a:pPr marL="0" indent="0">
              <a:buNone/>
            </a:pPr>
            <a:r>
              <a:rPr kumimoji="1" lang="ja-JP" altLang="ja-JP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　</a:t>
            </a:r>
            <a:r>
              <a:rPr kumimoji="1" lang="en-US" altLang="ja-JP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⑸</a:t>
            </a:r>
            <a:r>
              <a:rPr kumimoji="1" lang="ja-JP" altLang="en-US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、軍事面では、</a:t>
            </a:r>
            <a:r>
              <a:rPr kumimoji="1" lang="en-US" altLang="ja-JP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ASEAN</a:t>
            </a:r>
            <a:r>
              <a:rPr kumimoji="1" lang="ja-JP" altLang="en-US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諸国と連合パトロール、軍事演習を行う</a:t>
            </a:r>
            <a:endParaRPr kumimoji="1" lang="en-US" altLang="ja-JP" dirty="0" smtClean="0">
              <a:solidFill>
                <a:srgbClr val="000000"/>
              </a:solidFill>
              <a:latin typeface="ＭＳ 明朝"/>
              <a:ea typeface="ＭＳ 明朝"/>
              <a:cs typeface="ＭＳ 明朝"/>
            </a:endParaRPr>
          </a:p>
          <a:p>
            <a:pPr marL="0" indent="0">
              <a:buNone/>
            </a:pPr>
            <a:r>
              <a:rPr kumimoji="1" lang="ja-JP" altLang="ja-JP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　</a:t>
            </a:r>
            <a:r>
              <a:rPr kumimoji="1" lang="en-US" altLang="ja-JP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⑹</a:t>
            </a:r>
            <a:r>
              <a:rPr kumimoji="1" lang="ja-JP" altLang="en-US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、</a:t>
            </a:r>
            <a:r>
              <a:rPr kumimoji="1" lang="en-US" altLang="ja-JP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ASEAN</a:t>
            </a:r>
            <a:r>
              <a:rPr kumimoji="1" lang="ja-JP" altLang="en-US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諸国へ軍事援助</a:t>
            </a:r>
            <a:r>
              <a:rPr kumimoji="1" lang="en-US" altLang="ja-JP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——</a:t>
            </a:r>
            <a:r>
              <a:rPr kumimoji="1" lang="ja-JP" altLang="en-US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カンボジア・インドネシア</a:t>
            </a:r>
            <a:endParaRPr kumimoji="1" lang="en-US" altLang="ja-JP" dirty="0" smtClean="0">
              <a:solidFill>
                <a:srgbClr val="000000"/>
              </a:solidFill>
              <a:latin typeface="ＭＳ 明朝"/>
              <a:ea typeface="ＭＳ 明朝"/>
              <a:cs typeface="ＭＳ 明朝"/>
            </a:endParaRPr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2F834-1500-954A-8DB0-F599AC80351E}" type="slidenum">
              <a:rPr kumimoji="1" lang="zh-CN" altLang="en-US" smtClean="0"/>
              <a:t>25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85232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177"/>
    </mc:Choice>
    <mc:Fallback xmlns="">
      <p:transition xmlns:p14="http://schemas.microsoft.com/office/powerpoint/2010/main" spd="slow" advTm="12177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kumimoji="1" lang="ja-JP" altLang="en-US" sz="4700" i="1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成果：</a:t>
            </a:r>
            <a:endParaRPr kumimoji="1" lang="en-US" altLang="ja-JP" sz="4700" i="1" dirty="0">
              <a:solidFill>
                <a:srgbClr val="000000"/>
              </a:solidFill>
              <a:latin typeface="ＭＳ 明朝"/>
              <a:ea typeface="ＭＳ 明朝"/>
              <a:cs typeface="ＭＳ 明朝"/>
            </a:endParaRPr>
          </a:p>
          <a:p>
            <a:pPr marL="0" indent="0">
              <a:buNone/>
            </a:pPr>
            <a:r>
              <a:rPr kumimoji="1" lang="ja-JP" altLang="ja-JP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　</a:t>
            </a:r>
            <a:r>
              <a:rPr kumimoji="1" lang="ja-JP" altLang="en-US" sz="39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経済に集中し、共同探査を通じて、領土問題及び資源紛争について、隣国の警戒心を弱める</a:t>
            </a:r>
            <a:endParaRPr kumimoji="1" lang="en-US" altLang="ja-JP" sz="3900" dirty="0" smtClean="0">
              <a:solidFill>
                <a:srgbClr val="000000"/>
              </a:solidFill>
              <a:latin typeface="ＭＳ 明朝"/>
              <a:ea typeface="ＭＳ 明朝"/>
              <a:cs typeface="ＭＳ 明朝"/>
            </a:endParaRPr>
          </a:p>
          <a:p>
            <a:pPr marL="0" indent="0">
              <a:buNone/>
            </a:pPr>
            <a:r>
              <a:rPr kumimoji="1" lang="ja-JP" altLang="ja-JP" sz="3900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　</a:t>
            </a:r>
            <a:r>
              <a:rPr kumimoji="1" lang="ja-JP" altLang="en-US" sz="39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地域組織に積極的参加することにより、地域における発言権を強め、自国のプレゼンスを高める。</a:t>
            </a:r>
            <a:endParaRPr kumimoji="1" lang="en-US" altLang="ja-JP" sz="3900" dirty="0" smtClean="0">
              <a:solidFill>
                <a:srgbClr val="000000"/>
              </a:solidFill>
              <a:latin typeface="ＭＳ 明朝"/>
              <a:ea typeface="ＭＳ 明朝"/>
              <a:cs typeface="ＭＳ 明朝"/>
            </a:endParaRPr>
          </a:p>
          <a:p>
            <a:pPr marL="0" indent="0">
              <a:buNone/>
            </a:pPr>
            <a:r>
              <a:rPr kumimoji="1" lang="ja-JP" altLang="ja-JP" sz="3900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　</a:t>
            </a:r>
            <a:r>
              <a:rPr kumimoji="1" lang="ja-JP" altLang="en-US" sz="39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軍事上の協力によって、隣国に自国の実力が地域の安全を守れることを示す同時に、隣国の自国に対する恐怖心を蘇る可能性もある。</a:t>
            </a:r>
            <a:endParaRPr kumimoji="1" lang="en-US" altLang="ja-JP" sz="3900" dirty="0" smtClean="0">
              <a:solidFill>
                <a:srgbClr val="000000"/>
              </a:solidFill>
              <a:latin typeface="ＭＳ 明朝"/>
              <a:ea typeface="ＭＳ 明朝"/>
              <a:cs typeface="ＭＳ 明朝"/>
            </a:endParaRPr>
          </a:p>
          <a:p>
            <a:pPr marL="0" indent="0">
              <a:buNone/>
            </a:pPr>
            <a:r>
              <a:rPr kumimoji="1" lang="ja-JP" altLang="ja-JP" sz="3900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　</a:t>
            </a:r>
            <a:r>
              <a:rPr kumimoji="1" lang="ja-JP" altLang="en-US" sz="39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対外援助を通じて、可能の限り、盟友を作る</a:t>
            </a:r>
            <a:r>
              <a:rPr kumimoji="1" lang="ja-JP" altLang="en-US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。　</a:t>
            </a:r>
            <a:endParaRPr kumimoji="1" lang="zh-CN" altLang="en-US" dirty="0">
              <a:solidFill>
                <a:srgbClr val="000000"/>
              </a:solidFill>
              <a:latin typeface="ＭＳ 明朝"/>
              <a:ea typeface="ＭＳ 明朝"/>
              <a:cs typeface="ＭＳ 明朝"/>
            </a:endParaRPr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2F834-1500-954A-8DB0-F599AC80351E}" type="slidenum">
              <a:rPr kumimoji="1" lang="zh-CN" altLang="en-US" smtClean="0"/>
              <a:t>26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46704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4000" i="1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課題：</a:t>
            </a:r>
            <a:endParaRPr kumimoji="1" lang="en-US" altLang="ja-JP" sz="4000" i="1" dirty="0" smtClean="0">
              <a:solidFill>
                <a:srgbClr val="000000"/>
              </a:solidFill>
              <a:latin typeface="ＭＳ 明朝"/>
              <a:ea typeface="ＭＳ 明朝"/>
              <a:cs typeface="ＭＳ 明朝"/>
            </a:endParaRPr>
          </a:p>
          <a:p>
            <a:pPr marL="0" indent="0">
              <a:buNone/>
            </a:pPr>
            <a:r>
              <a:rPr kumimoji="1" lang="ja-JP" altLang="en-US" sz="36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中国の産業別の対外投資状況不明確</a:t>
            </a:r>
            <a:endParaRPr kumimoji="1" lang="en-US" altLang="ja-JP" sz="3600" dirty="0" smtClean="0">
              <a:solidFill>
                <a:srgbClr val="000000"/>
              </a:solidFill>
              <a:latin typeface="ＭＳ 明朝"/>
              <a:ea typeface="ＭＳ 明朝"/>
              <a:cs typeface="ＭＳ 明朝"/>
            </a:endParaRPr>
          </a:p>
          <a:p>
            <a:pPr marL="0" indent="0">
              <a:buNone/>
            </a:pPr>
            <a:r>
              <a:rPr kumimoji="1" lang="ja-JP" altLang="en-US" sz="36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中国の商品別の貿易状況不明確</a:t>
            </a:r>
            <a:endParaRPr kumimoji="1" lang="en-US" altLang="ja-JP" sz="3600" dirty="0" smtClean="0">
              <a:solidFill>
                <a:srgbClr val="000000"/>
              </a:solidFill>
              <a:latin typeface="ＭＳ 明朝"/>
              <a:ea typeface="ＭＳ 明朝"/>
              <a:cs typeface="ＭＳ 明朝"/>
            </a:endParaRPr>
          </a:p>
          <a:p>
            <a:pPr marL="0" indent="0">
              <a:buNone/>
            </a:pPr>
            <a:r>
              <a:rPr kumimoji="1" lang="ja-JP" altLang="en-US" sz="36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国別でみると</a:t>
            </a:r>
            <a:r>
              <a:rPr kumimoji="1" lang="en-US" altLang="ja-JP" sz="36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ASEAN</a:t>
            </a:r>
            <a:r>
              <a:rPr kumimoji="1" lang="ja-JP" altLang="en-US" sz="36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は中国との関係不均衡により隠されている危機</a:t>
            </a:r>
            <a:endParaRPr kumimoji="1" lang="en-US" altLang="ja-JP" sz="3600" dirty="0" smtClean="0">
              <a:solidFill>
                <a:srgbClr val="000000"/>
              </a:solidFill>
              <a:latin typeface="ＭＳ 明朝"/>
              <a:ea typeface="ＭＳ 明朝"/>
              <a:cs typeface="ＭＳ 明朝"/>
            </a:endParaRPr>
          </a:p>
          <a:p>
            <a:pPr marL="0" indent="0">
              <a:buNone/>
            </a:pPr>
            <a:r>
              <a:rPr kumimoji="1" lang="ja-JP" altLang="ja-JP" sz="3600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　</a:t>
            </a:r>
            <a:endParaRPr kumimoji="1" lang="zh-CN" altLang="en-US" sz="3600" dirty="0">
              <a:solidFill>
                <a:srgbClr val="000000"/>
              </a:solidFill>
              <a:latin typeface="ＭＳ 明朝"/>
              <a:ea typeface="ＭＳ 明朝"/>
              <a:cs typeface="ＭＳ 明朝"/>
            </a:endParaRPr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2F834-1500-954A-8DB0-F599AC80351E}" type="slidenum">
              <a:rPr kumimoji="1" lang="zh-CN" altLang="en-US" smtClean="0"/>
              <a:t>27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10650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524934"/>
            <a:ext cx="8229600" cy="5601230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indent="0">
              <a:buNone/>
            </a:pPr>
            <a:endParaRPr kumimoji="1" lang="en-US" altLang="ja-JP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marL="0" indent="0">
              <a:buNone/>
            </a:pPr>
            <a:endParaRPr kumimoji="1" lang="en-US" altLang="ja-JP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marL="0" indent="0">
              <a:buNone/>
            </a:pPr>
            <a:endParaRPr kumimoji="1" lang="en-US" altLang="ja-JP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marL="0" indent="0" algn="ctr">
              <a:buNone/>
            </a:pPr>
            <a:r>
              <a:rPr kumimoji="1" lang="ja-JP" altLang="en-US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ＭＳ 明朝"/>
                <a:ea typeface="ＭＳ 明朝"/>
                <a:cs typeface="ＭＳ 明朝"/>
              </a:rPr>
              <a:t>ご清聴ありがとうございました</a:t>
            </a:r>
            <a:endParaRPr kumimoji="1" lang="zh-CN" altLang="en-US" sz="4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ＭＳ 明朝"/>
              <a:ea typeface="ＭＳ 明朝"/>
              <a:cs typeface="ＭＳ 明朝"/>
            </a:endParaRPr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2F834-1500-954A-8DB0-F599AC80351E}" type="slidenum">
              <a:rPr kumimoji="1" lang="zh-CN" altLang="en-US" smtClean="0"/>
              <a:t>28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313978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>
                <a:latin typeface="ＭＳ 明朝"/>
                <a:ea typeface="ＭＳ 明朝"/>
                <a:cs typeface="ＭＳ 明朝"/>
              </a:rPr>
              <a:t>結</a:t>
            </a:r>
            <a:r>
              <a:rPr kumimoji="1" lang="en-US" altLang="ja-JP" dirty="0" smtClean="0">
                <a:latin typeface="ＭＳ 明朝"/>
                <a:ea typeface="ＭＳ 明朝"/>
                <a:cs typeface="ＭＳ 明朝"/>
              </a:rPr>
              <a:t> </a:t>
            </a:r>
            <a:r>
              <a:rPr kumimoji="1" lang="ja-JP" altLang="en-US" dirty="0" smtClean="0">
                <a:latin typeface="ＭＳ 明朝"/>
                <a:ea typeface="ＭＳ 明朝"/>
                <a:cs typeface="ＭＳ 明朝"/>
              </a:rPr>
              <a:t>論</a:t>
            </a:r>
            <a:endParaRPr kumimoji="1" lang="zh-CN" altLang="en-US" dirty="0">
              <a:latin typeface="ＭＳ 明朝"/>
              <a:ea typeface="ＭＳ 明朝"/>
              <a:cs typeface="ＭＳ 明朝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4000" dirty="0" smtClean="0">
                <a:latin typeface="ＭＳ 明朝"/>
                <a:ea typeface="ＭＳ 明朝"/>
                <a:cs typeface="ＭＳ 明朝"/>
              </a:rPr>
              <a:t>中国は</a:t>
            </a:r>
            <a:r>
              <a:rPr kumimoji="1" lang="en-US" altLang="ja-JP" sz="4000" dirty="0" smtClean="0">
                <a:latin typeface="ＭＳ 明朝"/>
                <a:ea typeface="ＭＳ 明朝"/>
                <a:cs typeface="ＭＳ 明朝"/>
              </a:rPr>
              <a:t>ASEAN</a:t>
            </a:r>
            <a:r>
              <a:rPr kumimoji="1" lang="ja-JP" altLang="en-US" sz="4000" dirty="0" smtClean="0">
                <a:latin typeface="ＭＳ 明朝"/>
                <a:ea typeface="ＭＳ 明朝"/>
                <a:cs typeface="ＭＳ 明朝"/>
              </a:rPr>
              <a:t>と</a:t>
            </a:r>
            <a:r>
              <a:rPr kumimoji="1" lang="en-US" altLang="ja-JP" sz="4000" dirty="0" smtClean="0">
                <a:latin typeface="ＭＳ 明朝"/>
                <a:ea typeface="ＭＳ 明朝"/>
                <a:cs typeface="ＭＳ 明朝"/>
              </a:rPr>
              <a:t>FTA</a:t>
            </a:r>
            <a:r>
              <a:rPr kumimoji="1" lang="ja-JP" altLang="en-US" sz="4000" dirty="0" smtClean="0">
                <a:latin typeface="ＭＳ 明朝"/>
                <a:ea typeface="ＭＳ 明朝"/>
                <a:cs typeface="ＭＳ 明朝"/>
              </a:rPr>
              <a:t>を締結したが、中国からみると、この</a:t>
            </a:r>
            <a:r>
              <a:rPr kumimoji="1" lang="en-US" altLang="ja-JP" sz="4000" dirty="0" smtClean="0">
                <a:latin typeface="ＭＳ 明朝"/>
                <a:ea typeface="ＭＳ 明朝"/>
                <a:cs typeface="ＭＳ 明朝"/>
              </a:rPr>
              <a:t>FTA</a:t>
            </a:r>
            <a:r>
              <a:rPr kumimoji="1" lang="ja-JP" altLang="en-US" sz="4000" dirty="0" smtClean="0">
                <a:latin typeface="ＭＳ 明朝"/>
                <a:ea typeface="ＭＳ 明朝"/>
                <a:cs typeface="ＭＳ 明朝"/>
              </a:rPr>
              <a:t>は戦略的な手段となり、実際に経済面の利益より政治面の利益が重視されている。</a:t>
            </a:r>
            <a:r>
              <a:rPr kumimoji="1" lang="en-US" altLang="ja-JP" sz="4000" dirty="0" smtClean="0">
                <a:latin typeface="ＭＳ 明朝"/>
                <a:ea typeface="ＭＳ 明朝"/>
                <a:cs typeface="ＭＳ 明朝"/>
              </a:rPr>
              <a:t>FTA</a:t>
            </a:r>
            <a:r>
              <a:rPr kumimoji="1" lang="ja-JP" altLang="en-US" sz="4000" dirty="0" smtClean="0">
                <a:latin typeface="ＭＳ 明朝"/>
                <a:ea typeface="ＭＳ 明朝"/>
                <a:cs typeface="ＭＳ 明朝"/>
              </a:rPr>
              <a:t>の成果としても、経済面より政治面の成果が著しい。</a:t>
            </a:r>
            <a:endParaRPr kumimoji="1" lang="zh-CN" altLang="en-US" sz="4000" dirty="0">
              <a:latin typeface="ＭＳ 明朝"/>
              <a:ea typeface="ＭＳ 明朝"/>
              <a:cs typeface="ＭＳ 明朝"/>
            </a:endParaRPr>
          </a:p>
        </p:txBody>
      </p:sp>
      <p:sp>
        <p:nvSpPr>
          <p:cNvPr id="10" name="幻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2F834-1500-954A-8DB0-F599AC80351E}" type="slidenum">
              <a:rPr kumimoji="1" lang="zh-CN" altLang="en-US" smtClean="0"/>
              <a:t>3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1971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6029"/>
          </a:xfrm>
        </p:spPr>
        <p:txBody>
          <a:bodyPr>
            <a:normAutofit fontScale="90000"/>
          </a:bodyPr>
          <a:lstStyle/>
          <a:p>
            <a:r>
              <a:rPr lang="en-US" altLang="zh-CN" sz="3600" dirty="0">
                <a:latin typeface="ＭＳ 明朝"/>
                <a:ea typeface="ＭＳ 明朝"/>
                <a:cs typeface="ＭＳ 明朝"/>
              </a:rPr>
              <a:t>1990</a:t>
            </a:r>
            <a:r>
              <a:rPr lang="ja-JP" altLang="en-US" sz="3600" dirty="0">
                <a:latin typeface="ＭＳ 明朝"/>
                <a:ea typeface="ＭＳ 明朝"/>
                <a:cs typeface="ＭＳ 明朝"/>
              </a:rPr>
              <a:t>年</a:t>
            </a:r>
            <a:r>
              <a:rPr lang="en-US" altLang="ja-JP" sz="3600" dirty="0">
                <a:latin typeface="ＭＳ 明朝"/>
                <a:ea typeface="ＭＳ 明朝"/>
                <a:cs typeface="ＭＳ 明朝"/>
              </a:rPr>
              <a:t>〜</a:t>
            </a:r>
            <a:r>
              <a:rPr lang="en-US" altLang="ja-JP" sz="3600" dirty="0" smtClean="0">
                <a:latin typeface="ＭＳ 明朝"/>
                <a:ea typeface="ＭＳ 明朝"/>
                <a:cs typeface="ＭＳ 明朝"/>
              </a:rPr>
              <a:t>2011</a:t>
            </a:r>
            <a:r>
              <a:rPr lang="ja-JP" altLang="en-US" sz="3600" dirty="0" smtClean="0">
                <a:latin typeface="ＭＳ 明朝"/>
                <a:ea typeface="ＭＳ 明朝"/>
                <a:cs typeface="ＭＳ 明朝"/>
              </a:rPr>
              <a:t>年</a:t>
            </a:r>
            <a:r>
              <a:rPr lang="ja-JP" altLang="en-US" sz="3600" dirty="0">
                <a:latin typeface="ＭＳ 明朝"/>
                <a:ea typeface="ＭＳ 明朝"/>
                <a:cs typeface="ＭＳ 明朝"/>
              </a:rPr>
              <a:t>世界における</a:t>
            </a:r>
            <a:r>
              <a:rPr lang="en-US" altLang="ja-JP" sz="3600" dirty="0">
                <a:latin typeface="ＭＳ 明朝"/>
                <a:ea typeface="ＭＳ 明朝"/>
                <a:cs typeface="ＭＳ 明朝"/>
              </a:rPr>
              <a:t>FTA</a:t>
            </a:r>
            <a:r>
              <a:rPr lang="ja-JP" altLang="en-US" sz="3600" dirty="0">
                <a:latin typeface="ＭＳ 明朝"/>
                <a:ea typeface="ＭＳ 明朝"/>
                <a:cs typeface="ＭＳ 明朝"/>
              </a:rPr>
              <a:t>の数の変化</a:t>
            </a:r>
            <a:r>
              <a:rPr lang="zh-CN" altLang="en-US" sz="3600" dirty="0">
                <a:latin typeface="ＭＳ 明朝"/>
                <a:ea typeface="ＭＳ 明朝"/>
                <a:cs typeface="ＭＳ 明朝"/>
              </a:rPr>
              <a:t/>
            </a:r>
            <a:br>
              <a:rPr lang="zh-CN" altLang="en-US" sz="3600" dirty="0">
                <a:latin typeface="ＭＳ 明朝"/>
                <a:ea typeface="ＭＳ 明朝"/>
                <a:cs typeface="ＭＳ 明朝"/>
              </a:rPr>
            </a:br>
            <a:endParaRPr kumimoji="1"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graphicFrame>
        <p:nvGraphicFramePr>
          <p:cNvPr id="6" name="图表 5"/>
          <p:cNvGraphicFramePr/>
          <p:nvPr>
            <p:extLst>
              <p:ext uri="{D42A27DB-BD31-4B8C-83A1-F6EECF244321}">
                <p14:modId xmlns:p14="http://schemas.microsoft.com/office/powerpoint/2010/main" val="507503998"/>
              </p:ext>
            </p:extLst>
          </p:nvPr>
        </p:nvGraphicFramePr>
        <p:xfrm>
          <a:off x="592666" y="863600"/>
          <a:ext cx="8094133" cy="5262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幻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2F834-1500-954A-8DB0-F599AC80351E}" type="slidenum">
              <a:rPr kumimoji="1" lang="zh-CN" altLang="en-US" smtClean="0"/>
              <a:t>4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336236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524934"/>
            <a:ext cx="8229600" cy="5601230"/>
          </a:xfrm>
        </p:spPr>
        <p:txBody>
          <a:bodyPr>
            <a:normAutofit fontScale="92500" lnSpcReduction="20000"/>
          </a:bodyPr>
          <a:lstStyle/>
          <a:p>
            <a:r>
              <a:rPr kumimoji="1" lang="ja-JP" altLang="en-US" sz="4300" i="1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一般的</a:t>
            </a:r>
            <a:r>
              <a:rPr kumimoji="1" lang="en-US" altLang="ja-JP" sz="4300" i="1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FTA</a:t>
            </a:r>
            <a:r>
              <a:rPr kumimoji="1" lang="ja-JP" altLang="en-US" sz="4300" i="1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の経済効果：</a:t>
            </a:r>
            <a:endParaRPr kumimoji="1" lang="en-US" altLang="ja-JP" sz="4300" i="1" dirty="0" smtClean="0">
              <a:solidFill>
                <a:srgbClr val="000000"/>
              </a:solidFill>
              <a:latin typeface="ＭＳ 明朝"/>
              <a:ea typeface="ＭＳ 明朝"/>
              <a:cs typeface="ＭＳ 明朝"/>
            </a:endParaRPr>
          </a:p>
          <a:p>
            <a:pPr marL="0" indent="0">
              <a:buNone/>
            </a:pPr>
            <a:r>
              <a:rPr kumimoji="1" lang="ja-JP" altLang="ja-JP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　</a:t>
            </a:r>
            <a:r>
              <a:rPr kumimoji="1" lang="en-US" altLang="ja-JP" sz="40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①</a:t>
            </a:r>
            <a:r>
              <a:rPr kumimoji="1" lang="ja-JP" altLang="en-US" sz="40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関税障壁を撤廃により貿易拡大させ、海外市場を拡大させる。</a:t>
            </a:r>
            <a:endParaRPr kumimoji="1" lang="en-US" altLang="ja-JP" sz="4000" dirty="0" smtClean="0">
              <a:solidFill>
                <a:srgbClr val="000000"/>
              </a:solidFill>
              <a:latin typeface="ＭＳ 明朝"/>
              <a:ea typeface="ＭＳ 明朝"/>
              <a:cs typeface="ＭＳ 明朝"/>
            </a:endParaRPr>
          </a:p>
          <a:p>
            <a:pPr marL="0" indent="0">
              <a:buNone/>
            </a:pPr>
            <a:r>
              <a:rPr kumimoji="1" lang="ja-JP" altLang="ja-JP" sz="4000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　</a:t>
            </a:r>
            <a:r>
              <a:rPr kumimoji="1" lang="en-US" altLang="ja-JP" sz="40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②</a:t>
            </a:r>
            <a:r>
              <a:rPr kumimoji="1" lang="ja-JP" altLang="en-US" sz="40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貿易拡大により、貿易転換と貿易創出効果に至る。</a:t>
            </a:r>
            <a:endParaRPr kumimoji="1" lang="en-US" altLang="ja-JP" sz="4000" dirty="0" smtClean="0">
              <a:solidFill>
                <a:srgbClr val="000000"/>
              </a:solidFill>
              <a:latin typeface="ＭＳ 明朝"/>
              <a:ea typeface="ＭＳ 明朝"/>
              <a:cs typeface="ＭＳ 明朝"/>
            </a:endParaRPr>
          </a:p>
          <a:p>
            <a:pPr marL="0" indent="0">
              <a:buNone/>
            </a:pPr>
            <a:r>
              <a:rPr kumimoji="1" lang="ja-JP" altLang="ja-JP" sz="4000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　</a:t>
            </a:r>
            <a:r>
              <a:rPr kumimoji="1" lang="en-US" altLang="ja-JP" sz="40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③</a:t>
            </a:r>
            <a:r>
              <a:rPr kumimoji="1" lang="ja-JP" altLang="en-US" sz="40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市場拡大により、競争促進効果が行う。</a:t>
            </a:r>
            <a:endParaRPr kumimoji="1" lang="en-US" altLang="ja-JP" sz="4000" dirty="0" smtClean="0">
              <a:solidFill>
                <a:srgbClr val="000000"/>
              </a:solidFill>
              <a:latin typeface="ＭＳ 明朝"/>
              <a:ea typeface="ＭＳ 明朝"/>
              <a:cs typeface="ＭＳ 明朝"/>
            </a:endParaRPr>
          </a:p>
          <a:p>
            <a:pPr marL="0" indent="0">
              <a:buNone/>
            </a:pPr>
            <a:r>
              <a:rPr kumimoji="1" lang="ja-JP" altLang="ja-JP" sz="4000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　</a:t>
            </a:r>
            <a:r>
              <a:rPr kumimoji="1" lang="en-US" altLang="ja-JP" sz="40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④FTA</a:t>
            </a:r>
            <a:r>
              <a:rPr kumimoji="1" lang="ja-JP" altLang="en-US" sz="40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の締結することにより、第三国は</a:t>
            </a:r>
            <a:r>
              <a:rPr kumimoji="1" lang="en-US" altLang="ja-JP" sz="40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FTA</a:t>
            </a:r>
            <a:r>
              <a:rPr kumimoji="1" lang="ja-JP" altLang="en-US" sz="40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締結国に投資を行うことが促進する。</a:t>
            </a:r>
            <a:endParaRPr kumimoji="1" lang="zh-CN" altLang="en-US" sz="4000" dirty="0">
              <a:solidFill>
                <a:srgbClr val="000000"/>
              </a:solidFill>
              <a:latin typeface="ＭＳ 明朝"/>
              <a:ea typeface="ＭＳ 明朝"/>
              <a:cs typeface="ＭＳ 明朝"/>
            </a:endParaRPr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2F834-1500-954A-8DB0-F599AC80351E}" type="slidenum">
              <a:rPr kumimoji="1" lang="zh-CN" altLang="en-US" smtClean="0"/>
              <a:t>5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80580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3"/>
    </mc:Choice>
    <mc:Fallback xmlns="">
      <p:transition xmlns:p14="http://schemas.microsoft.com/office/powerpoint/2010/main" spd="slow" advTm="12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0029"/>
          </a:xfrm>
        </p:spPr>
        <p:txBody>
          <a:bodyPr>
            <a:noAutofit/>
          </a:bodyPr>
          <a:lstStyle/>
          <a:p>
            <a:r>
              <a:rPr kumimoji="1" lang="ja-JP" altLang="en-US" sz="4000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経済面における先行研究</a:t>
            </a:r>
            <a:r>
              <a:rPr kumimoji="1" lang="en-US" altLang="ja-JP" sz="4000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/>
            </a:r>
            <a:br>
              <a:rPr kumimoji="1" lang="en-US" altLang="ja-JP" sz="4000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</a:br>
            <a:endParaRPr kumimoji="1" lang="zh-CN" altLang="en-US" sz="4000" dirty="0">
              <a:latin typeface="ＭＳ 明朝"/>
              <a:ea typeface="ＭＳ 明朝"/>
              <a:cs typeface="ＭＳ 明朝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90133"/>
            <a:ext cx="8229600" cy="463603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4000" i="1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第一のメリット：</a:t>
            </a:r>
            <a:endParaRPr kumimoji="1" lang="en-US" altLang="ja-JP" sz="4000" i="1" dirty="0" smtClean="0">
              <a:solidFill>
                <a:srgbClr val="000000"/>
              </a:solidFill>
              <a:latin typeface="ＭＳ 明朝"/>
              <a:ea typeface="ＭＳ 明朝"/>
              <a:cs typeface="ＭＳ 明朝"/>
            </a:endParaRPr>
          </a:p>
          <a:p>
            <a:pPr marL="0" indent="0" algn="r">
              <a:buNone/>
            </a:pPr>
            <a:r>
              <a:rPr kumimoji="1" lang="ja-JP" altLang="en-US" sz="40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輸出</a:t>
            </a:r>
            <a:r>
              <a:rPr kumimoji="1" lang="ja-JP" altLang="en-US" sz="4000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を拡大</a:t>
            </a:r>
            <a:r>
              <a:rPr kumimoji="1" lang="ja-JP" altLang="en-US" sz="40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効果</a:t>
            </a:r>
            <a:endParaRPr kumimoji="1" lang="en-US" altLang="ja-JP" sz="4000" dirty="0">
              <a:solidFill>
                <a:srgbClr val="000000"/>
              </a:solidFill>
              <a:latin typeface="ＭＳ 明朝"/>
              <a:ea typeface="ＭＳ 明朝"/>
              <a:cs typeface="ＭＳ 明朝"/>
            </a:endParaRPr>
          </a:p>
          <a:p>
            <a:pPr marL="0" indent="0">
              <a:buNone/>
            </a:pPr>
            <a:r>
              <a:rPr kumimoji="1" lang="ja-JP" altLang="en-US" sz="4000" i="1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第二</a:t>
            </a:r>
            <a:r>
              <a:rPr kumimoji="1" lang="ja-JP" altLang="en-US" sz="4000" i="1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のメリット：</a:t>
            </a:r>
            <a:endParaRPr kumimoji="1" lang="en-US" altLang="ja-JP" sz="4000" i="1" dirty="0">
              <a:solidFill>
                <a:srgbClr val="000000"/>
              </a:solidFill>
              <a:latin typeface="ＭＳ 明朝"/>
              <a:ea typeface="ＭＳ 明朝"/>
              <a:cs typeface="ＭＳ 明朝"/>
            </a:endParaRPr>
          </a:p>
          <a:p>
            <a:pPr marL="0" indent="0" algn="r">
              <a:buNone/>
            </a:pPr>
            <a:r>
              <a:rPr kumimoji="1" lang="en-US" altLang="ja-JP" sz="4000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ASEAN</a:t>
            </a:r>
            <a:r>
              <a:rPr kumimoji="1" lang="ja-JP" altLang="en-US" sz="40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から資源</a:t>
            </a:r>
            <a:r>
              <a:rPr kumimoji="1" lang="ja-JP" altLang="en-US" sz="4000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を確保する</a:t>
            </a:r>
            <a:endParaRPr kumimoji="1" lang="en-US" altLang="ja-JP" sz="4000" dirty="0">
              <a:solidFill>
                <a:srgbClr val="000000"/>
              </a:solidFill>
              <a:latin typeface="ＭＳ 明朝"/>
              <a:ea typeface="ＭＳ 明朝"/>
              <a:cs typeface="ＭＳ 明朝"/>
            </a:endParaRPr>
          </a:p>
          <a:p>
            <a:pPr marL="0" indent="0">
              <a:buNone/>
            </a:pPr>
            <a:r>
              <a:rPr kumimoji="1" lang="ja-JP" altLang="en-US" sz="4000" i="1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第三</a:t>
            </a:r>
            <a:r>
              <a:rPr kumimoji="1" lang="ja-JP" altLang="en-US" sz="4000" i="1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のメリット：</a:t>
            </a:r>
            <a:endParaRPr kumimoji="1" lang="en-US" altLang="ja-JP" sz="4000" i="1" dirty="0">
              <a:solidFill>
                <a:srgbClr val="000000"/>
              </a:solidFill>
              <a:latin typeface="ＭＳ 明朝"/>
              <a:ea typeface="ＭＳ 明朝"/>
              <a:cs typeface="ＭＳ 明朝"/>
            </a:endParaRPr>
          </a:p>
          <a:p>
            <a:pPr marL="0" indent="0" algn="r">
              <a:buNone/>
            </a:pPr>
            <a:r>
              <a:rPr kumimoji="1" lang="ja-JP" altLang="ja-JP" sz="4000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　</a:t>
            </a:r>
            <a:r>
              <a:rPr kumimoji="1" lang="ja-JP" altLang="en-US" sz="40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対外</a:t>
            </a:r>
            <a:r>
              <a:rPr kumimoji="1" lang="ja-JP" altLang="en-US" sz="4000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投資を促進する</a:t>
            </a:r>
            <a:endParaRPr kumimoji="1" lang="en-US" altLang="ja-JP" sz="4000" dirty="0">
              <a:solidFill>
                <a:srgbClr val="000000"/>
              </a:solidFill>
              <a:latin typeface="ＭＳ 明朝"/>
              <a:ea typeface="ＭＳ 明朝"/>
              <a:cs typeface="ＭＳ 明朝"/>
            </a:endParaRPr>
          </a:p>
          <a:p>
            <a:pPr marL="0" indent="0" algn="ctr">
              <a:buNone/>
            </a:pPr>
            <a:r>
              <a:rPr kumimoji="1" lang="ja-JP" altLang="ja-JP" sz="4000" dirty="0"/>
              <a:t>　</a:t>
            </a:r>
            <a:endParaRPr kumimoji="1" lang="en-US" altLang="ja-JP" sz="4000" dirty="0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2F834-1500-954A-8DB0-F599AC80351E}" type="slidenum">
              <a:rPr kumimoji="1" lang="zh-CN" altLang="en-US" smtClean="0"/>
              <a:t>6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3280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1"/>
    </mc:Choice>
    <mc:Fallback xmlns="">
      <p:transition xmlns:p14="http://schemas.microsoft.com/office/powerpoint/2010/main" spd="slow" advTm="141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sz="4900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政治面のメリット</a:t>
            </a:r>
            <a:r>
              <a:rPr kumimoji="1" lang="ja-JP" altLang="en-US" dirty="0">
                <a:solidFill>
                  <a:srgbClr val="000000"/>
                </a:solidFill>
              </a:rPr>
              <a:t>：</a:t>
            </a:r>
            <a:r>
              <a:rPr kumimoji="1" lang="en-US" altLang="ja-JP" dirty="0">
                <a:solidFill>
                  <a:srgbClr val="000000"/>
                </a:solidFill>
              </a:rPr>
              <a:t/>
            </a:r>
            <a:br>
              <a:rPr kumimoji="1" lang="en-US" altLang="ja-JP" dirty="0">
                <a:solidFill>
                  <a:srgbClr val="000000"/>
                </a:solidFill>
              </a:rPr>
            </a:b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4000" i="1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第一のメリット：</a:t>
            </a:r>
            <a:endParaRPr kumimoji="1" lang="en-US" altLang="ja-JP" sz="4000" i="1" dirty="0" smtClean="0">
              <a:solidFill>
                <a:srgbClr val="000000"/>
              </a:solidFill>
              <a:latin typeface="ＭＳ 明朝"/>
              <a:ea typeface="ＭＳ 明朝"/>
              <a:cs typeface="ＭＳ 明朝"/>
            </a:endParaRPr>
          </a:p>
          <a:p>
            <a:pPr marL="0" indent="0" algn="ctr">
              <a:buNone/>
            </a:pPr>
            <a:r>
              <a:rPr kumimoji="1" lang="ja-JP" altLang="en-US" sz="40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中国脅威論から脱却する</a:t>
            </a:r>
            <a:endParaRPr kumimoji="1" lang="en-US" altLang="ja-JP" sz="4000" dirty="0" smtClean="0">
              <a:solidFill>
                <a:srgbClr val="000000"/>
              </a:solidFill>
              <a:latin typeface="ＭＳ 明朝"/>
              <a:ea typeface="ＭＳ 明朝"/>
              <a:cs typeface="ＭＳ 明朝"/>
            </a:endParaRPr>
          </a:p>
          <a:p>
            <a:pPr marL="0" indent="0" algn="ctr">
              <a:buNone/>
            </a:pPr>
            <a:endParaRPr kumimoji="1" lang="en-US" altLang="ja-JP" sz="4000" dirty="0" smtClean="0">
              <a:solidFill>
                <a:srgbClr val="000000"/>
              </a:solidFill>
              <a:latin typeface="ＭＳ 明朝"/>
              <a:ea typeface="ＭＳ 明朝"/>
              <a:cs typeface="ＭＳ 明朝"/>
            </a:endParaRPr>
          </a:p>
          <a:p>
            <a:pPr marL="0" indent="0">
              <a:buNone/>
            </a:pPr>
            <a:r>
              <a:rPr kumimoji="1" lang="ja-JP" altLang="en-US" sz="4000" i="1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第二のメリット：</a:t>
            </a:r>
            <a:endParaRPr kumimoji="1" lang="en-US" altLang="ja-JP" sz="4000" i="1" dirty="0" smtClean="0">
              <a:solidFill>
                <a:srgbClr val="000000"/>
              </a:solidFill>
              <a:latin typeface="ＭＳ 明朝"/>
              <a:ea typeface="ＭＳ 明朝"/>
              <a:cs typeface="ＭＳ 明朝"/>
            </a:endParaRPr>
          </a:p>
          <a:p>
            <a:pPr marL="0" indent="0" algn="ctr">
              <a:buNone/>
            </a:pPr>
            <a:r>
              <a:rPr kumimoji="1" lang="ja-JP" altLang="en-US" sz="4000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自国の国際地位を高める</a:t>
            </a:r>
            <a:endParaRPr kumimoji="1" lang="en-US" altLang="ja-JP" sz="4000" dirty="0" smtClean="0">
              <a:solidFill>
                <a:srgbClr val="000000"/>
              </a:solidFill>
              <a:latin typeface="ＭＳ 明朝"/>
              <a:ea typeface="ＭＳ 明朝"/>
              <a:cs typeface="ＭＳ 明朝"/>
            </a:endParaRPr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2F834-1500-954A-8DB0-F599AC80351E}" type="slidenum">
              <a:rPr kumimoji="1" lang="zh-CN" altLang="en-US" smtClean="0"/>
              <a:t>7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4554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0"/>
    </mc:Choice>
    <mc:Fallback xmlns="">
      <p:transition xmlns:p14="http://schemas.microsoft.com/office/powerpoint/2010/main" spd="slow" advTm="13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dirty="0" smtClean="0">
                <a:latin typeface="ＭＳ 明朝"/>
                <a:ea typeface="ＭＳ 明朝"/>
                <a:cs typeface="ＭＳ 明朝"/>
              </a:rPr>
              <a:t>経済面における分析</a:t>
            </a:r>
            <a:r>
              <a:rPr kumimoji="1" lang="en-US" altLang="ja-JP" sz="4000" dirty="0" smtClean="0">
                <a:latin typeface="ＭＳ 明朝"/>
                <a:ea typeface="ＭＳ 明朝"/>
                <a:cs typeface="ＭＳ 明朝"/>
              </a:rPr>
              <a:t>⑴</a:t>
            </a:r>
            <a:endParaRPr kumimoji="1" lang="zh-CN" altLang="en-US" sz="4000" dirty="0">
              <a:latin typeface="ＭＳ 明朝"/>
              <a:ea typeface="ＭＳ 明朝"/>
              <a:cs typeface="ＭＳ 明朝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53068"/>
            <a:ext cx="8229600" cy="48730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4000" b="1" i="1" dirty="0" smtClean="0">
                <a:solidFill>
                  <a:schemeClr val="tx1"/>
                </a:solidFill>
                <a:latin typeface="ＭＳ 明朝"/>
                <a:ea typeface="ＭＳ 明朝"/>
                <a:cs typeface="ＭＳ 明朝"/>
              </a:rPr>
              <a:t>「走出去」政策を実施</a:t>
            </a:r>
            <a:endParaRPr kumimoji="1" lang="en-US" altLang="ja-JP" sz="4000" b="1" i="1" dirty="0" smtClean="0">
              <a:solidFill>
                <a:schemeClr val="tx1"/>
              </a:solidFill>
              <a:latin typeface="ＭＳ 明朝"/>
              <a:ea typeface="ＭＳ 明朝"/>
              <a:cs typeface="ＭＳ 明朝"/>
            </a:endParaRPr>
          </a:p>
          <a:p>
            <a:pPr marL="0" indent="0">
              <a:buNone/>
            </a:pPr>
            <a:r>
              <a:rPr kumimoji="1" lang="ja-JP" altLang="en-US" sz="4000" dirty="0" smtClean="0">
                <a:solidFill>
                  <a:schemeClr val="tx1"/>
                </a:solidFill>
                <a:latin typeface="ＭＳ 明朝"/>
                <a:ea typeface="ＭＳ 明朝"/>
                <a:cs typeface="ＭＳ 明朝"/>
              </a:rPr>
              <a:t>背景：</a:t>
            </a:r>
            <a:r>
              <a:rPr kumimoji="1" lang="ja-JP" altLang="en-US" sz="4000" dirty="0">
                <a:solidFill>
                  <a:schemeClr val="tx1"/>
                </a:solidFill>
                <a:latin typeface="ＭＳ 明朝"/>
                <a:ea typeface="ＭＳ 明朝"/>
                <a:cs typeface="ＭＳ 明朝"/>
              </a:rPr>
              <a:t>改革開放以来、中国の平均</a:t>
            </a:r>
            <a:r>
              <a:rPr kumimoji="1" lang="en-US" altLang="ja-JP" sz="4000" dirty="0">
                <a:solidFill>
                  <a:schemeClr val="tx1"/>
                </a:solidFill>
                <a:latin typeface="ＭＳ 明朝"/>
                <a:ea typeface="ＭＳ 明朝"/>
                <a:cs typeface="ＭＳ 明朝"/>
              </a:rPr>
              <a:t>GDP</a:t>
            </a:r>
            <a:r>
              <a:rPr kumimoji="1" lang="ja-JP" altLang="en-US" sz="4000" dirty="0">
                <a:solidFill>
                  <a:schemeClr val="tx1"/>
                </a:solidFill>
                <a:latin typeface="ＭＳ 明朝"/>
                <a:ea typeface="ＭＳ 明朝"/>
                <a:cs typeface="ＭＳ 明朝"/>
              </a:rPr>
              <a:t>成長率は</a:t>
            </a:r>
            <a:r>
              <a:rPr kumimoji="1" lang="en-US" altLang="ja-JP" sz="4000" dirty="0">
                <a:solidFill>
                  <a:schemeClr val="tx1"/>
                </a:solidFill>
                <a:latin typeface="ＭＳ 明朝"/>
                <a:ea typeface="ＭＳ 明朝"/>
                <a:cs typeface="ＭＳ 明朝"/>
              </a:rPr>
              <a:t>9.51</a:t>
            </a:r>
            <a:r>
              <a:rPr kumimoji="1" lang="ja-JP" altLang="en-US" sz="4000" dirty="0">
                <a:solidFill>
                  <a:schemeClr val="tx1"/>
                </a:solidFill>
                <a:latin typeface="ＭＳ 明朝"/>
                <a:ea typeface="ＭＳ 明朝"/>
                <a:cs typeface="ＭＳ 明朝"/>
              </a:rPr>
              <a:t>％、輸出平均</a:t>
            </a:r>
            <a:r>
              <a:rPr kumimoji="1" lang="ja-JP" altLang="en-US" sz="4000" dirty="0" smtClean="0">
                <a:solidFill>
                  <a:schemeClr val="tx1"/>
                </a:solidFill>
                <a:latin typeface="ＭＳ 明朝"/>
                <a:ea typeface="ＭＳ 明朝"/>
                <a:cs typeface="ＭＳ 明朝"/>
              </a:rPr>
              <a:t>増加率は</a:t>
            </a:r>
            <a:r>
              <a:rPr kumimoji="1" lang="en-US" altLang="ja-JP" sz="4000" dirty="0" smtClean="0">
                <a:solidFill>
                  <a:schemeClr val="tx1"/>
                </a:solidFill>
                <a:latin typeface="ＭＳ 明朝"/>
                <a:ea typeface="ＭＳ 明朝"/>
                <a:cs typeface="ＭＳ 明朝"/>
              </a:rPr>
              <a:t>10.62</a:t>
            </a:r>
            <a:r>
              <a:rPr kumimoji="1" lang="ja-JP" altLang="en-US" sz="4000" dirty="0">
                <a:solidFill>
                  <a:schemeClr val="tx1"/>
                </a:solidFill>
                <a:latin typeface="ＭＳ 明朝"/>
                <a:ea typeface="ＭＳ 明朝"/>
                <a:cs typeface="ＭＳ 明朝"/>
              </a:rPr>
              <a:t>％であった</a:t>
            </a:r>
            <a:r>
              <a:rPr kumimoji="1" lang="ja-JP" altLang="en-US" sz="4000" dirty="0" smtClean="0">
                <a:solidFill>
                  <a:schemeClr val="tx1"/>
                </a:solidFill>
                <a:latin typeface="ＭＳ 明朝"/>
                <a:ea typeface="ＭＳ 明朝"/>
                <a:cs typeface="ＭＳ 明朝"/>
              </a:rPr>
              <a:t>。</a:t>
            </a:r>
            <a:endParaRPr kumimoji="1" lang="en-US" altLang="ja-JP" sz="4000" dirty="0" smtClean="0">
              <a:solidFill>
                <a:schemeClr val="tx1"/>
              </a:solidFill>
              <a:latin typeface="ＭＳ 明朝"/>
              <a:ea typeface="ＭＳ 明朝"/>
              <a:cs typeface="ＭＳ 明朝"/>
            </a:endParaRPr>
          </a:p>
          <a:p>
            <a:pPr marL="0" indent="0">
              <a:buNone/>
            </a:pPr>
            <a:r>
              <a:rPr kumimoji="1" lang="en-US" altLang="ja-JP" sz="4000" dirty="0" smtClean="0">
                <a:latin typeface="ＭＳ 明朝"/>
                <a:ea typeface="ＭＳ 明朝"/>
                <a:cs typeface="ＭＳ 明朝"/>
              </a:rPr>
              <a:t>1981</a:t>
            </a:r>
            <a:r>
              <a:rPr kumimoji="1" lang="ja-JP" altLang="en-US" sz="4000" dirty="0" smtClean="0">
                <a:latin typeface="ＭＳ 明朝"/>
                <a:ea typeface="ＭＳ 明朝"/>
                <a:cs typeface="ＭＳ 明朝"/>
              </a:rPr>
              <a:t>年</a:t>
            </a:r>
            <a:r>
              <a:rPr kumimoji="1" lang="en-US" altLang="ja-JP" sz="4000" dirty="0" smtClean="0">
                <a:latin typeface="ＭＳ 明朝"/>
                <a:ea typeface="ＭＳ 明朝"/>
                <a:cs typeface="ＭＳ 明朝"/>
              </a:rPr>
              <a:t>〜</a:t>
            </a:r>
            <a:r>
              <a:rPr kumimoji="1" lang="en-US" altLang="ja-JP" sz="4000" dirty="0" smtClean="0">
                <a:solidFill>
                  <a:schemeClr val="tx1"/>
                </a:solidFill>
                <a:latin typeface="ＭＳ 明朝"/>
                <a:ea typeface="ＭＳ 明朝"/>
                <a:cs typeface="ＭＳ 明朝"/>
              </a:rPr>
              <a:t>2002</a:t>
            </a:r>
            <a:r>
              <a:rPr kumimoji="1" lang="ja-JP" altLang="en-US" sz="4000" dirty="0">
                <a:solidFill>
                  <a:schemeClr val="tx1"/>
                </a:solidFill>
                <a:latin typeface="ＭＳ 明朝"/>
                <a:ea typeface="ＭＳ 明朝"/>
                <a:cs typeface="ＭＳ 明朝"/>
              </a:rPr>
              <a:t>年中国の外貨準備高</a:t>
            </a:r>
            <a:r>
              <a:rPr kumimoji="1" lang="ja-JP" altLang="en-US" sz="4000" dirty="0" smtClean="0">
                <a:solidFill>
                  <a:schemeClr val="tx1"/>
                </a:solidFill>
                <a:latin typeface="ＭＳ 明朝"/>
                <a:ea typeface="ＭＳ 明朝"/>
                <a:cs typeface="ＭＳ 明朝"/>
              </a:rPr>
              <a:t>は</a:t>
            </a:r>
            <a:r>
              <a:rPr kumimoji="1" lang="en-US" altLang="ja-JP" sz="4000" dirty="0" smtClean="0">
                <a:latin typeface="ＭＳ 明朝"/>
                <a:ea typeface="ＭＳ 明朝"/>
                <a:cs typeface="ＭＳ 明朝"/>
              </a:rPr>
              <a:t>107.5</a:t>
            </a:r>
            <a:r>
              <a:rPr kumimoji="1" lang="ja-JP" altLang="en-US" sz="4000" dirty="0" smtClean="0">
                <a:solidFill>
                  <a:schemeClr val="tx1"/>
                </a:solidFill>
                <a:latin typeface="ＭＳ 明朝"/>
                <a:ea typeface="ＭＳ 明朝"/>
                <a:cs typeface="ＭＳ 明朝"/>
              </a:rPr>
              <a:t>倍増加し</a:t>
            </a:r>
            <a:r>
              <a:rPr kumimoji="1" lang="ja-JP" altLang="en-US" sz="4000" dirty="0" smtClean="0">
                <a:latin typeface="ＭＳ 明朝"/>
                <a:ea typeface="ＭＳ 明朝"/>
                <a:cs typeface="ＭＳ 明朝"/>
              </a:rPr>
              <a:t>、</a:t>
            </a:r>
            <a:r>
              <a:rPr kumimoji="1" lang="en-US" altLang="ja-JP" sz="4000" dirty="0" smtClean="0">
                <a:solidFill>
                  <a:schemeClr val="tx1"/>
                </a:solidFill>
                <a:latin typeface="ＭＳ 明朝"/>
                <a:ea typeface="ＭＳ 明朝"/>
                <a:cs typeface="ＭＳ 明朝"/>
              </a:rPr>
              <a:t>2911</a:t>
            </a:r>
            <a:r>
              <a:rPr kumimoji="1" lang="ja-JP" altLang="en-US" sz="4000" dirty="0">
                <a:solidFill>
                  <a:schemeClr val="tx1"/>
                </a:solidFill>
                <a:latin typeface="ＭＳ 明朝"/>
                <a:ea typeface="ＭＳ 明朝"/>
                <a:cs typeface="ＭＳ 明朝"/>
              </a:rPr>
              <a:t>億ドルであった</a:t>
            </a:r>
            <a:r>
              <a:rPr kumimoji="1" lang="ja-JP" altLang="en-US" sz="4000" dirty="0" smtClean="0">
                <a:solidFill>
                  <a:schemeClr val="tx1"/>
                </a:solidFill>
                <a:latin typeface="ＭＳ 明朝"/>
                <a:ea typeface="ＭＳ 明朝"/>
                <a:cs typeface="ＭＳ 明朝"/>
              </a:rPr>
              <a:t>。</a:t>
            </a:r>
            <a:endParaRPr kumimoji="1" lang="en-US" altLang="ja-JP" sz="4000" dirty="0" smtClean="0">
              <a:latin typeface="ＭＳ 明朝"/>
              <a:ea typeface="ＭＳ 明朝"/>
              <a:cs typeface="ＭＳ 明朝"/>
            </a:endParaRPr>
          </a:p>
          <a:p>
            <a:pPr marL="0" indent="0">
              <a:buNone/>
            </a:pPr>
            <a:endParaRPr kumimoji="1" lang="en-US" altLang="ja-JP" dirty="0" smtClean="0">
              <a:latin typeface="ＭＳ 明朝"/>
              <a:ea typeface="ＭＳ 明朝"/>
              <a:cs typeface="ＭＳ 明朝"/>
            </a:endParaRPr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2F834-1500-954A-8DB0-F599AC80351E}" type="slidenum">
              <a:rPr kumimoji="1" lang="zh-CN" altLang="en-US" smtClean="0"/>
              <a:t>8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01682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"/>
    </mc:Choice>
    <mc:Fallback xmlns="">
      <p:transition xmlns:p14="http://schemas.microsoft.com/office/powerpoint/2010/main" spd="slow" advTm="144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00667"/>
            <a:ext cx="8229600" cy="1168400"/>
          </a:xfrm>
        </p:spPr>
        <p:txBody>
          <a:bodyPr>
            <a:normAutofit fontScale="90000"/>
          </a:bodyPr>
          <a:lstStyle/>
          <a:p>
            <a:r>
              <a:rPr kumimoji="1" lang="en-US" altLang="ja-JP" sz="4000" dirty="0">
                <a:latin typeface="ＭＳ 明朝"/>
                <a:ea typeface="ＭＳ 明朝"/>
                <a:cs typeface="ＭＳ 明朝"/>
              </a:rPr>
              <a:t>1980</a:t>
            </a:r>
            <a:r>
              <a:rPr kumimoji="1" lang="ja-JP" altLang="en-US" sz="4000" dirty="0">
                <a:latin typeface="ＭＳ 明朝"/>
                <a:ea typeface="ＭＳ 明朝"/>
                <a:cs typeface="ＭＳ 明朝"/>
              </a:rPr>
              <a:t>年</a:t>
            </a:r>
            <a:r>
              <a:rPr kumimoji="1" lang="en-US" altLang="ja-JP" sz="4000" dirty="0">
                <a:latin typeface="ＭＳ 明朝"/>
                <a:ea typeface="ＭＳ 明朝"/>
                <a:cs typeface="ＭＳ 明朝"/>
              </a:rPr>
              <a:t>〜2002</a:t>
            </a:r>
            <a:r>
              <a:rPr kumimoji="1" lang="ja-JP" altLang="en-US" sz="4000" dirty="0">
                <a:latin typeface="ＭＳ 明朝"/>
                <a:ea typeface="ＭＳ 明朝"/>
                <a:cs typeface="ＭＳ 明朝"/>
              </a:rPr>
              <a:t>年中国経済環境の変化</a:t>
            </a:r>
            <a:r>
              <a:rPr kumimoji="1" lang="zh-CN" altLang="en-US" dirty="0"/>
              <a:t/>
            </a:r>
            <a:br>
              <a:rPr kumimoji="1" lang="zh-CN" altLang="en-US" dirty="0"/>
            </a:br>
            <a:endParaRPr kumimoji="1"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3919371"/>
              </p:ext>
            </p:extLst>
          </p:nvPr>
        </p:nvGraphicFramePr>
        <p:xfrm>
          <a:off x="203200" y="2489200"/>
          <a:ext cx="8483599" cy="32438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5467"/>
                <a:gridCol w="1987973"/>
                <a:gridCol w="1411647"/>
                <a:gridCol w="2193397"/>
                <a:gridCol w="1485115"/>
              </a:tblGrid>
              <a:tr h="798989">
                <a:tc>
                  <a:txBody>
                    <a:bodyPr/>
                    <a:lstStyle/>
                    <a:p>
                      <a:pPr algn="ctr"/>
                      <a:endParaRPr lang="zh-CN" altLang="en-US" sz="2400" b="1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b="1" dirty="0" smtClean="0">
                          <a:latin typeface="ＭＳ 明朝"/>
                          <a:ea typeface="ＭＳ 明朝"/>
                          <a:cs typeface="ＭＳ 明朝"/>
                        </a:rPr>
                        <a:t>GDP</a:t>
                      </a:r>
                      <a:endParaRPr lang="zh-CN" altLang="en-US" sz="2400" b="1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400" b="1" dirty="0" smtClean="0">
                          <a:latin typeface="ＭＳ 明朝"/>
                          <a:ea typeface="ＭＳ 明朝"/>
                          <a:cs typeface="ＭＳ 明朝"/>
                        </a:rPr>
                        <a:t>世界順位</a:t>
                      </a:r>
                      <a:endParaRPr lang="zh-CN" altLang="en-US" sz="2400" b="1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400" b="1" dirty="0" smtClean="0">
                          <a:latin typeface="ＭＳ 明朝"/>
                          <a:ea typeface="ＭＳ 明朝"/>
                          <a:cs typeface="ＭＳ 明朝"/>
                        </a:rPr>
                        <a:t>外貨準備高</a:t>
                      </a:r>
                      <a:endParaRPr lang="zh-CN" altLang="en-US" sz="2400" b="1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400" b="1" dirty="0" smtClean="0">
                          <a:latin typeface="ＭＳ 明朝"/>
                          <a:ea typeface="ＭＳ 明朝"/>
                          <a:cs typeface="ＭＳ 明朝"/>
                        </a:rPr>
                        <a:t>世界順位</a:t>
                      </a:r>
                      <a:endParaRPr lang="zh-CN" altLang="en-US" sz="2400" b="1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/>
                </a:tc>
              </a:tr>
              <a:tr h="798989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b="1" dirty="0" smtClean="0">
                          <a:latin typeface="ＭＳ 明朝"/>
                          <a:ea typeface="ＭＳ 明朝"/>
                          <a:cs typeface="ＭＳ 明朝"/>
                        </a:rPr>
                        <a:t>198</a:t>
                      </a:r>
                      <a:r>
                        <a:rPr lang="en-US" altLang="ja-JP" sz="2400" b="1" dirty="0" smtClean="0">
                          <a:latin typeface="ＭＳ 明朝"/>
                          <a:ea typeface="ＭＳ 明朝"/>
                          <a:cs typeface="ＭＳ 明朝"/>
                        </a:rPr>
                        <a:t>0</a:t>
                      </a:r>
                      <a:r>
                        <a:rPr lang="ja-JP" altLang="en-US" sz="2400" b="1" dirty="0" smtClean="0">
                          <a:latin typeface="ＭＳ 明朝"/>
                          <a:ea typeface="ＭＳ 明朝"/>
                          <a:cs typeface="ＭＳ 明朝"/>
                        </a:rPr>
                        <a:t>年</a:t>
                      </a:r>
                      <a:endParaRPr lang="en-US" altLang="ja-JP" sz="2400" b="1" dirty="0" smtClean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b="1" dirty="0" smtClean="0">
                          <a:latin typeface="ＭＳ 明朝"/>
                          <a:ea typeface="ＭＳ 明朝"/>
                          <a:cs typeface="ＭＳ 明朝"/>
                        </a:rPr>
                        <a:t>1894</a:t>
                      </a:r>
                      <a:r>
                        <a:rPr lang="ja-JP" altLang="en-US" sz="2400" b="1" dirty="0" smtClean="0">
                          <a:latin typeface="ＭＳ 明朝"/>
                          <a:ea typeface="ＭＳ 明朝"/>
                          <a:cs typeface="ＭＳ 明朝"/>
                        </a:rPr>
                        <a:t>億ドル</a:t>
                      </a:r>
                      <a:endParaRPr lang="en-US" altLang="ja-JP" sz="2400" b="1" dirty="0" smtClean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b="1" dirty="0" smtClean="0">
                          <a:latin typeface="ＭＳ 明朝"/>
                          <a:ea typeface="ＭＳ 明朝"/>
                          <a:cs typeface="ＭＳ 明朝"/>
                        </a:rPr>
                        <a:t>11</a:t>
                      </a:r>
                      <a:endParaRPr lang="zh-CN" altLang="en-US" sz="2400" b="1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b="1" dirty="0" smtClean="0">
                          <a:latin typeface="ＭＳ 明朝"/>
                          <a:ea typeface="ＭＳ 明朝"/>
                          <a:cs typeface="ＭＳ 明朝"/>
                        </a:rPr>
                        <a:t>27</a:t>
                      </a:r>
                      <a:r>
                        <a:rPr lang="ja-JP" altLang="en-US" sz="2400" b="1" dirty="0" smtClean="0">
                          <a:latin typeface="ＭＳ 明朝"/>
                          <a:ea typeface="ＭＳ 明朝"/>
                          <a:cs typeface="ＭＳ 明朝"/>
                        </a:rPr>
                        <a:t>億</a:t>
                      </a:r>
                      <a:r>
                        <a:rPr lang="en-US" altLang="ja-JP" sz="2400" b="1" dirty="0" smtClean="0">
                          <a:latin typeface="ＭＳ 明朝"/>
                          <a:ea typeface="ＭＳ 明朝"/>
                          <a:cs typeface="ＭＳ 明朝"/>
                        </a:rPr>
                        <a:t>800</a:t>
                      </a:r>
                      <a:r>
                        <a:rPr lang="ja-JP" altLang="en-US" sz="2400" b="1" dirty="0" smtClean="0">
                          <a:latin typeface="ＭＳ 明朝"/>
                          <a:ea typeface="ＭＳ 明朝"/>
                          <a:cs typeface="ＭＳ 明朝"/>
                        </a:rPr>
                        <a:t>万ドル</a:t>
                      </a:r>
                      <a:endParaRPr lang="en-US" altLang="ja-JP" sz="2400" b="1" dirty="0" smtClean="0">
                        <a:latin typeface="ＭＳ 明朝"/>
                        <a:ea typeface="ＭＳ 明朝"/>
                        <a:cs typeface="ＭＳ 明朝"/>
                      </a:endParaRPr>
                    </a:p>
                    <a:p>
                      <a:pPr algn="ctr"/>
                      <a:r>
                        <a:rPr lang="en-US" altLang="ja-JP" sz="2400" b="1" dirty="0" smtClean="0">
                          <a:latin typeface="ＭＳ 明朝"/>
                          <a:ea typeface="ＭＳ 明朝"/>
                          <a:cs typeface="ＭＳ 明朝"/>
                        </a:rPr>
                        <a:t>(1981</a:t>
                      </a:r>
                      <a:r>
                        <a:rPr lang="ja-JP" altLang="en-US" sz="2400" b="1" dirty="0" smtClean="0">
                          <a:latin typeface="ＭＳ 明朝"/>
                          <a:ea typeface="ＭＳ 明朝"/>
                          <a:cs typeface="ＭＳ 明朝"/>
                        </a:rPr>
                        <a:t>年）</a:t>
                      </a:r>
                      <a:endParaRPr lang="en-US" altLang="ja-JP" sz="2400" b="1" dirty="0" smtClean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b="1" dirty="0" smtClean="0">
                          <a:latin typeface="ＭＳ 明朝"/>
                          <a:ea typeface="ＭＳ 明朝"/>
                          <a:cs typeface="ＭＳ 明朝"/>
                        </a:rPr>
                        <a:t>−</a:t>
                      </a:r>
                    </a:p>
                  </a:txBody>
                  <a:tcPr/>
                </a:tc>
              </a:tr>
              <a:tr h="798989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b="1" dirty="0" smtClean="0">
                          <a:latin typeface="ＭＳ 明朝"/>
                          <a:ea typeface="ＭＳ 明朝"/>
                          <a:cs typeface="ＭＳ 明朝"/>
                        </a:rPr>
                        <a:t>2002</a:t>
                      </a:r>
                      <a:r>
                        <a:rPr lang="ja-JP" altLang="en-US" sz="2400" b="1" dirty="0" smtClean="0">
                          <a:latin typeface="ＭＳ 明朝"/>
                          <a:ea typeface="ＭＳ 明朝"/>
                          <a:cs typeface="ＭＳ 明朝"/>
                        </a:rPr>
                        <a:t>年</a:t>
                      </a:r>
                      <a:endParaRPr lang="en-US" altLang="ja-JP" sz="2400" b="1" dirty="0" smtClean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400" b="1" dirty="0" smtClean="0">
                          <a:latin typeface="ＭＳ 明朝"/>
                          <a:ea typeface="ＭＳ 明朝"/>
                          <a:cs typeface="ＭＳ 明朝"/>
                        </a:rPr>
                        <a:t>１兆</a:t>
                      </a:r>
                      <a:r>
                        <a:rPr lang="en-US" altLang="ja-JP" sz="2400" b="1" dirty="0" smtClean="0">
                          <a:latin typeface="ＭＳ 明朝"/>
                          <a:ea typeface="ＭＳ 明朝"/>
                          <a:cs typeface="ＭＳ 明朝"/>
                        </a:rPr>
                        <a:t>4538</a:t>
                      </a:r>
                      <a:r>
                        <a:rPr lang="ja-JP" altLang="en-US" sz="2400" b="1" dirty="0" smtClean="0">
                          <a:latin typeface="ＭＳ 明朝"/>
                          <a:ea typeface="ＭＳ 明朝"/>
                          <a:cs typeface="ＭＳ 明朝"/>
                        </a:rPr>
                        <a:t>億ドル</a:t>
                      </a:r>
                      <a:endParaRPr lang="zh-CN" altLang="en-US" sz="2400" b="1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b="1" dirty="0" smtClean="0">
                          <a:latin typeface="ＭＳ 明朝"/>
                          <a:ea typeface="ＭＳ 明朝"/>
                          <a:cs typeface="ＭＳ 明朝"/>
                        </a:rPr>
                        <a:t>6</a:t>
                      </a:r>
                      <a:endParaRPr lang="zh-CN" altLang="en-US" sz="2400" b="1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b="1" dirty="0" smtClean="0">
                          <a:latin typeface="ＭＳ 明朝"/>
                          <a:ea typeface="ＭＳ 明朝"/>
                          <a:cs typeface="ＭＳ 明朝"/>
                        </a:rPr>
                        <a:t>2911</a:t>
                      </a:r>
                      <a:r>
                        <a:rPr lang="ja-JP" altLang="en-US" sz="2400" b="1" dirty="0" smtClean="0">
                          <a:latin typeface="ＭＳ 明朝"/>
                          <a:ea typeface="ＭＳ 明朝"/>
                          <a:cs typeface="ＭＳ 明朝"/>
                        </a:rPr>
                        <a:t>億ドル</a:t>
                      </a:r>
                      <a:endParaRPr lang="zh-CN" altLang="en-US" sz="2400" b="1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b="1" dirty="0" smtClean="0">
                          <a:latin typeface="ＭＳ 明朝"/>
                          <a:ea typeface="ＭＳ 明朝"/>
                          <a:cs typeface="ＭＳ 明朝"/>
                        </a:rPr>
                        <a:t>3</a:t>
                      </a:r>
                      <a:endParaRPr lang="zh-CN" altLang="en-US" sz="2400" b="1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/>
                </a:tc>
              </a:tr>
              <a:tr h="798989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400" b="1" dirty="0" smtClean="0">
                          <a:latin typeface="ＭＳ 明朝"/>
                          <a:ea typeface="ＭＳ 明朝"/>
                          <a:cs typeface="ＭＳ 明朝"/>
                        </a:rPr>
                        <a:t>増加</a:t>
                      </a:r>
                      <a:r>
                        <a:rPr lang="ja-JP" altLang="en-US" sz="2400" b="1" dirty="0" smtClean="0">
                          <a:latin typeface="ＭＳ 明朝"/>
                          <a:ea typeface="ＭＳ 明朝"/>
                          <a:cs typeface="ＭＳ 明朝"/>
                        </a:rPr>
                        <a:t>倍数</a:t>
                      </a:r>
                      <a:endParaRPr lang="zh-CN" altLang="en-US" sz="2400" b="1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b="1" dirty="0" smtClean="0">
                          <a:latin typeface="ＭＳ 明朝"/>
                          <a:ea typeface="ＭＳ 明朝"/>
                          <a:cs typeface="ＭＳ 明朝"/>
                        </a:rPr>
                        <a:t>7.68</a:t>
                      </a:r>
                      <a:endParaRPr lang="zh-CN" altLang="en-US" sz="2400" b="1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b="1" dirty="0" smtClean="0">
                          <a:latin typeface="ＭＳ 明朝"/>
                          <a:ea typeface="ＭＳ 明朝"/>
                          <a:cs typeface="ＭＳ 明朝"/>
                        </a:rPr>
                        <a:t>−</a:t>
                      </a:r>
                      <a:endParaRPr lang="zh-CN" altLang="en-US" sz="2400" b="1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b="1" dirty="0" smtClean="0">
                          <a:latin typeface="ＭＳ 明朝"/>
                          <a:ea typeface="ＭＳ 明朝"/>
                          <a:cs typeface="ＭＳ 明朝"/>
                        </a:rPr>
                        <a:t>107.5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b="1" dirty="0" smtClean="0">
                          <a:latin typeface="ＭＳ 明朝"/>
                          <a:ea typeface="ＭＳ 明朝"/>
                          <a:cs typeface="ＭＳ 明朝"/>
                        </a:rPr>
                        <a:t>−</a:t>
                      </a:r>
                      <a:endParaRPr lang="zh-CN" altLang="en-US" sz="2400" b="1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2F834-1500-954A-8DB0-F599AC80351E}" type="slidenum">
              <a:rPr kumimoji="1" lang="zh-CN" altLang="en-US" smtClean="0"/>
              <a:t>9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88913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"/>
    </mc:Choice>
    <mc:Fallback xmlns="">
      <p:transition xmlns:p14="http://schemas.microsoft.com/office/powerpoint/2010/main" spd="slow" advTm="116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2609</TotalTime>
  <Words>1302</Words>
  <Application>Microsoft Macintosh PowerPoint</Application>
  <PresentationFormat>全屏显示(4:3)</PresentationFormat>
  <Paragraphs>427</Paragraphs>
  <Slides>28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28</vt:i4>
      </vt:variant>
    </vt:vector>
  </HeadingPairs>
  <TitlesOfParts>
    <vt:vector size="29" baseType="lpstr">
      <vt:lpstr>Office 主题</vt:lpstr>
      <vt:lpstr>ASEAN・中国自由貿易協定 の再検討</vt:lpstr>
      <vt:lpstr>本文の分析視点</vt:lpstr>
      <vt:lpstr>結 論</vt:lpstr>
      <vt:lpstr>1990年〜2011年世界におけるFTAの数の変化 </vt:lpstr>
      <vt:lpstr>PowerPoint 演示文稿</vt:lpstr>
      <vt:lpstr>経済面における先行研究 </vt:lpstr>
      <vt:lpstr>政治面のメリット： </vt:lpstr>
      <vt:lpstr>経済面における分析⑴</vt:lpstr>
      <vt:lpstr>1980年〜2002年中国経済環境の変化 </vt:lpstr>
      <vt:lpstr>PowerPoint 演示文稿</vt:lpstr>
      <vt:lpstr>「走出去」政策とは </vt:lpstr>
      <vt:lpstr>PowerPoint 演示文稿</vt:lpstr>
      <vt:lpstr>2000年まで中国の 対米、日、香港及びASEANの輸出状況 </vt:lpstr>
      <vt:lpstr>経済面における分析⑵</vt:lpstr>
      <vt:lpstr>政治面における分析</vt:lpstr>
      <vt:lpstr>ASEAN・中国FTA概要 </vt:lpstr>
      <vt:lpstr>ASEAN・中国FTAの到達点 </vt:lpstr>
      <vt:lpstr>2001年〜2010年中国のFDI変化</vt:lpstr>
      <vt:lpstr>PowerPoint 演示文稿</vt:lpstr>
      <vt:lpstr>　　　国別からみる中国の対ASEAN直接投資(2001〜2010） 　　　　　　　　　　　　　　　　　　　　　　　　　　　　　　　　　　　　　　　単位：百万ドル</vt:lpstr>
      <vt:lpstr>PowerPoint 演示文稿</vt:lpstr>
      <vt:lpstr>　　　中国・ASEAN・世界の輸出入の状況　　　　　　　　　　　　　　　　　　　　　　　　　　　　　　　　 　　　　　　　　　　　　　　　　　　　　　　　　単位：億ドル </vt:lpstr>
      <vt:lpstr>中国とASEANの貿易結合度の変化 </vt:lpstr>
      <vt:lpstr>PowerPoint 演示文稿</vt:lpstr>
      <vt:lpstr>政治面における現状 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ASEAN・中国自由貿易協定の再検討</dc:title>
  <dc:creator>sky</dc:creator>
  <cp:lastModifiedBy>sky</cp:lastModifiedBy>
  <cp:revision>92</cp:revision>
  <cp:lastPrinted>2013-04-25T06:30:55Z</cp:lastPrinted>
  <dcterms:created xsi:type="dcterms:W3CDTF">2013-04-15T02:56:51Z</dcterms:created>
  <dcterms:modified xsi:type="dcterms:W3CDTF">2013-05-01T04:14:39Z</dcterms:modified>
</cp:coreProperties>
</file>