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7" r:id="rId3"/>
    <p:sldId id="333" r:id="rId4"/>
    <p:sldId id="388" r:id="rId5"/>
    <p:sldId id="341" r:id="rId6"/>
    <p:sldId id="383" r:id="rId7"/>
    <p:sldId id="385" r:id="rId8"/>
    <p:sldId id="290" r:id="rId9"/>
    <p:sldId id="389" r:id="rId10"/>
    <p:sldId id="292" r:id="rId11"/>
    <p:sldId id="295" r:id="rId12"/>
    <p:sldId id="310" r:id="rId13"/>
    <p:sldId id="319" r:id="rId14"/>
    <p:sldId id="296" r:id="rId15"/>
    <p:sldId id="309" r:id="rId16"/>
    <p:sldId id="363" r:id="rId17"/>
    <p:sldId id="361" r:id="rId18"/>
    <p:sldId id="364" r:id="rId19"/>
    <p:sldId id="321" r:id="rId20"/>
    <p:sldId id="301" r:id="rId21"/>
    <p:sldId id="287" r:id="rId22"/>
    <p:sldId id="390" r:id="rId23"/>
    <p:sldId id="334" r:id="rId24"/>
    <p:sldId id="335" r:id="rId25"/>
    <p:sldId id="338" r:id="rId26"/>
    <p:sldId id="350" r:id="rId27"/>
    <p:sldId id="351" r:id="rId28"/>
    <p:sldId id="347" r:id="rId29"/>
    <p:sldId id="349" r:id="rId30"/>
    <p:sldId id="391" r:id="rId31"/>
    <p:sldId id="384" r:id="rId32"/>
    <p:sldId id="387" r:id="rId33"/>
    <p:sldId id="386" r:id="rId34"/>
    <p:sldId id="382" r:id="rId35"/>
    <p:sldId id="317" r:id="rId36"/>
  </p:sldIdLst>
  <p:sldSz cx="9144000" cy="6858000" type="screen4x3"/>
  <p:notesSz cx="6888163" cy="100203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07" autoAdjust="0"/>
    <p:restoredTop sz="83278" autoAdjust="0"/>
  </p:normalViewPr>
  <p:slideViewPr>
    <p:cSldViewPr>
      <p:cViewPr>
        <p:scale>
          <a:sx n="100" d="100"/>
          <a:sy n="100" d="100"/>
        </p:scale>
        <p:origin x="-564" y="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90" y="2727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90"/>
      </p:cViewPr>
      <p:guideLst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116BD846-A207-4FDE-ACA7-84B376E33D1C}" type="datetimeFigureOut">
              <a:rPr kumimoji="1" lang="ja-JP" altLang="en-US" smtClean="0"/>
              <a:t>2014/3/15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68CF0643-E9D9-4A79-83CC-672CCFE1D8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148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7A8ABEE4-97EE-4C84-923F-6A11C84BE472}" type="datetimeFigureOut">
              <a:rPr kumimoji="1" lang="ja-JP" altLang="en-US" smtClean="0"/>
              <a:t>2014/3/15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A5AC5AAD-97CB-4237-A04A-23F69CD984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532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02392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36748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9983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8664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1567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9435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0944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7689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13467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3568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5074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2377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39491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31869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356594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1018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3520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11016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86254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585047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81110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647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45365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5988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682400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990257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23664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43663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8047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915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92146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77758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2579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70924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C5AAD-97CB-4237-A04A-23F69CD984B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470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786F-B623-46CB-860C-BA013E1F268E}" type="datetime1">
              <a:rPr kumimoji="1" lang="ja-JP" altLang="en-US" smtClean="0"/>
              <a:t>2014/3/15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EA8D6-A790-404D-A443-A999B59A512A}" type="datetime1">
              <a:rPr kumimoji="1" lang="ja-JP" altLang="en-US" smtClean="0"/>
              <a:t>2014/3/15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4B69-93D4-4A94-ACD8-35D3A64D4240}" type="datetime1">
              <a:rPr kumimoji="1" lang="ja-JP" altLang="en-US" smtClean="0"/>
              <a:t>2014/3/15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3582E-8360-4D48-B299-2C9D58579EBC}" type="datetime1">
              <a:rPr kumimoji="1" lang="ja-JP" altLang="en-US" smtClean="0"/>
              <a:t>2014/3/15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3884F-FD33-4273-AF5A-0121291F1963}" type="datetime1">
              <a:rPr kumimoji="1" lang="ja-JP" altLang="en-US" smtClean="0"/>
              <a:t>2014/3/15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30ED-740F-4386-AD15-A9353BF0AB47}" type="datetime1">
              <a:rPr kumimoji="1" lang="ja-JP" altLang="en-US" smtClean="0"/>
              <a:t>2014/3/15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5383-44CB-4744-AA8D-99B29C45498D}" type="datetime1">
              <a:rPr kumimoji="1" lang="ja-JP" altLang="en-US" smtClean="0"/>
              <a:t>2014/3/15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84FCE-0A66-49D6-AF67-59F80AA17B50}" type="datetime1">
              <a:rPr kumimoji="1" lang="ja-JP" altLang="en-US" smtClean="0"/>
              <a:t>2014/3/15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C422B-43CC-49B5-B0FF-A0AB89C33362}" type="datetime1">
              <a:rPr kumimoji="1" lang="ja-JP" altLang="en-US" smtClean="0"/>
              <a:t>2014/3/15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C4185-D283-4EEC-9A8E-C9432F1E8DC5}" type="datetime1">
              <a:rPr kumimoji="1" lang="ja-JP" altLang="en-US" smtClean="0"/>
              <a:t>2014/3/15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14E3-4D10-46DF-8924-0C8971FF46AC}" type="datetime1">
              <a:rPr kumimoji="1" lang="ja-JP" altLang="en-US" smtClean="0"/>
              <a:t>2014/3/15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88B4FB9-0A58-424D-8AC1-18199BB8931B}" type="datetime1">
              <a:rPr kumimoji="1" lang="ja-JP" altLang="en-US" smtClean="0"/>
              <a:t>2014/3/15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B21759C-A8FC-4569-94C9-13E8FDD5CF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1196752"/>
            <a:ext cx="8280920" cy="3312368"/>
          </a:xfrm>
        </p:spPr>
        <p:txBody>
          <a:bodyPr>
            <a:normAutofit fontScale="90000"/>
          </a:bodyPr>
          <a:lstStyle/>
          <a:p>
            <a:r>
              <a:rPr lang="ja-JP" altLang="en-US" sz="4800" b="1" dirty="0" smtClean="0"/>
              <a:t/>
            </a:r>
            <a:br>
              <a:rPr lang="ja-JP" altLang="en-US" sz="4800" b="1" dirty="0" smtClean="0"/>
            </a:br>
            <a:r>
              <a:rPr lang="en-US" altLang="ja-JP" sz="4800" b="1" dirty="0" smtClean="0"/>
              <a:t/>
            </a:r>
            <a:br>
              <a:rPr lang="en-US" altLang="ja-JP" sz="4800" b="1" dirty="0" smtClean="0"/>
            </a:br>
            <a:r>
              <a:rPr lang="en-US" altLang="ja-JP" sz="4800" b="1" dirty="0"/>
              <a:t/>
            </a:r>
            <a:br>
              <a:rPr lang="en-US" altLang="ja-JP" sz="4800" b="1" dirty="0"/>
            </a:br>
            <a:r>
              <a:rPr lang="en-US" altLang="ja-JP" sz="4800" b="1" dirty="0" smtClean="0"/>
              <a:t/>
            </a:r>
            <a:br>
              <a:rPr lang="en-US" altLang="ja-JP" sz="4800" b="1" dirty="0" smtClean="0"/>
            </a:br>
            <a:r>
              <a:rPr lang="en-US" altLang="ja-JP" sz="4800" b="1" dirty="0"/>
              <a:t/>
            </a:r>
            <a:br>
              <a:rPr lang="en-US" altLang="ja-JP" sz="4800" b="1" dirty="0"/>
            </a:br>
            <a:r>
              <a:rPr lang="en-US" altLang="ja-JP" sz="4800" b="1" dirty="0" smtClean="0"/>
              <a:t/>
            </a:r>
            <a:br>
              <a:rPr lang="en-US" altLang="ja-JP" sz="4800" b="1" dirty="0" smtClean="0"/>
            </a:br>
            <a:r>
              <a:rPr lang="en-US" altLang="ja-JP" sz="4800" b="1" dirty="0"/>
              <a:t/>
            </a:r>
            <a:br>
              <a:rPr lang="en-US" altLang="ja-JP" sz="4800" b="1" dirty="0"/>
            </a:br>
            <a:r>
              <a:rPr lang="en-US" altLang="ja-JP" sz="4800" b="1" dirty="0" smtClean="0"/>
              <a:t/>
            </a:r>
            <a:br>
              <a:rPr lang="en-US" altLang="ja-JP" sz="4800" b="1" dirty="0" smtClean="0"/>
            </a:br>
            <a:r>
              <a:rPr lang="en-US" altLang="ja-JP" sz="4800" b="1" dirty="0" smtClean="0"/>
              <a:t/>
            </a:r>
            <a:br>
              <a:rPr lang="en-US" altLang="ja-JP" sz="4800" b="1" dirty="0" smtClean="0"/>
            </a:br>
            <a:r>
              <a:rPr lang="en-US" altLang="ja-JP" sz="4800" b="1" dirty="0" smtClean="0"/>
              <a:t/>
            </a:r>
            <a:br>
              <a:rPr lang="en-US" altLang="ja-JP" sz="4800" b="1" dirty="0" smtClean="0"/>
            </a:br>
            <a:r>
              <a:rPr lang="en-US" altLang="ja-JP" sz="4800" b="1" dirty="0" smtClean="0"/>
              <a:t/>
            </a:r>
            <a:br>
              <a:rPr lang="en-US" altLang="ja-JP" sz="4800" b="1" dirty="0" smtClean="0"/>
            </a:br>
            <a:r>
              <a:rPr lang="en-US" altLang="ja-JP" sz="4800" b="1" dirty="0"/>
              <a:t/>
            </a:r>
            <a:br>
              <a:rPr lang="en-US" altLang="ja-JP" sz="4800" b="1" dirty="0"/>
            </a:br>
            <a:r>
              <a:rPr lang="en-US" altLang="ja-JP" sz="4800" b="1" dirty="0" smtClean="0"/>
              <a:t/>
            </a:r>
            <a:br>
              <a:rPr lang="en-US" altLang="ja-JP" sz="4800" b="1" dirty="0" smtClean="0"/>
            </a:br>
            <a:r>
              <a:rPr lang="en-US" altLang="ja-JP" sz="4800" b="1" dirty="0" smtClean="0"/>
              <a:t/>
            </a:r>
            <a:br>
              <a:rPr lang="en-US" altLang="ja-JP" sz="4800" b="1" dirty="0" smtClean="0"/>
            </a:br>
            <a:r>
              <a:rPr lang="en-US" altLang="ja-JP" sz="4800" b="1" dirty="0"/>
              <a:t/>
            </a:r>
            <a:br>
              <a:rPr lang="en-US" altLang="ja-JP" sz="4800" b="1" dirty="0"/>
            </a:br>
            <a:r>
              <a:rPr lang="en-US" altLang="ja-JP" sz="4800" b="1" dirty="0"/>
              <a:t/>
            </a:r>
            <a:br>
              <a:rPr lang="en-US" altLang="ja-JP" sz="4800" b="1" dirty="0"/>
            </a:br>
            <a:r>
              <a:rPr lang="en-US" altLang="ja-JP" sz="2200" dirty="0" smtClean="0">
                <a:solidFill>
                  <a:schemeClr val="tx1"/>
                </a:solidFill>
              </a:rPr>
              <a:t/>
            </a:r>
            <a:br>
              <a:rPr lang="en-US" altLang="ja-JP" sz="2200" dirty="0" smtClean="0">
                <a:solidFill>
                  <a:schemeClr val="tx1"/>
                </a:solidFill>
              </a:rPr>
            </a:br>
            <a:r>
              <a:rPr lang="ja-JP" altLang="en-US" sz="2200" dirty="0" smtClean="0">
                <a:solidFill>
                  <a:schemeClr val="tx1"/>
                </a:solidFill>
              </a:rPr>
              <a:t>日本国際経済学会関西支部　国際シンポジウム</a:t>
            </a:r>
            <a:r>
              <a:rPr lang="en-US" altLang="ja-JP" sz="2200" dirty="0" smtClean="0">
                <a:solidFill>
                  <a:schemeClr val="tx1"/>
                </a:solidFill>
              </a:rPr>
              <a:t/>
            </a:r>
            <a:br>
              <a:rPr lang="en-US" altLang="ja-JP" sz="2200" dirty="0" smtClean="0">
                <a:solidFill>
                  <a:schemeClr val="tx1"/>
                </a:solidFill>
              </a:rPr>
            </a:br>
            <a:r>
              <a:rPr lang="en-US" altLang="ja-JP" sz="2200" dirty="0" smtClean="0">
                <a:solidFill>
                  <a:schemeClr val="tx1"/>
                </a:solidFill>
              </a:rPr>
              <a:t>2014</a:t>
            </a:r>
            <a:r>
              <a:rPr lang="ja-JP" altLang="en-US" sz="2200" dirty="0" smtClean="0">
                <a:solidFill>
                  <a:schemeClr val="tx1"/>
                </a:solidFill>
              </a:rPr>
              <a:t>年３月</a:t>
            </a:r>
            <a:r>
              <a:rPr lang="en-US" altLang="ja-JP" sz="2200" dirty="0" smtClean="0">
                <a:solidFill>
                  <a:schemeClr val="tx1"/>
                </a:solidFill>
              </a:rPr>
              <a:t>29</a:t>
            </a:r>
            <a:r>
              <a:rPr lang="ja-JP" altLang="en-US" sz="2200" dirty="0" smtClean="0">
                <a:solidFill>
                  <a:schemeClr val="tx1"/>
                </a:solidFill>
              </a:rPr>
              <a:t>日（土）</a:t>
            </a:r>
            <a:r>
              <a:rPr lang="en-US" altLang="ja-JP" sz="2200" dirty="0" smtClean="0">
                <a:solidFill>
                  <a:schemeClr val="tx1"/>
                </a:solidFill>
              </a:rPr>
              <a:t/>
            </a:r>
            <a:br>
              <a:rPr lang="en-US" altLang="ja-JP" sz="2200" dirty="0" smtClean="0">
                <a:solidFill>
                  <a:schemeClr val="tx1"/>
                </a:solidFill>
              </a:rPr>
            </a:br>
            <a:r>
              <a:rPr lang="en-US" altLang="ja-JP" sz="2200" dirty="0">
                <a:solidFill>
                  <a:schemeClr val="tx1"/>
                </a:solidFill>
              </a:rPr>
              <a:t/>
            </a:r>
            <a:br>
              <a:rPr lang="en-US" altLang="ja-JP" sz="2200" dirty="0">
                <a:solidFill>
                  <a:schemeClr val="tx1"/>
                </a:solidFill>
              </a:rPr>
            </a:br>
            <a:r>
              <a:rPr lang="en-US" altLang="ja-JP" sz="2200" dirty="0" smtClean="0">
                <a:solidFill>
                  <a:schemeClr val="tx1"/>
                </a:solidFill>
              </a:rPr>
              <a:t/>
            </a:r>
            <a:br>
              <a:rPr lang="en-US" altLang="ja-JP" sz="2200" dirty="0" smtClean="0">
                <a:solidFill>
                  <a:schemeClr val="tx1"/>
                </a:solidFill>
              </a:rPr>
            </a:br>
            <a:r>
              <a:rPr lang="ja-JP" altLang="en-US" sz="2200" dirty="0" smtClean="0">
                <a:solidFill>
                  <a:schemeClr val="tx1"/>
                </a:solidFill>
              </a:rPr>
              <a:t>　　　　　　　</a:t>
            </a:r>
            <a:r>
              <a:rPr lang="en-US" altLang="ja-JP" sz="4000" b="1" dirty="0" smtClean="0"/>
              <a:t>TPP ､RCEP</a:t>
            </a:r>
            <a:r>
              <a:rPr lang="ja-JP" altLang="en-US" sz="4000" b="1" dirty="0" smtClean="0"/>
              <a:t>と日本の通商戦略 </a:t>
            </a:r>
            <a:r>
              <a:rPr lang="en-US" altLang="ja-JP" sz="4000" b="1" dirty="0" smtClean="0"/>
              <a:t>                   </a:t>
            </a:r>
            <a:br>
              <a:rPr lang="en-US" altLang="ja-JP" sz="4000" b="1" dirty="0" smtClean="0"/>
            </a:br>
            <a:r>
              <a:rPr lang="ja-JP" altLang="en-US" sz="3200" b="1" dirty="0" smtClean="0"/>
              <a:t>　　</a:t>
            </a:r>
            <a:r>
              <a:rPr lang="ja-JP" altLang="en-US" sz="4000" b="1" dirty="0" smtClean="0"/>
              <a:t>　</a:t>
            </a:r>
            <a:r>
              <a:rPr lang="ja-JP" altLang="en-US" sz="3200" b="1" dirty="0"/>
              <a:t> </a:t>
            </a:r>
            <a:r>
              <a:rPr lang="ja-JP" altLang="en-US" sz="3200" b="1" dirty="0" smtClean="0"/>
              <a:t>　　　</a:t>
            </a:r>
            <a:r>
              <a:rPr lang="ja-JP" altLang="en-US" sz="2200" b="1" dirty="0" smtClean="0"/>
              <a:t>アジア太平洋の新たな通商秩序を展望する</a:t>
            </a:r>
            <a:r>
              <a:rPr lang="en-US" altLang="ja-JP" sz="2200" b="1" dirty="0" smtClean="0"/>
              <a:t/>
            </a:r>
            <a:br>
              <a:rPr lang="en-US" altLang="ja-JP" sz="2200" b="1" dirty="0" smtClean="0"/>
            </a:br>
            <a:r>
              <a:rPr lang="ja-JP" altLang="en-US" sz="4400" b="1" dirty="0" smtClean="0"/>
              <a:t> </a:t>
            </a:r>
            <a:endParaRPr kumimoji="1" lang="ja-JP" altLang="en-US" sz="2700" b="1" dirty="0">
              <a:solidFill>
                <a:srgbClr val="C00000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67544" y="4149080"/>
            <a:ext cx="6400800" cy="1752600"/>
          </a:xfrm>
        </p:spPr>
        <p:txBody>
          <a:bodyPr>
            <a:noAutofit/>
          </a:bodyPr>
          <a:lstStyle/>
          <a:p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2000" dirty="0" smtClean="0">
                <a:solidFill>
                  <a:schemeClr val="tx1"/>
                </a:solidFill>
                <a:latin typeface="+mn-ea"/>
              </a:rPr>
              <a:t>杏林大学教授（総合政策学部</a:t>
            </a:r>
            <a:r>
              <a:rPr kumimoji="1" lang="en-US" altLang="ja-JP" sz="2000" b="1" dirty="0" smtClean="0">
                <a:solidFill>
                  <a:schemeClr val="tx1"/>
                </a:solidFill>
                <a:latin typeface="+mn-ea"/>
              </a:rPr>
              <a:t>/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+mn-ea"/>
              </a:rPr>
              <a:t>大学院国際協力研究科）</a:t>
            </a:r>
            <a:endParaRPr kumimoji="1" lang="en-US" altLang="ja-JP" sz="20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dirty="0" smtClean="0">
                <a:solidFill>
                  <a:schemeClr val="tx1"/>
                </a:solidFill>
                <a:latin typeface="+mn-ea"/>
              </a:rPr>
              <a:t>（一財）国際貿易投資研究所客員研究員</a:t>
            </a:r>
            <a:endParaRPr lang="en-US" altLang="ja-JP" sz="20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dirty="0" smtClean="0">
                <a:solidFill>
                  <a:schemeClr val="tx1"/>
                </a:solidFill>
                <a:latin typeface="+mn-ea"/>
              </a:rPr>
              <a:t>馬田 啓一</a:t>
            </a:r>
            <a:r>
              <a:rPr lang="en-US" altLang="ja-JP" sz="2000" dirty="0" smtClean="0">
                <a:solidFill>
                  <a:schemeClr val="tx1"/>
                </a:solidFill>
                <a:latin typeface="+mn-ea"/>
              </a:rPr>
              <a:t>(K. UMADA)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</a:rPr>
              <a:t>　</a:t>
            </a:r>
            <a:endParaRPr lang="en-US" altLang="ja-JP" sz="2000" dirty="0" smtClean="0">
              <a:solidFill>
                <a:schemeClr val="tx1"/>
              </a:solidFill>
              <a:latin typeface="+mn-ea"/>
            </a:endParaRPr>
          </a:p>
          <a:p>
            <a:endParaRPr lang="en-US" altLang="ja-JP" sz="2000" dirty="0" smtClean="0">
              <a:solidFill>
                <a:schemeClr val="tx1"/>
              </a:solidFill>
              <a:latin typeface="+mn-ea"/>
            </a:endParaRPr>
          </a:p>
          <a:p>
            <a:endParaRPr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604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373616" cy="1368152"/>
          </a:xfrm>
        </p:spPr>
        <p:txBody>
          <a:bodyPr>
            <a:normAutofit fontScale="90000"/>
          </a:bodyPr>
          <a:lstStyle/>
          <a:p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3600" dirty="0"/>
              <a:t> </a:t>
            </a:r>
            <a:r>
              <a:rPr lang="ja-JP" altLang="en-US" sz="3600" dirty="0" smtClean="0"/>
              <a:t>　</a:t>
            </a:r>
            <a:r>
              <a:rPr lang="ja-JP" altLang="en-US" dirty="0" smtClean="0"/>
              <a:t>３．</a:t>
            </a:r>
            <a:r>
              <a:rPr lang="en-US" altLang="ja-JP" dirty="0" smtClean="0"/>
              <a:t>TPP</a:t>
            </a:r>
            <a:r>
              <a:rPr lang="ja-JP" altLang="en-US" dirty="0" smtClean="0"/>
              <a:t>の背景：米国の狙い（１）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/>
              <a:t>　</a:t>
            </a:r>
            <a:r>
              <a:rPr lang="ja-JP" altLang="en-US" dirty="0" smtClean="0"/>
              <a:t>　　</a:t>
            </a:r>
            <a:r>
              <a:rPr lang="ja-JP" altLang="en-US" sz="3100" dirty="0" smtClean="0"/>
              <a:t> －</a:t>
            </a:r>
            <a:r>
              <a:rPr lang="en-US" altLang="ja-JP" sz="3100" dirty="0" smtClean="0"/>
              <a:t>Stop </a:t>
            </a:r>
            <a:r>
              <a:rPr lang="en-US" altLang="ja-JP" sz="3100" dirty="0"/>
              <a:t>Asia </a:t>
            </a:r>
            <a:r>
              <a:rPr lang="en-US" altLang="ja-JP" sz="3100" dirty="0" smtClean="0"/>
              <a:t>Only</a:t>
            </a:r>
            <a:r>
              <a:rPr lang="ja-JP" altLang="en-US" sz="3100" dirty="0" smtClean="0"/>
              <a:t>（</a:t>
            </a:r>
            <a:r>
              <a:rPr lang="ja-JP" altLang="en-US" sz="3100" dirty="0"/>
              <a:t>アジアだけの経済圏を阻止</a:t>
            </a:r>
            <a:r>
              <a:rPr lang="ja-JP" altLang="en-US" sz="3100" dirty="0" smtClean="0"/>
              <a:t>）－</a:t>
            </a:r>
            <a:r>
              <a:rPr lang="ja-JP" altLang="en-US" sz="3100" dirty="0"/>
              <a:t/>
            </a:r>
            <a:br>
              <a:rPr lang="ja-JP" altLang="en-US" sz="3100" dirty="0"/>
            </a:br>
            <a:endParaRPr lang="ja-JP" altLang="en-US" sz="3100" dirty="0" smtClean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2204864"/>
            <a:ext cx="8157592" cy="41764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■東アジアの地域主義を警戒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●</a:t>
            </a:r>
            <a:r>
              <a:rPr lang="en-US" altLang="ja-JP" sz="2000" dirty="0" smtClean="0">
                <a:latin typeface="+mn-ea"/>
              </a:rPr>
              <a:t>ASEAN</a:t>
            </a:r>
            <a:r>
              <a:rPr lang="ja-JP" altLang="en-US" sz="2000" dirty="0" smtClean="0">
                <a:latin typeface="+mn-ea"/>
              </a:rPr>
              <a:t>、</a:t>
            </a:r>
            <a:r>
              <a:rPr lang="ja-JP" altLang="en-US" sz="2000" dirty="0" smtClean="0">
                <a:latin typeface="+mn-ea"/>
              </a:rPr>
              <a:t>日中</a:t>
            </a:r>
            <a:r>
              <a:rPr lang="ja-JP" altLang="en-US" sz="2000" dirty="0" smtClean="0">
                <a:latin typeface="+mn-ea"/>
              </a:rPr>
              <a:t>韓の間で活発化する二国間</a:t>
            </a:r>
            <a:r>
              <a:rPr lang="en-US" altLang="ja-JP" sz="2000" dirty="0" smtClean="0">
                <a:latin typeface="+mn-ea"/>
              </a:rPr>
              <a:t>FTA</a:t>
            </a:r>
            <a:r>
              <a:rPr lang="ja-JP" altLang="en-US" sz="2000" dirty="0" smtClean="0">
                <a:latin typeface="+mn-ea"/>
              </a:rPr>
              <a:t>締結。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●東アジア共同体を視野に入れた広域</a:t>
            </a:r>
            <a:r>
              <a:rPr lang="en-US" altLang="ja-JP" sz="2000" dirty="0" smtClean="0">
                <a:latin typeface="+mn-ea"/>
              </a:rPr>
              <a:t>FTA</a:t>
            </a:r>
            <a:r>
              <a:rPr lang="ja-JP" altLang="en-US" sz="2000" dirty="0" smtClean="0">
                <a:latin typeface="+mn-ea"/>
              </a:rPr>
              <a:t>構想：</a:t>
            </a:r>
            <a:r>
              <a:rPr lang="en-US" altLang="ja-JP" sz="2000" dirty="0" smtClean="0">
                <a:solidFill>
                  <a:srgbClr val="C00000"/>
                </a:solidFill>
                <a:latin typeface="+mn-ea"/>
              </a:rPr>
              <a:t>ASEAN+3</a:t>
            </a:r>
            <a:r>
              <a:rPr lang="ja-JP" altLang="en-US" sz="2000" dirty="0" smtClean="0">
                <a:latin typeface="+mn-ea"/>
              </a:rPr>
              <a:t>（日中韓）、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　 </a:t>
            </a:r>
            <a:r>
              <a:rPr lang="en-US" altLang="ja-JP" sz="2000" dirty="0" smtClean="0">
                <a:solidFill>
                  <a:srgbClr val="C00000"/>
                </a:solidFill>
                <a:latin typeface="+mn-ea"/>
              </a:rPr>
              <a:t>ASEAN+6</a:t>
            </a:r>
            <a:r>
              <a:rPr lang="ja-JP" altLang="en-US" sz="2000" dirty="0" smtClean="0">
                <a:latin typeface="+mn-ea"/>
              </a:rPr>
              <a:t>（印豪</a:t>
            </a:r>
            <a:r>
              <a:rPr lang="en-US" altLang="ja-JP" sz="2000" dirty="0" smtClean="0">
                <a:latin typeface="+mn-ea"/>
              </a:rPr>
              <a:t>NZ</a:t>
            </a:r>
            <a:r>
              <a:rPr lang="ja-JP" altLang="en-US" sz="2000" dirty="0" smtClean="0">
                <a:latin typeface="+mn-ea"/>
              </a:rPr>
              <a:t>追加）⇒</a:t>
            </a:r>
            <a:r>
              <a:rPr lang="en-US" altLang="ja-JP" sz="2000" dirty="0" smtClean="0">
                <a:solidFill>
                  <a:srgbClr val="C00000"/>
                </a:solidFill>
                <a:latin typeface="+mn-ea"/>
              </a:rPr>
              <a:t>RCEP</a:t>
            </a:r>
            <a:r>
              <a:rPr lang="ja-JP" altLang="en-US" sz="2000" dirty="0" smtClean="0">
                <a:latin typeface="+mn-ea"/>
              </a:rPr>
              <a:t>に収斂（</a:t>
            </a:r>
            <a:r>
              <a:rPr lang="en-US" altLang="ja-JP" sz="2000" dirty="0" smtClean="0">
                <a:latin typeface="+mn-ea"/>
              </a:rPr>
              <a:t>2012</a:t>
            </a:r>
            <a:r>
              <a:rPr lang="ja-JP" altLang="en-US" sz="2000" dirty="0" smtClean="0">
                <a:latin typeface="+mn-ea"/>
              </a:rPr>
              <a:t>年）。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●</a:t>
            </a:r>
            <a:r>
              <a:rPr lang="ja-JP" altLang="en-US" sz="2000" u="sng" dirty="0" smtClean="0">
                <a:latin typeface="+mn-ea"/>
              </a:rPr>
              <a:t>中国の影響力拡大、東アジア市場からの米締出しを懸念</a:t>
            </a:r>
            <a:r>
              <a:rPr lang="ja-JP" altLang="en-US" sz="2000" dirty="0" smtClean="0">
                <a:latin typeface="+mn-ea"/>
              </a:rPr>
              <a:t>。</a:t>
            </a:r>
            <a:endParaRPr lang="en-US" altLang="ja-JP" sz="2000" b="1" u="sng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/>
              <a:t>■ブッシュ政権が</a:t>
            </a:r>
            <a:r>
              <a:rPr lang="en-US" altLang="ja-JP" sz="2000" dirty="0" smtClean="0"/>
              <a:t>APEC</a:t>
            </a:r>
            <a:r>
              <a:rPr lang="ja-JP" altLang="en-US" sz="2000" dirty="0" smtClean="0"/>
              <a:t>（アジア太平洋経済協力会議）ハノイ会合（</a:t>
            </a:r>
            <a:r>
              <a:rPr lang="en-US" altLang="ja-JP" sz="2000" dirty="0" smtClean="0"/>
              <a:t>06</a:t>
            </a:r>
            <a:r>
              <a:rPr lang="ja-JP" altLang="en-US" sz="2000" dirty="0" smtClean="0"/>
              <a:t>年）で、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</a:t>
            </a:r>
            <a:r>
              <a:rPr lang="en-US" altLang="ja-JP" sz="2000" dirty="0" smtClean="0">
                <a:solidFill>
                  <a:srgbClr val="C00000"/>
                </a:solidFill>
              </a:rPr>
              <a:t>FTAAP</a:t>
            </a:r>
            <a:r>
              <a:rPr lang="ja-JP" altLang="en-US" sz="2000" dirty="0" smtClean="0"/>
              <a:t>（</a:t>
            </a:r>
            <a:r>
              <a:rPr lang="en-US" altLang="ja-JP" sz="1800" dirty="0" smtClean="0"/>
              <a:t>Free Trade Area of the Asia-Pacific</a:t>
            </a:r>
            <a:r>
              <a:rPr lang="ja-JP" altLang="en-US" sz="2000" dirty="0" smtClean="0"/>
              <a:t>：アジア太平洋自由</a:t>
            </a:r>
            <a:r>
              <a:rPr lang="ja-JP" altLang="en-US" sz="2000" dirty="0" smtClean="0"/>
              <a:t>貿易圏）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 </a:t>
            </a:r>
            <a:r>
              <a:rPr lang="ja-JP" altLang="en-US" sz="2000" dirty="0" smtClean="0"/>
              <a:t>構想</a:t>
            </a:r>
            <a:r>
              <a:rPr lang="ja-JP" altLang="en-US" sz="2000" dirty="0" smtClean="0"/>
              <a:t>を提案、</a:t>
            </a:r>
            <a:r>
              <a:rPr lang="ja-JP" altLang="en-US" sz="2000" u="sng" dirty="0" smtClean="0"/>
              <a:t>米抜きの広域</a:t>
            </a:r>
            <a:r>
              <a:rPr lang="en-US" altLang="ja-JP" sz="2000" u="sng" dirty="0" smtClean="0"/>
              <a:t>FTA</a:t>
            </a:r>
            <a:r>
              <a:rPr lang="ja-JP" altLang="en-US" sz="2000" u="sng" dirty="0" smtClean="0"/>
              <a:t>を牽制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■</a:t>
            </a:r>
            <a:r>
              <a:rPr lang="ja-JP" altLang="en-US" sz="2000" u="sng" dirty="0"/>
              <a:t>オバマ政権の</a:t>
            </a:r>
            <a:r>
              <a:rPr lang="ja-JP" altLang="en-US" sz="2000" u="sng" dirty="0">
                <a:solidFill>
                  <a:srgbClr val="C00000"/>
                </a:solidFill>
              </a:rPr>
              <a:t>アジア回帰</a:t>
            </a:r>
            <a:r>
              <a:rPr lang="ja-JP" altLang="en-US" sz="2000" dirty="0"/>
              <a:t>（バランスの再調整）：「アジア太平洋国家」とし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/>
              <a:t>   </a:t>
            </a:r>
            <a:r>
              <a:rPr lang="ja-JP" altLang="en-US" sz="2000" dirty="0"/>
              <a:t>て、東アジアの問題に積極的に関与する姿勢を打ち出す（</a:t>
            </a:r>
            <a:r>
              <a:rPr lang="en-US" altLang="ja-JP" sz="2000" dirty="0"/>
              <a:t>2009</a:t>
            </a:r>
            <a:r>
              <a:rPr lang="ja-JP" altLang="en-US" sz="2000" dirty="0"/>
              <a:t>年</a:t>
            </a:r>
            <a:r>
              <a:rPr lang="en-US" altLang="ja-JP" sz="2000" dirty="0"/>
              <a:t>11</a:t>
            </a:r>
            <a:r>
              <a:rPr lang="ja-JP" altLang="en-US" sz="2000" dirty="0"/>
              <a:t>月）。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endParaRPr lang="ja-JP" altLang="en-US" sz="2000" dirty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dirty="0" smtClean="0"/>
              <a:t>　　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　　</a:t>
            </a:r>
            <a:endParaRPr lang="en-US" altLang="ja-JP" sz="28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6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en-US" altLang="ja-JP" sz="3600" b="1" dirty="0" smtClean="0"/>
              <a:t/>
            </a:r>
            <a:br>
              <a:rPr lang="en-US" altLang="ja-JP" sz="3600" b="1" dirty="0" smtClean="0"/>
            </a:br>
            <a:r>
              <a:rPr lang="en-US" altLang="ja-JP" sz="3600" b="1" dirty="0"/>
              <a:t/>
            </a:r>
            <a:br>
              <a:rPr lang="en-US" altLang="ja-JP" sz="3600" b="1" dirty="0"/>
            </a:br>
            <a:r>
              <a:rPr lang="en-US" altLang="ja-JP" sz="3600" b="1" dirty="0"/>
              <a:t/>
            </a:r>
            <a:br>
              <a:rPr lang="en-US" altLang="ja-JP" sz="3600" b="1" dirty="0"/>
            </a:br>
            <a:r>
              <a:rPr lang="ja-JP" altLang="en-US" dirty="0" smtClean="0">
                <a:solidFill>
                  <a:srgbClr val="C00000"/>
                </a:solidFill>
              </a:rPr>
              <a:t>３</a:t>
            </a:r>
            <a:r>
              <a:rPr lang="ja-JP" altLang="en-US" dirty="0">
                <a:solidFill>
                  <a:srgbClr val="C00000"/>
                </a:solidFill>
              </a:rPr>
              <a:t>．</a:t>
            </a:r>
            <a:r>
              <a:rPr lang="en-US" altLang="ja-JP" dirty="0">
                <a:solidFill>
                  <a:srgbClr val="C00000"/>
                </a:solidFill>
              </a:rPr>
              <a:t>TPP</a:t>
            </a:r>
            <a:r>
              <a:rPr lang="ja-JP" altLang="en-US" dirty="0">
                <a:solidFill>
                  <a:srgbClr val="C00000"/>
                </a:solidFill>
              </a:rPr>
              <a:t>の</a:t>
            </a:r>
            <a:r>
              <a:rPr lang="ja-JP" altLang="en-US" dirty="0" smtClean="0">
                <a:solidFill>
                  <a:srgbClr val="C00000"/>
                </a:solidFill>
              </a:rPr>
              <a:t>背景：米国</a:t>
            </a:r>
            <a:r>
              <a:rPr lang="ja-JP" altLang="en-US" dirty="0">
                <a:solidFill>
                  <a:srgbClr val="C00000"/>
                </a:solidFill>
              </a:rPr>
              <a:t>の</a:t>
            </a:r>
            <a:r>
              <a:rPr lang="ja-JP" altLang="en-US" dirty="0" smtClean="0">
                <a:solidFill>
                  <a:srgbClr val="C00000"/>
                </a:solidFill>
              </a:rPr>
              <a:t>狙い（</a:t>
            </a:r>
            <a:r>
              <a:rPr lang="en-US" altLang="ja-JP" dirty="0" smtClean="0">
                <a:solidFill>
                  <a:srgbClr val="C00000"/>
                </a:solidFill>
              </a:rPr>
              <a:t>2</a:t>
            </a:r>
            <a:r>
              <a:rPr lang="ja-JP" altLang="en-US" dirty="0" smtClean="0">
                <a:solidFill>
                  <a:srgbClr val="C00000"/>
                </a:solidFill>
              </a:rPr>
              <a:t>）</a:t>
            </a:r>
            <a:r>
              <a:rPr lang="en-US" altLang="ja-JP" dirty="0" smtClean="0">
                <a:solidFill>
                  <a:srgbClr val="C00000"/>
                </a:solidFill>
              </a:rPr>
              <a:t/>
            </a:r>
            <a:br>
              <a:rPr lang="en-US" altLang="ja-JP" dirty="0" smtClean="0">
                <a:solidFill>
                  <a:srgbClr val="C00000"/>
                </a:solidFill>
              </a:rPr>
            </a:br>
            <a:r>
              <a:rPr lang="ja-JP" altLang="en-US" dirty="0" smtClean="0">
                <a:solidFill>
                  <a:srgbClr val="C00000"/>
                </a:solidFill>
                <a:latin typeface="+mn-ea"/>
              </a:rPr>
              <a:t>     </a:t>
            </a:r>
            <a:r>
              <a:rPr lang="ja-JP" altLang="en-US" sz="3100" dirty="0" smtClean="0">
                <a:solidFill>
                  <a:srgbClr val="C00000"/>
                </a:solidFill>
                <a:latin typeface="+mn-ea"/>
              </a:rPr>
              <a:t>－</a:t>
            </a:r>
            <a:r>
              <a:rPr lang="en-US" altLang="ja-JP" sz="3100" dirty="0" smtClean="0">
                <a:solidFill>
                  <a:srgbClr val="C00000"/>
                </a:solidFill>
                <a:latin typeface="+mn-ea"/>
              </a:rPr>
              <a:t>TPP</a:t>
            </a:r>
            <a:r>
              <a:rPr lang="ja-JP" altLang="en-US" sz="3100" dirty="0" smtClean="0">
                <a:solidFill>
                  <a:srgbClr val="C00000"/>
                </a:solidFill>
                <a:latin typeface="+mn-ea"/>
              </a:rPr>
              <a:t>拡大による</a:t>
            </a:r>
            <a:r>
              <a:rPr lang="en-US" altLang="ja-JP" sz="3100" dirty="0" smtClean="0">
                <a:solidFill>
                  <a:srgbClr val="C00000"/>
                </a:solidFill>
                <a:latin typeface="+mn-ea"/>
              </a:rPr>
              <a:t>FTAAP</a:t>
            </a:r>
            <a:r>
              <a:rPr lang="ja-JP" altLang="en-US" sz="3100" dirty="0" smtClean="0">
                <a:solidFill>
                  <a:srgbClr val="C00000"/>
                </a:solidFill>
                <a:latin typeface="+mn-ea"/>
              </a:rPr>
              <a:t>実現－</a:t>
            </a:r>
            <a:r>
              <a:rPr lang="en-US" altLang="ja-JP" sz="3100" dirty="0">
                <a:solidFill>
                  <a:srgbClr val="C00000"/>
                </a:solidFill>
                <a:latin typeface="+mn-ea"/>
              </a:rPr>
              <a:t/>
            </a:r>
            <a:br>
              <a:rPr lang="en-US" altLang="ja-JP" sz="3100" dirty="0">
                <a:solidFill>
                  <a:srgbClr val="C00000"/>
                </a:solidFill>
                <a:latin typeface="+mn-ea"/>
              </a:rPr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3600" b="1" dirty="0" err="1"/>
              <a:t/>
            </a:r>
            <a:br>
              <a:rPr lang="ja-JP" altLang="en-US" sz="3600" b="1" dirty="0" err="1"/>
            </a:br>
            <a:endParaRPr kumimoji="1" lang="ja-JP" altLang="en-US" sz="3600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1772816"/>
            <a:ext cx="8352928" cy="47525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■</a:t>
            </a:r>
            <a:r>
              <a:rPr lang="en-US" altLang="ja-JP" sz="2000" dirty="0">
                <a:latin typeface="+mn-ea"/>
              </a:rPr>
              <a:t>TPP</a:t>
            </a:r>
            <a:r>
              <a:rPr lang="ja-JP" altLang="en-US" sz="2000" dirty="0">
                <a:latin typeface="+mn-ea"/>
              </a:rPr>
              <a:t>は、</a:t>
            </a:r>
            <a:r>
              <a:rPr lang="en-US" altLang="ja-JP" sz="2000" dirty="0">
                <a:latin typeface="+mn-ea"/>
              </a:rPr>
              <a:t>P4</a:t>
            </a:r>
            <a:r>
              <a:rPr lang="ja-JP" altLang="en-US" sz="2000" dirty="0">
                <a:latin typeface="+mn-ea"/>
              </a:rPr>
              <a:t>（シンガポール・</a:t>
            </a:r>
            <a:r>
              <a:rPr lang="en-US" altLang="ja-JP" sz="2000" dirty="0">
                <a:latin typeface="+mn-ea"/>
              </a:rPr>
              <a:t>NZ</a:t>
            </a:r>
            <a:r>
              <a:rPr lang="ja-JP" altLang="en-US" sz="2000" dirty="0">
                <a:latin typeface="+mn-ea"/>
              </a:rPr>
              <a:t>・チリ・</a:t>
            </a:r>
            <a:r>
              <a:rPr lang="ja-JP" altLang="en-US" sz="2000" dirty="0" smtClean="0">
                <a:latin typeface="+mn-ea"/>
              </a:rPr>
              <a:t>ブルネイ、</a:t>
            </a:r>
            <a:r>
              <a:rPr lang="en-US" altLang="ja-JP" sz="2000" dirty="0">
                <a:latin typeface="+mn-ea"/>
              </a:rPr>
              <a:t>06</a:t>
            </a:r>
            <a:r>
              <a:rPr lang="ja-JP" altLang="en-US" sz="2000" dirty="0">
                <a:latin typeface="+mn-ea"/>
              </a:rPr>
              <a:t>年</a:t>
            </a:r>
            <a:r>
              <a:rPr lang="en-US" altLang="ja-JP" sz="2000" dirty="0">
                <a:latin typeface="+mn-ea"/>
              </a:rPr>
              <a:t>5</a:t>
            </a:r>
            <a:r>
              <a:rPr lang="ja-JP" altLang="en-US" sz="2000" dirty="0">
                <a:latin typeface="+mn-ea"/>
              </a:rPr>
              <a:t>月発効</a:t>
            </a:r>
            <a:r>
              <a:rPr lang="ja-JP" altLang="en-US" sz="2000" dirty="0" smtClean="0">
                <a:latin typeface="+mn-ea"/>
              </a:rPr>
              <a:t>）と呼ばれる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  </a:t>
            </a:r>
            <a:r>
              <a:rPr lang="en-US" altLang="ja-JP" sz="2000" dirty="0" smtClean="0">
                <a:latin typeface="+mn-ea"/>
              </a:rPr>
              <a:t>FTA</a:t>
            </a:r>
            <a:r>
              <a:rPr lang="ja-JP" altLang="en-US" sz="2000" dirty="0">
                <a:latin typeface="+mn-ea"/>
              </a:rPr>
              <a:t>が母体。参加国・分野を拡大し、</a:t>
            </a:r>
            <a:r>
              <a:rPr lang="en-US" altLang="ja-JP" sz="2000" dirty="0">
                <a:latin typeface="+mn-ea"/>
              </a:rPr>
              <a:t>TPP</a:t>
            </a:r>
            <a:r>
              <a:rPr lang="ja-JP" altLang="en-US" sz="2000" dirty="0">
                <a:latin typeface="+mn-ea"/>
              </a:rPr>
              <a:t>協定へとバージョンアップ。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lang="ja-JP" altLang="en-US" sz="2000" b="1" dirty="0" smtClean="0">
                <a:latin typeface="+mn-ea"/>
              </a:rPr>
              <a:t>■</a:t>
            </a:r>
            <a:r>
              <a:rPr lang="ja-JP" altLang="en-US" sz="2000" dirty="0" smtClean="0">
                <a:latin typeface="+mn-ea"/>
              </a:rPr>
              <a:t>ブッシュ政権が</a:t>
            </a:r>
            <a:r>
              <a:rPr lang="en-US" altLang="ja-JP" sz="2000" dirty="0" smtClean="0">
                <a:latin typeface="+mn-ea"/>
              </a:rPr>
              <a:t>TPP</a:t>
            </a:r>
            <a:r>
              <a:rPr lang="ja-JP" altLang="en-US" sz="2000" dirty="0">
                <a:latin typeface="+mn-ea"/>
              </a:rPr>
              <a:t>交渉</a:t>
            </a:r>
            <a:r>
              <a:rPr lang="ja-JP" altLang="en-US" sz="2000" dirty="0" smtClean="0">
                <a:latin typeface="+mn-ea"/>
              </a:rPr>
              <a:t>参加を表明</a:t>
            </a:r>
            <a:r>
              <a:rPr lang="ja-JP" altLang="en-US" sz="2000" dirty="0">
                <a:latin typeface="+mn-ea"/>
              </a:rPr>
              <a:t>（</a:t>
            </a:r>
            <a:r>
              <a:rPr lang="en-US" altLang="ja-JP" sz="2000" dirty="0" smtClean="0">
                <a:latin typeface="+mn-ea"/>
              </a:rPr>
              <a:t>2008</a:t>
            </a:r>
            <a:r>
              <a:rPr lang="ja-JP" altLang="en-US" sz="2000" dirty="0" smtClean="0">
                <a:latin typeface="+mn-ea"/>
              </a:rPr>
              <a:t>年</a:t>
            </a:r>
            <a:r>
              <a:rPr lang="en-US" altLang="ja-JP" sz="2000" dirty="0" smtClean="0">
                <a:latin typeface="+mn-ea"/>
              </a:rPr>
              <a:t>9</a:t>
            </a:r>
            <a:r>
              <a:rPr lang="ja-JP" altLang="en-US" sz="2000" dirty="0" smtClean="0">
                <a:latin typeface="+mn-ea"/>
              </a:rPr>
              <a:t>月）</a:t>
            </a:r>
            <a:endParaRPr lang="en-US" altLang="ja-JP" sz="8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 </a:t>
            </a:r>
            <a:r>
              <a:rPr lang="ja-JP" altLang="en-US" sz="2000" dirty="0" smtClean="0">
                <a:latin typeface="+mn-ea"/>
              </a:rPr>
              <a:t>●</a:t>
            </a:r>
            <a:r>
              <a:rPr lang="en-US" altLang="ja-JP" sz="2000" u="sng" dirty="0" smtClean="0">
                <a:latin typeface="+mn-ea"/>
              </a:rPr>
              <a:t>APEC</a:t>
            </a:r>
            <a:r>
              <a:rPr lang="ja-JP" altLang="en-US" sz="2000" u="sng" dirty="0" smtClean="0">
                <a:latin typeface="+mn-ea"/>
              </a:rPr>
              <a:t>内の協議で</a:t>
            </a:r>
            <a:r>
              <a:rPr kumimoji="1" lang="en-US" altLang="ja-JP" sz="2000" u="sng" dirty="0" smtClean="0">
                <a:latin typeface="+mn-ea"/>
              </a:rPr>
              <a:t>FTAAP</a:t>
            </a:r>
            <a:r>
              <a:rPr lang="ja-JP" altLang="en-US" sz="2000" u="sng" dirty="0">
                <a:latin typeface="+mn-ea"/>
              </a:rPr>
              <a:t>の</a:t>
            </a:r>
            <a:r>
              <a:rPr kumimoji="1" lang="ja-JP" altLang="en-US" sz="2000" u="sng" dirty="0" smtClean="0">
                <a:latin typeface="+mn-ea"/>
              </a:rPr>
              <a:t>短期実現は</a:t>
            </a:r>
            <a:r>
              <a:rPr lang="ja-JP" altLang="en-US" sz="2000" u="sng" dirty="0" smtClean="0">
                <a:latin typeface="+mn-ea"/>
              </a:rPr>
              <a:t>困難と判断</a:t>
            </a:r>
            <a:r>
              <a:rPr lang="ja-JP" altLang="en-US" sz="2000" dirty="0" smtClean="0">
                <a:latin typeface="+mn-ea"/>
              </a:rPr>
              <a:t>、その理由は？　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</a:t>
            </a:r>
            <a:r>
              <a:rPr lang="ja-JP" altLang="en-US" sz="2000" dirty="0">
                <a:latin typeface="+mn-ea"/>
              </a:rPr>
              <a:t> </a:t>
            </a:r>
            <a:r>
              <a:rPr lang="ja-JP" altLang="en-US" sz="2000" dirty="0" smtClean="0">
                <a:latin typeface="+mn-ea"/>
              </a:rPr>
              <a:t>一部の加盟国が①非拘束原則に固執、②東アジア経済統合を優先。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　 ●</a:t>
            </a:r>
            <a:r>
              <a:rPr lang="ja-JP" altLang="en-US" sz="2000" u="sng" dirty="0" smtClean="0">
                <a:latin typeface="+mn-ea"/>
              </a:rPr>
              <a:t>パスファインダー</a:t>
            </a:r>
            <a:r>
              <a:rPr lang="en-US" altLang="ja-JP" sz="2000" u="sng" dirty="0" smtClean="0">
                <a:latin typeface="+mn-ea"/>
              </a:rPr>
              <a:t>(</a:t>
            </a:r>
            <a:r>
              <a:rPr lang="en-US" altLang="ja-JP" sz="2000" u="sng" dirty="0" smtClean="0">
                <a:latin typeface="+mn-ea"/>
              </a:rPr>
              <a:t>pathfinder) </a:t>
            </a:r>
            <a:r>
              <a:rPr lang="ja-JP" altLang="en-US" sz="2000" u="sng" dirty="0" smtClean="0">
                <a:latin typeface="+mn-ea"/>
              </a:rPr>
              <a:t>・アプローチ</a:t>
            </a:r>
            <a:r>
              <a:rPr lang="en-US" altLang="ja-JP" sz="2000" u="sng" dirty="0" smtClean="0">
                <a:latin typeface="+mn-ea"/>
              </a:rPr>
              <a:t>(</a:t>
            </a:r>
            <a:r>
              <a:rPr lang="ja-JP" altLang="en-US" sz="2000" u="sng" dirty="0" smtClean="0">
                <a:solidFill>
                  <a:srgbClr val="C00000"/>
                </a:solidFill>
                <a:latin typeface="+mn-ea"/>
              </a:rPr>
              <a:t>先遣隊</a:t>
            </a:r>
            <a:r>
              <a:rPr lang="ja-JP" altLang="en-US" sz="2000" u="sng" dirty="0" smtClean="0">
                <a:solidFill>
                  <a:srgbClr val="C00000"/>
                </a:solidFill>
                <a:latin typeface="+mn-ea"/>
              </a:rPr>
              <a:t>方式</a:t>
            </a:r>
            <a:r>
              <a:rPr lang="ja-JP" altLang="en-US" sz="2000" u="sng" dirty="0" smtClean="0">
                <a:latin typeface="+mn-ea"/>
              </a:rPr>
              <a:t>）の採用</a:t>
            </a:r>
            <a:r>
              <a:rPr lang="ja-JP" altLang="en-US" sz="2000" dirty="0" smtClean="0">
                <a:latin typeface="+mn-ea"/>
              </a:rPr>
              <a:t>、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   </a:t>
            </a:r>
            <a:r>
              <a:rPr lang="en-US" altLang="ja-JP" sz="2000" dirty="0" smtClean="0">
                <a:latin typeface="+mn-ea"/>
              </a:rPr>
              <a:t>APEC</a:t>
            </a:r>
            <a:r>
              <a:rPr lang="ja-JP" altLang="en-US" sz="2000" dirty="0" smtClean="0">
                <a:latin typeface="+mn-ea"/>
              </a:rPr>
              <a:t>の外</a:t>
            </a:r>
            <a:r>
              <a:rPr lang="ja-JP" altLang="en-US" sz="2000" dirty="0" smtClean="0">
                <a:latin typeface="+mn-ea"/>
              </a:rPr>
              <a:t>から</a:t>
            </a:r>
            <a:r>
              <a:rPr lang="en-US" altLang="ja-JP" sz="2000" dirty="0" smtClean="0">
                <a:latin typeface="+mn-ea"/>
              </a:rPr>
              <a:t>TPP</a:t>
            </a:r>
            <a:r>
              <a:rPr lang="ja-JP" altLang="en-US" sz="2000" dirty="0" smtClean="0">
                <a:latin typeface="+mn-ea"/>
              </a:rPr>
              <a:t>拡大を通じて</a:t>
            </a:r>
            <a:r>
              <a:rPr lang="en-US" altLang="ja-JP" sz="2000" dirty="0" smtClean="0">
                <a:latin typeface="+mn-ea"/>
              </a:rPr>
              <a:t>FTAAP</a:t>
            </a:r>
            <a:r>
              <a:rPr lang="ja-JP" altLang="en-US" sz="2000" dirty="0" smtClean="0">
                <a:latin typeface="+mn-ea"/>
              </a:rPr>
              <a:t>実現を目指す。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■</a:t>
            </a:r>
            <a:r>
              <a:rPr lang="ja-JP" altLang="en-US" sz="2000" dirty="0">
                <a:latin typeface="+mn-ea"/>
              </a:rPr>
              <a:t>米国に続き、豪州、ぺルー、ベトナム、マレーシアが</a:t>
            </a:r>
            <a:r>
              <a:rPr lang="en-US" altLang="ja-JP" sz="2000" dirty="0">
                <a:latin typeface="+mn-ea"/>
              </a:rPr>
              <a:t>TPP</a:t>
            </a:r>
            <a:r>
              <a:rPr lang="ja-JP" altLang="en-US" sz="2000" dirty="0">
                <a:latin typeface="+mn-ea"/>
              </a:rPr>
              <a:t>に参加、当初、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   9</a:t>
            </a:r>
            <a:r>
              <a:rPr lang="ja-JP" altLang="en-US" sz="2000" dirty="0">
                <a:latin typeface="+mn-ea"/>
              </a:rPr>
              <a:t>か国で</a:t>
            </a:r>
            <a:r>
              <a:rPr lang="en-US" altLang="ja-JP" sz="2000" dirty="0">
                <a:latin typeface="+mn-ea"/>
              </a:rPr>
              <a:t>21</a:t>
            </a:r>
            <a:r>
              <a:rPr lang="ja-JP" altLang="en-US" sz="2000" dirty="0">
                <a:latin typeface="+mn-ea"/>
              </a:rPr>
              <a:t>分野について交渉（</a:t>
            </a:r>
            <a:r>
              <a:rPr lang="en-US" altLang="ja-JP" sz="2000" dirty="0">
                <a:latin typeface="+mn-ea"/>
              </a:rPr>
              <a:t>2010</a:t>
            </a:r>
            <a:r>
              <a:rPr lang="ja-JP" altLang="en-US" sz="2000" dirty="0">
                <a:latin typeface="+mn-ea"/>
              </a:rPr>
              <a:t>年</a:t>
            </a:r>
            <a:r>
              <a:rPr lang="en-US" altLang="ja-JP" sz="2000" dirty="0">
                <a:latin typeface="+mn-ea"/>
              </a:rPr>
              <a:t>3</a:t>
            </a:r>
            <a:r>
              <a:rPr lang="ja-JP" altLang="en-US" sz="2000" dirty="0">
                <a:latin typeface="+mn-ea"/>
              </a:rPr>
              <a:t>月～）。その後、加墨（</a:t>
            </a:r>
            <a:r>
              <a:rPr lang="en-US" altLang="ja-JP" sz="2000" dirty="0">
                <a:latin typeface="+mn-ea"/>
              </a:rPr>
              <a:t>12</a:t>
            </a:r>
            <a:r>
              <a:rPr lang="ja-JP" altLang="en-US" sz="2000" dirty="0">
                <a:latin typeface="+mn-ea"/>
              </a:rPr>
              <a:t>年</a:t>
            </a:r>
            <a:r>
              <a:rPr lang="en-US" altLang="ja-JP" sz="2000" dirty="0">
                <a:latin typeface="+mn-ea"/>
              </a:rPr>
              <a:t>12</a:t>
            </a:r>
            <a:r>
              <a:rPr lang="ja-JP" altLang="en-US" sz="2000" dirty="0">
                <a:latin typeface="+mn-ea"/>
              </a:rPr>
              <a:t>月）、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  </a:t>
            </a:r>
            <a:r>
              <a:rPr lang="ja-JP" altLang="en-US" sz="2000" dirty="0">
                <a:latin typeface="+mn-ea"/>
              </a:rPr>
              <a:t>日本（</a:t>
            </a:r>
            <a:r>
              <a:rPr lang="en-US" altLang="ja-JP" sz="2000" dirty="0">
                <a:latin typeface="+mn-ea"/>
              </a:rPr>
              <a:t>13</a:t>
            </a:r>
            <a:r>
              <a:rPr lang="ja-JP" altLang="en-US" sz="2000" dirty="0">
                <a:latin typeface="+mn-ea"/>
              </a:rPr>
              <a:t>年</a:t>
            </a:r>
            <a:r>
              <a:rPr lang="en-US" altLang="ja-JP" sz="2000" dirty="0">
                <a:latin typeface="+mn-ea"/>
              </a:rPr>
              <a:t>7</a:t>
            </a:r>
            <a:r>
              <a:rPr lang="ja-JP" altLang="en-US" sz="2000" dirty="0">
                <a:latin typeface="+mn-ea"/>
              </a:rPr>
              <a:t>月）も参加</a:t>
            </a:r>
            <a:r>
              <a:rPr lang="ja-JP" altLang="en-US" sz="2000" dirty="0" smtClean="0">
                <a:latin typeface="+mn-ea"/>
              </a:rPr>
              <a:t>。その他、韓国</a:t>
            </a:r>
            <a:r>
              <a:rPr lang="ja-JP" altLang="en-US" sz="2000" dirty="0">
                <a:latin typeface="+mn-ea"/>
              </a:rPr>
              <a:t>も</a:t>
            </a:r>
            <a:r>
              <a:rPr lang="en-US" altLang="ja-JP" sz="2000" dirty="0">
                <a:latin typeface="+mn-ea"/>
              </a:rPr>
              <a:t>TPP</a:t>
            </a:r>
            <a:r>
              <a:rPr lang="ja-JP" altLang="en-US" sz="2000" dirty="0">
                <a:latin typeface="+mn-ea"/>
              </a:rPr>
              <a:t>参加方針を表明（</a:t>
            </a:r>
            <a:r>
              <a:rPr lang="en-US" altLang="ja-JP" sz="2000" dirty="0">
                <a:latin typeface="+mn-ea"/>
              </a:rPr>
              <a:t>13</a:t>
            </a:r>
            <a:r>
              <a:rPr lang="ja-JP" altLang="en-US" sz="2000" dirty="0">
                <a:latin typeface="+mn-ea"/>
              </a:rPr>
              <a:t>年</a:t>
            </a:r>
            <a:r>
              <a:rPr lang="en-US" altLang="ja-JP" sz="2000" dirty="0">
                <a:latin typeface="+mn-ea"/>
              </a:rPr>
              <a:t>11</a:t>
            </a:r>
            <a:r>
              <a:rPr lang="ja-JP" altLang="en-US" sz="2000" dirty="0">
                <a:latin typeface="+mn-ea"/>
              </a:rPr>
              <a:t>月）。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 </a:t>
            </a:r>
            <a:r>
              <a:rPr lang="ja-JP" altLang="en-US" sz="2000" dirty="0" smtClean="0">
                <a:latin typeface="+mn-ea"/>
              </a:rPr>
              <a:t>タイ</a:t>
            </a:r>
            <a:r>
              <a:rPr lang="ja-JP" altLang="en-US" sz="2000" dirty="0">
                <a:latin typeface="+mn-ea"/>
              </a:rPr>
              <a:t>、フィリピンなどＡＳＥＡＮの一部</a:t>
            </a:r>
            <a:r>
              <a:rPr lang="ja-JP" altLang="en-US" sz="2000" dirty="0" smtClean="0">
                <a:latin typeface="+mn-ea"/>
              </a:rPr>
              <a:t>、台湾などが</a:t>
            </a:r>
            <a:r>
              <a:rPr lang="en-US" altLang="ja-JP" sz="2000" dirty="0">
                <a:latin typeface="+mn-ea"/>
              </a:rPr>
              <a:t>TPP</a:t>
            </a:r>
            <a:r>
              <a:rPr lang="ja-JP" altLang="en-US" sz="2000" dirty="0">
                <a:latin typeface="+mn-ea"/>
              </a:rPr>
              <a:t>参加に関心</a:t>
            </a:r>
            <a:r>
              <a:rPr lang="ja-JP" altLang="en-US" sz="2000" dirty="0" smtClean="0">
                <a:latin typeface="+mn-ea"/>
              </a:rPr>
              <a:t>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■</a:t>
            </a:r>
            <a:r>
              <a:rPr lang="en-US" altLang="ja-JP" sz="2000" u="sng" dirty="0">
                <a:solidFill>
                  <a:srgbClr val="C00000"/>
                </a:solidFill>
                <a:latin typeface="+mn-ea"/>
              </a:rPr>
              <a:t>APEC</a:t>
            </a:r>
            <a:r>
              <a:rPr lang="ja-JP" altLang="en-US" sz="2000" u="sng" dirty="0">
                <a:solidFill>
                  <a:srgbClr val="C00000"/>
                </a:solidFill>
                <a:latin typeface="+mn-ea"/>
              </a:rPr>
              <a:t>横浜ビジョン</a:t>
            </a:r>
            <a:r>
              <a:rPr lang="ja-JP" altLang="en-US" sz="2000" u="sng" dirty="0" smtClean="0">
                <a:latin typeface="+mn-ea"/>
              </a:rPr>
              <a:t>（</a:t>
            </a:r>
            <a:r>
              <a:rPr lang="en-US" altLang="ja-JP" sz="2000" u="sng" dirty="0" smtClean="0">
                <a:latin typeface="+mn-ea"/>
              </a:rPr>
              <a:t>10</a:t>
            </a:r>
            <a:r>
              <a:rPr lang="ja-JP" altLang="en-US" sz="2000" u="sng" dirty="0" smtClean="0">
                <a:latin typeface="+mn-ea"/>
              </a:rPr>
              <a:t>年</a:t>
            </a:r>
            <a:r>
              <a:rPr lang="en-US" altLang="ja-JP" sz="2000" u="sng" dirty="0" smtClean="0">
                <a:latin typeface="+mn-ea"/>
              </a:rPr>
              <a:t>11</a:t>
            </a:r>
            <a:r>
              <a:rPr lang="ja-JP" altLang="en-US" sz="2000" u="sng" dirty="0" smtClean="0">
                <a:latin typeface="+mn-ea"/>
              </a:rPr>
              <a:t>月）：</a:t>
            </a:r>
            <a:r>
              <a:rPr lang="en-US" altLang="ja-JP" sz="2000" u="sng" dirty="0" smtClean="0">
                <a:solidFill>
                  <a:srgbClr val="C00000"/>
                </a:solidFill>
                <a:latin typeface="+mn-ea"/>
              </a:rPr>
              <a:t>FTAAP</a:t>
            </a:r>
            <a:r>
              <a:rPr lang="ja-JP" altLang="en-US" sz="2000" u="sng" dirty="0">
                <a:solidFill>
                  <a:srgbClr val="C00000"/>
                </a:solidFill>
                <a:latin typeface="+mn-ea"/>
              </a:rPr>
              <a:t>実現の道筋</a:t>
            </a:r>
            <a:r>
              <a:rPr lang="ja-JP" altLang="en-US" sz="2000" u="sng" dirty="0">
                <a:latin typeface="+mn-ea"/>
              </a:rPr>
              <a:t>（</a:t>
            </a:r>
            <a:r>
              <a:rPr lang="en-US" altLang="ja-JP" sz="2000" u="sng" dirty="0" smtClean="0">
                <a:latin typeface="+mn-ea"/>
              </a:rPr>
              <a:t>TPP</a:t>
            </a:r>
            <a:r>
              <a:rPr lang="ja-JP" altLang="en-US" sz="2000" u="sng" dirty="0" smtClean="0">
                <a:latin typeface="+mn-ea"/>
              </a:rPr>
              <a:t>・</a:t>
            </a:r>
            <a:r>
              <a:rPr lang="en-US" altLang="ja-JP" sz="2000" u="sng" dirty="0" smtClean="0">
                <a:latin typeface="+mn-ea"/>
              </a:rPr>
              <a:t>ASEAN+3</a:t>
            </a:r>
            <a:r>
              <a:rPr lang="ja-JP" altLang="en-US" sz="2000" u="sng" dirty="0" smtClean="0">
                <a:latin typeface="+mn-ea"/>
              </a:rPr>
              <a:t>・</a:t>
            </a:r>
            <a:endParaRPr lang="en-US" altLang="ja-JP" sz="2000" u="sng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 </a:t>
            </a:r>
            <a:r>
              <a:rPr lang="en-US" altLang="ja-JP" sz="2000" u="sng" dirty="0" smtClean="0">
                <a:latin typeface="+mn-ea"/>
              </a:rPr>
              <a:t>ASEAN+6</a:t>
            </a:r>
            <a:r>
              <a:rPr lang="ja-JP" altLang="en-US" sz="2000" u="sng" dirty="0">
                <a:latin typeface="+mn-ea"/>
              </a:rPr>
              <a:t>の</a:t>
            </a:r>
            <a:r>
              <a:rPr lang="en-US" altLang="ja-JP" sz="2000" u="sng" dirty="0">
                <a:latin typeface="+mn-ea"/>
              </a:rPr>
              <a:t>3</a:t>
            </a:r>
            <a:r>
              <a:rPr lang="ja-JP" altLang="en-US" sz="2000" u="sng" dirty="0">
                <a:latin typeface="+mn-ea"/>
              </a:rPr>
              <a:t>ルート）を</a:t>
            </a:r>
            <a:r>
              <a:rPr lang="ja-JP" altLang="en-US" sz="2000" u="sng" dirty="0" smtClean="0">
                <a:latin typeface="+mn-ea"/>
              </a:rPr>
              <a:t>提示</a:t>
            </a:r>
            <a:r>
              <a:rPr lang="ja-JP" altLang="en-US" sz="2000" dirty="0" smtClean="0">
                <a:latin typeface="+mn-ea"/>
              </a:rPr>
              <a:t>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   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endParaRPr lang="en-US" altLang="ja-JP" sz="2000" dirty="0" smtClean="0">
              <a:latin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88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en-US" altLang="ja-JP" sz="3600" b="1" dirty="0" smtClean="0"/>
              <a:t/>
            </a:r>
            <a:br>
              <a:rPr lang="en-US" altLang="ja-JP" sz="3600" b="1" dirty="0" smtClean="0"/>
            </a:br>
            <a:r>
              <a:rPr lang="en-US" altLang="ja-JP" sz="3600" b="1" dirty="0"/>
              <a:t/>
            </a:r>
            <a:br>
              <a:rPr lang="en-US" altLang="ja-JP" sz="3600" b="1" dirty="0"/>
            </a:br>
            <a:r>
              <a:rPr lang="ja-JP" altLang="en-US" sz="3100" b="1" dirty="0">
                <a:latin typeface="+mn-ea"/>
                <a:ea typeface="+mn-ea"/>
              </a:rPr>
              <a:t>　</a:t>
            </a:r>
            <a:r>
              <a:rPr lang="en-US" altLang="ja-JP" sz="3100" b="1" dirty="0" smtClean="0">
                <a:latin typeface="+mn-ea"/>
                <a:ea typeface="+mn-ea"/>
              </a:rPr>
              <a:t/>
            </a:r>
            <a:br>
              <a:rPr lang="en-US" altLang="ja-JP" sz="3100" b="1" dirty="0" smtClean="0">
                <a:latin typeface="+mn-ea"/>
                <a:ea typeface="+mn-ea"/>
              </a:rPr>
            </a:br>
            <a:r>
              <a:rPr lang="ja-JP" altLang="en-US" dirty="0" smtClean="0">
                <a:solidFill>
                  <a:srgbClr val="C00000"/>
                </a:solidFill>
              </a:rPr>
              <a:t>３</a:t>
            </a:r>
            <a:r>
              <a:rPr lang="ja-JP" altLang="en-US" dirty="0">
                <a:solidFill>
                  <a:srgbClr val="C00000"/>
                </a:solidFill>
              </a:rPr>
              <a:t>．</a:t>
            </a:r>
            <a:r>
              <a:rPr lang="en-US" altLang="ja-JP" dirty="0">
                <a:solidFill>
                  <a:srgbClr val="C00000"/>
                </a:solidFill>
              </a:rPr>
              <a:t>TPP</a:t>
            </a:r>
            <a:r>
              <a:rPr lang="ja-JP" altLang="en-US" dirty="0">
                <a:solidFill>
                  <a:srgbClr val="C00000"/>
                </a:solidFill>
              </a:rPr>
              <a:t>の</a:t>
            </a:r>
            <a:r>
              <a:rPr lang="ja-JP" altLang="en-US" dirty="0" smtClean="0">
                <a:solidFill>
                  <a:srgbClr val="C00000"/>
                </a:solidFill>
              </a:rPr>
              <a:t>背景：米国</a:t>
            </a:r>
            <a:r>
              <a:rPr lang="ja-JP" altLang="en-US" dirty="0">
                <a:solidFill>
                  <a:srgbClr val="C00000"/>
                </a:solidFill>
              </a:rPr>
              <a:t>の</a:t>
            </a:r>
            <a:r>
              <a:rPr lang="ja-JP" altLang="en-US" dirty="0" smtClean="0">
                <a:solidFill>
                  <a:srgbClr val="C00000"/>
                </a:solidFill>
              </a:rPr>
              <a:t>狙い（</a:t>
            </a:r>
            <a:r>
              <a:rPr lang="en-US" altLang="ja-JP" dirty="0" smtClean="0">
                <a:solidFill>
                  <a:srgbClr val="C00000"/>
                </a:solidFill>
              </a:rPr>
              <a:t>3</a:t>
            </a:r>
            <a:r>
              <a:rPr lang="ja-JP" altLang="en-US" dirty="0" smtClean="0">
                <a:solidFill>
                  <a:srgbClr val="C00000"/>
                </a:solidFill>
              </a:rPr>
              <a:t>）</a:t>
            </a:r>
            <a:r>
              <a:rPr lang="en-US" altLang="ja-JP" dirty="0" smtClean="0">
                <a:solidFill>
                  <a:srgbClr val="C00000"/>
                </a:solidFill>
              </a:rPr>
              <a:t/>
            </a:r>
            <a:br>
              <a:rPr lang="en-US" altLang="ja-JP" dirty="0" smtClean="0">
                <a:solidFill>
                  <a:srgbClr val="C00000"/>
                </a:solidFill>
              </a:rPr>
            </a:br>
            <a:r>
              <a:rPr lang="ja-JP" altLang="en-US" dirty="0" smtClean="0">
                <a:solidFill>
                  <a:srgbClr val="C00000"/>
                </a:solidFill>
              </a:rPr>
              <a:t>　　</a:t>
            </a:r>
            <a:r>
              <a:rPr lang="ja-JP" altLang="en-US" sz="3100" dirty="0" smtClean="0">
                <a:solidFill>
                  <a:srgbClr val="C00000"/>
                </a:solidFill>
                <a:latin typeface="+mn-ea"/>
              </a:rPr>
              <a:t>－</a:t>
            </a:r>
            <a:r>
              <a:rPr lang="en-US" altLang="ja-JP" sz="3100" dirty="0" smtClean="0">
                <a:solidFill>
                  <a:srgbClr val="C00000"/>
                </a:solidFill>
                <a:latin typeface="+mn-ea"/>
              </a:rPr>
              <a:t>TPP</a:t>
            </a:r>
            <a:r>
              <a:rPr lang="ja-JP" altLang="en-US" sz="3100" dirty="0" smtClean="0">
                <a:solidFill>
                  <a:srgbClr val="C00000"/>
                </a:solidFill>
                <a:latin typeface="+mn-ea"/>
              </a:rPr>
              <a:t>は国家輸出戦略の柱－</a:t>
            </a:r>
            <a:r>
              <a:rPr lang="en-US" altLang="ja-JP" sz="3100" b="1" dirty="0">
                <a:solidFill>
                  <a:srgbClr val="C00000"/>
                </a:solidFill>
                <a:latin typeface="+mn-ea"/>
              </a:rPr>
              <a:t/>
            </a:r>
            <a:br>
              <a:rPr lang="en-US" altLang="ja-JP" sz="3100" b="1" dirty="0">
                <a:solidFill>
                  <a:srgbClr val="C00000"/>
                </a:solidFill>
                <a:latin typeface="+mn-ea"/>
              </a:rPr>
            </a:br>
            <a:r>
              <a:rPr lang="en-US" altLang="ja-JP" sz="2700" dirty="0" smtClean="0">
                <a:latin typeface="+mn-ea"/>
                <a:ea typeface="+mn-ea"/>
              </a:rPr>
              <a:t/>
            </a:r>
            <a:br>
              <a:rPr lang="en-US" altLang="ja-JP" sz="2700" dirty="0" smtClean="0">
                <a:latin typeface="+mn-ea"/>
                <a:ea typeface="+mn-ea"/>
              </a:rPr>
            </a:br>
            <a:r>
              <a:rPr lang="ja-JP" altLang="en-US" sz="3100" b="1" dirty="0" smtClean="0">
                <a:latin typeface="+mn-ea"/>
                <a:ea typeface="+mn-ea"/>
              </a:rPr>
              <a:t> </a:t>
            </a:r>
            <a:r>
              <a:rPr lang="ja-JP" altLang="en-US" sz="3100" b="1" dirty="0">
                <a:latin typeface="+mn-ea"/>
                <a:ea typeface="+mn-ea"/>
              </a:rPr>
              <a:t/>
            </a:r>
            <a:br>
              <a:rPr lang="ja-JP" altLang="en-US" sz="3100" b="1" dirty="0">
                <a:latin typeface="+mn-ea"/>
                <a:ea typeface="+mn-ea"/>
              </a:rPr>
            </a:br>
            <a:r>
              <a:rPr lang="en-US" altLang="ja-JP" sz="3100" b="1" u="sng" dirty="0" smtClean="0"/>
              <a:t/>
            </a:r>
            <a:br>
              <a:rPr lang="en-US" altLang="ja-JP" sz="3100" b="1" u="sng" dirty="0" smtClean="0"/>
            </a:br>
            <a:endParaRPr kumimoji="1" lang="ja-JP" altLang="en-US" sz="3100" b="1" u="sng" dirty="0" smtClean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924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■オバマは当初、</a:t>
            </a:r>
            <a:r>
              <a:rPr lang="en-US" altLang="ja-JP" sz="2000" dirty="0" smtClean="0">
                <a:latin typeface="+mn-ea"/>
              </a:rPr>
              <a:t>TPP</a:t>
            </a:r>
            <a:r>
              <a:rPr lang="ja-JP" altLang="en-US" sz="2000" dirty="0" smtClean="0">
                <a:latin typeface="+mn-ea"/>
              </a:rPr>
              <a:t>交渉に消極的。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</a:t>
            </a:r>
            <a:r>
              <a:rPr lang="ja-JP" altLang="en-US" sz="2000" dirty="0" smtClean="0">
                <a:latin typeface="+mn-ea"/>
              </a:rPr>
              <a:t> ●大統領選挙中（</a:t>
            </a:r>
            <a:r>
              <a:rPr lang="en-US" altLang="ja-JP" sz="2000" dirty="0" smtClean="0">
                <a:latin typeface="+mn-ea"/>
              </a:rPr>
              <a:t>2008</a:t>
            </a:r>
            <a:r>
              <a:rPr lang="ja-JP" altLang="en-US" sz="2000" dirty="0" smtClean="0">
                <a:latin typeface="+mn-ea"/>
              </a:rPr>
              <a:t>年）</a:t>
            </a:r>
            <a:r>
              <a:rPr lang="ja-JP" altLang="en-US" sz="2000" dirty="0">
                <a:latin typeface="+mn-ea"/>
              </a:rPr>
              <a:t>、</a:t>
            </a:r>
            <a:r>
              <a:rPr lang="ja-JP" altLang="en-US" sz="2000" dirty="0" smtClean="0">
                <a:latin typeface="+mn-ea"/>
              </a:rPr>
              <a:t>ブッシュ政権の</a:t>
            </a:r>
            <a:r>
              <a:rPr lang="en-US" altLang="ja-JP" sz="2000" dirty="0" smtClean="0">
                <a:latin typeface="+mn-ea"/>
              </a:rPr>
              <a:t>FTA</a:t>
            </a:r>
            <a:r>
              <a:rPr lang="ja-JP" altLang="en-US" sz="2000" dirty="0" smtClean="0">
                <a:latin typeface="+mn-ea"/>
              </a:rPr>
              <a:t>路線批判、</a:t>
            </a:r>
            <a:r>
              <a:rPr lang="en-US" altLang="ja-JP" sz="2000" dirty="0" smtClean="0">
                <a:latin typeface="+mn-ea"/>
              </a:rPr>
              <a:t> </a:t>
            </a:r>
            <a:r>
              <a:rPr lang="ja-JP" altLang="en-US" sz="2000" dirty="0" smtClean="0">
                <a:latin typeface="+mn-ea"/>
              </a:rPr>
              <a:t>北米</a:t>
            </a:r>
            <a:r>
              <a:rPr lang="en-US" altLang="ja-JP" sz="2000" dirty="0" smtClean="0">
                <a:latin typeface="+mn-ea"/>
              </a:rPr>
              <a:t>FTA</a:t>
            </a:r>
            <a:r>
              <a:rPr lang="ja-JP" altLang="en-US" sz="2000" dirty="0" smtClean="0">
                <a:latin typeface="+mn-ea"/>
              </a:rPr>
              <a:t>や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  米韓</a:t>
            </a:r>
            <a:r>
              <a:rPr lang="en-US" altLang="ja-JP" sz="2000" dirty="0" smtClean="0">
                <a:latin typeface="+mn-ea"/>
              </a:rPr>
              <a:t>FTA </a:t>
            </a:r>
            <a:r>
              <a:rPr lang="ja-JP" altLang="en-US" sz="2000" dirty="0" smtClean="0">
                <a:latin typeface="+mn-ea"/>
              </a:rPr>
              <a:t>の見直しを主張。労組が民主党の支持基盤。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</a:t>
            </a:r>
            <a:r>
              <a:rPr lang="ja-JP" altLang="en-US" sz="2000" dirty="0" smtClean="0">
                <a:latin typeface="+mn-ea"/>
              </a:rPr>
              <a:t>●オバマ政権の１年目は、サブプライム危機の影響で国内対策を優先、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   </a:t>
            </a:r>
            <a:r>
              <a:rPr lang="ja-JP" altLang="en-US" sz="2000" dirty="0" smtClean="0">
                <a:latin typeface="+mn-ea"/>
              </a:rPr>
              <a:t>通商政策（</a:t>
            </a:r>
            <a:r>
              <a:rPr lang="en-US" altLang="ja-JP" sz="2000" dirty="0" smtClean="0">
                <a:latin typeface="+mn-ea"/>
              </a:rPr>
              <a:t>WTO</a:t>
            </a:r>
            <a:r>
              <a:rPr lang="ja-JP" altLang="en-US" sz="2000" dirty="0" smtClean="0">
                <a:latin typeface="+mn-ea"/>
              </a:rPr>
              <a:t>・</a:t>
            </a:r>
            <a:r>
              <a:rPr lang="en-US" altLang="ja-JP" sz="2000" dirty="0" smtClean="0">
                <a:latin typeface="+mn-ea"/>
              </a:rPr>
              <a:t>FTA</a:t>
            </a:r>
            <a:r>
              <a:rPr lang="ja-JP" altLang="en-US" sz="2000" dirty="0" smtClean="0">
                <a:latin typeface="+mn-ea"/>
              </a:rPr>
              <a:t>交渉）は後回し。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■ </a:t>
            </a:r>
            <a:r>
              <a:rPr lang="en-US" altLang="ja-JP" sz="2000" dirty="0">
                <a:latin typeface="+mn-ea"/>
              </a:rPr>
              <a:t>10</a:t>
            </a:r>
            <a:r>
              <a:rPr lang="ja-JP" altLang="en-US" sz="2000" dirty="0">
                <a:latin typeface="+mn-ea"/>
              </a:rPr>
              <a:t>年</a:t>
            </a:r>
            <a:r>
              <a:rPr lang="en-US" altLang="ja-JP" sz="2000" dirty="0">
                <a:latin typeface="+mn-ea"/>
              </a:rPr>
              <a:t>1</a:t>
            </a:r>
            <a:r>
              <a:rPr lang="ja-JP" altLang="en-US" sz="2000" dirty="0" smtClean="0">
                <a:latin typeface="+mn-ea"/>
              </a:rPr>
              <a:t>月</a:t>
            </a:r>
            <a:r>
              <a:rPr lang="ja-JP" altLang="en-US" sz="2000" dirty="0">
                <a:latin typeface="+mn-ea"/>
              </a:rPr>
              <a:t>の</a:t>
            </a:r>
            <a:r>
              <a:rPr lang="ja-JP" altLang="en-US" sz="2000" dirty="0" smtClean="0">
                <a:latin typeface="+mn-ea"/>
              </a:rPr>
              <a:t>一般</a:t>
            </a:r>
            <a:r>
              <a:rPr lang="ja-JP" altLang="en-US" sz="2000" dirty="0">
                <a:latin typeface="+mn-ea"/>
              </a:rPr>
              <a:t>教書</a:t>
            </a:r>
            <a:r>
              <a:rPr lang="ja-JP" altLang="en-US" sz="2000" dirty="0" smtClean="0">
                <a:latin typeface="+mn-ea"/>
              </a:rPr>
              <a:t>演説で</a:t>
            </a:r>
            <a:r>
              <a:rPr lang="ja-JP" altLang="en-US" sz="2000" dirty="0">
                <a:latin typeface="+mn-ea"/>
              </a:rPr>
              <a:t>軌道修正</a:t>
            </a:r>
            <a:r>
              <a:rPr lang="ja-JP" altLang="en-US" sz="2000" dirty="0" smtClean="0">
                <a:latin typeface="+mn-ea"/>
              </a:rPr>
              <a:t>、「</a:t>
            </a:r>
            <a:r>
              <a:rPr lang="en-US" altLang="ja-JP" sz="2000" dirty="0" smtClean="0">
                <a:latin typeface="+mn-ea"/>
              </a:rPr>
              <a:t>5</a:t>
            </a:r>
            <a:r>
              <a:rPr lang="ja-JP" altLang="en-US" sz="2000" dirty="0">
                <a:latin typeface="+mn-ea"/>
              </a:rPr>
              <a:t>年間で輸出倍増</a:t>
            </a:r>
            <a:r>
              <a:rPr lang="ja-JP" altLang="en-US" sz="2000" dirty="0" smtClean="0">
                <a:latin typeface="+mn-ea"/>
              </a:rPr>
              <a:t>、</a:t>
            </a:r>
            <a:r>
              <a:rPr lang="en-US" altLang="ja-JP" sz="2000" dirty="0" smtClean="0">
                <a:latin typeface="+mn-ea"/>
              </a:rPr>
              <a:t>200</a:t>
            </a:r>
            <a:r>
              <a:rPr lang="ja-JP" altLang="en-US" sz="2000" dirty="0">
                <a:latin typeface="+mn-ea"/>
              </a:rPr>
              <a:t>万人</a:t>
            </a:r>
            <a:r>
              <a:rPr lang="ja-JP" altLang="en-US" sz="2000" dirty="0" smtClean="0">
                <a:latin typeface="+mn-ea"/>
              </a:rPr>
              <a:t>の　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 </a:t>
            </a:r>
            <a:r>
              <a:rPr lang="ja-JP" altLang="en-US" sz="2000" dirty="0" smtClean="0">
                <a:latin typeface="+mn-ea"/>
              </a:rPr>
              <a:t>雇用を</a:t>
            </a:r>
            <a:r>
              <a:rPr lang="ja-JP" altLang="en-US" sz="2000" dirty="0">
                <a:latin typeface="+mn-ea"/>
              </a:rPr>
              <a:t>創出</a:t>
            </a:r>
            <a:r>
              <a:rPr lang="ja-JP" altLang="en-US" sz="2000" dirty="0" smtClean="0">
                <a:latin typeface="+mn-ea"/>
              </a:rPr>
              <a:t>」を目標とした</a:t>
            </a:r>
            <a:r>
              <a:rPr lang="ja-JP" altLang="en-US" sz="2000" dirty="0" smtClean="0">
                <a:solidFill>
                  <a:srgbClr val="C00000"/>
                </a:solidFill>
                <a:latin typeface="+mn-ea"/>
              </a:rPr>
              <a:t>国家輸出戦略</a:t>
            </a:r>
            <a:r>
              <a:rPr lang="ja-JP" altLang="en-US" sz="2000" dirty="0" smtClean="0">
                <a:latin typeface="+mn-ea"/>
              </a:rPr>
              <a:t>を打ち出す。</a:t>
            </a:r>
            <a:endParaRPr lang="ja-JP" altLang="en-US" sz="2000" dirty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 </a:t>
            </a:r>
            <a:r>
              <a:rPr lang="ja-JP" altLang="en-US" sz="2000" dirty="0" smtClean="0">
                <a:latin typeface="+mn-ea"/>
              </a:rPr>
              <a:t>●巨額</a:t>
            </a:r>
            <a:r>
              <a:rPr lang="ja-JP" altLang="en-US" sz="2000" dirty="0">
                <a:latin typeface="+mn-ea"/>
              </a:rPr>
              <a:t>の財政赤字とゼロ金利で財政金融</a:t>
            </a:r>
            <a:r>
              <a:rPr lang="ja-JP" altLang="en-US" sz="2000" dirty="0" smtClean="0">
                <a:latin typeface="+mn-ea"/>
              </a:rPr>
              <a:t>政策は手詰まり、輸出重視へ。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　 ●</a:t>
            </a:r>
            <a:r>
              <a:rPr lang="en-US" altLang="ja-JP" sz="2000" dirty="0" smtClean="0">
                <a:latin typeface="+mn-ea"/>
              </a:rPr>
              <a:t>TPP</a:t>
            </a:r>
            <a:r>
              <a:rPr lang="ja-JP" altLang="en-US" sz="2000" dirty="0" smtClean="0">
                <a:latin typeface="+mn-ea"/>
              </a:rPr>
              <a:t>は、アジア太平洋地域への輸出拡大を通じて米国の成長と雇用拡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   </a:t>
            </a:r>
            <a:r>
              <a:rPr lang="ja-JP" altLang="en-US" sz="2000" dirty="0" smtClean="0">
                <a:latin typeface="+mn-ea"/>
              </a:rPr>
              <a:t>大につながると期待、</a:t>
            </a:r>
            <a:r>
              <a:rPr lang="en-US" altLang="ja-JP" sz="2000" dirty="0" smtClean="0">
                <a:latin typeface="+mn-ea"/>
              </a:rPr>
              <a:t>TPP</a:t>
            </a:r>
            <a:r>
              <a:rPr lang="ja-JP" altLang="en-US" sz="2000" dirty="0" smtClean="0">
                <a:latin typeface="+mn-ea"/>
              </a:rPr>
              <a:t>交渉に本腰。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■</a:t>
            </a:r>
            <a:r>
              <a:rPr lang="en-US" altLang="ja-JP" sz="2000" u="sng" dirty="0" smtClean="0">
                <a:latin typeface="+mn-ea"/>
              </a:rPr>
              <a:t>TPP</a:t>
            </a:r>
            <a:r>
              <a:rPr lang="ja-JP" altLang="en-US" sz="2000" u="sng" dirty="0" smtClean="0">
                <a:latin typeface="+mn-ea"/>
              </a:rPr>
              <a:t>は、</a:t>
            </a:r>
            <a:r>
              <a:rPr lang="en-US" altLang="ja-JP" sz="2000" u="sng" dirty="0" smtClean="0">
                <a:latin typeface="+mn-ea"/>
              </a:rPr>
              <a:t>TTIP</a:t>
            </a:r>
            <a:r>
              <a:rPr lang="ja-JP" altLang="en-US" sz="2000" u="sng" dirty="0" smtClean="0">
                <a:latin typeface="+mn-ea"/>
              </a:rPr>
              <a:t>（米欧</a:t>
            </a:r>
            <a:r>
              <a:rPr lang="en-US" altLang="ja-JP" sz="2000" u="sng" dirty="0" smtClean="0">
                <a:latin typeface="+mn-ea"/>
              </a:rPr>
              <a:t>FTA</a:t>
            </a:r>
            <a:r>
              <a:rPr lang="ja-JP" altLang="en-US" sz="2000" u="sng" dirty="0" smtClean="0">
                <a:latin typeface="+mn-ea"/>
              </a:rPr>
              <a:t>）とともに米国の通商政策の重要な</a:t>
            </a:r>
            <a:r>
              <a:rPr lang="en-US" altLang="ja-JP" sz="2000" u="sng" dirty="0" smtClean="0">
                <a:latin typeface="+mn-ea"/>
              </a:rPr>
              <a:t>2</a:t>
            </a:r>
            <a:r>
              <a:rPr lang="ja-JP" altLang="en-US" sz="2000" u="sng" dirty="0" smtClean="0">
                <a:latin typeface="+mn-ea"/>
              </a:rPr>
              <a:t>本柱。</a:t>
            </a:r>
            <a:endParaRPr lang="en-US" altLang="ja-JP" sz="2000" u="sng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solidFill>
                  <a:srgbClr val="C00000"/>
                </a:solidFill>
                <a:latin typeface="+mn-ea"/>
              </a:rPr>
              <a:t> </a:t>
            </a:r>
            <a:r>
              <a:rPr lang="en-US" altLang="ja-JP" sz="2000" dirty="0" smtClean="0">
                <a:solidFill>
                  <a:srgbClr val="C00000"/>
                </a:solidFill>
                <a:latin typeface="+mn-ea"/>
              </a:rPr>
              <a:t>  21</a:t>
            </a:r>
            <a:r>
              <a:rPr lang="ja-JP" altLang="en-US" sz="2000" dirty="0" smtClean="0">
                <a:solidFill>
                  <a:srgbClr val="C00000"/>
                </a:solidFill>
                <a:latin typeface="+mn-ea"/>
              </a:rPr>
              <a:t>世紀型貿易のルールづくり</a:t>
            </a:r>
            <a:r>
              <a:rPr lang="ja-JP" altLang="en-US" sz="2000" dirty="0" smtClean="0">
                <a:latin typeface="+mn-ea"/>
              </a:rPr>
              <a:t>の主導権を狙う。</a:t>
            </a:r>
            <a:endParaRPr lang="en-US" altLang="ja-JP" sz="2000" dirty="0" smtClean="0">
              <a:latin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51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445624" cy="1368152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>
                <a:solidFill>
                  <a:srgbClr val="C00000"/>
                </a:solidFill>
              </a:rPr>
              <a:t>３</a:t>
            </a:r>
            <a:r>
              <a:rPr lang="ja-JP" altLang="en-US" dirty="0">
                <a:solidFill>
                  <a:srgbClr val="C00000"/>
                </a:solidFill>
              </a:rPr>
              <a:t>．</a:t>
            </a:r>
            <a:r>
              <a:rPr lang="en-US" altLang="ja-JP" dirty="0">
                <a:solidFill>
                  <a:srgbClr val="C00000"/>
                </a:solidFill>
              </a:rPr>
              <a:t>TPP</a:t>
            </a:r>
            <a:r>
              <a:rPr lang="ja-JP" altLang="en-US" dirty="0">
                <a:solidFill>
                  <a:srgbClr val="C00000"/>
                </a:solidFill>
              </a:rPr>
              <a:t>の</a:t>
            </a:r>
            <a:r>
              <a:rPr lang="ja-JP" altLang="en-US" dirty="0" smtClean="0">
                <a:solidFill>
                  <a:srgbClr val="C00000"/>
                </a:solidFill>
              </a:rPr>
              <a:t>背景：米国</a:t>
            </a:r>
            <a:r>
              <a:rPr lang="ja-JP" altLang="en-US" dirty="0">
                <a:solidFill>
                  <a:srgbClr val="C00000"/>
                </a:solidFill>
              </a:rPr>
              <a:t>の</a:t>
            </a:r>
            <a:r>
              <a:rPr lang="ja-JP" altLang="en-US" dirty="0" smtClean="0">
                <a:solidFill>
                  <a:srgbClr val="C00000"/>
                </a:solidFill>
              </a:rPr>
              <a:t>狙い（４）</a:t>
            </a:r>
            <a:r>
              <a:rPr lang="en-US" altLang="ja-JP" dirty="0" smtClean="0">
                <a:solidFill>
                  <a:srgbClr val="C00000"/>
                </a:solidFill>
              </a:rPr>
              <a:t/>
            </a:r>
            <a:br>
              <a:rPr lang="en-US" altLang="ja-JP" dirty="0" smtClean="0">
                <a:solidFill>
                  <a:srgbClr val="C00000"/>
                </a:solidFill>
              </a:rPr>
            </a:br>
            <a:r>
              <a:rPr lang="ja-JP" altLang="en-US" dirty="0" smtClean="0">
                <a:solidFill>
                  <a:srgbClr val="C00000"/>
                </a:solidFill>
              </a:rPr>
              <a:t>　　</a:t>
            </a:r>
            <a:r>
              <a:rPr lang="ja-JP" altLang="en-US" sz="3100" dirty="0" smtClean="0"/>
              <a:t>－中国の国家資本主義に照準</a:t>
            </a:r>
            <a:r>
              <a:rPr lang="ja-JP" altLang="en-US" sz="3100" dirty="0" smtClean="0">
                <a:solidFill>
                  <a:srgbClr val="C00000"/>
                </a:solidFill>
              </a:rPr>
              <a:t>－</a:t>
            </a:r>
            <a:r>
              <a:rPr lang="ja-JP" altLang="en-US" sz="3100" dirty="0">
                <a:solidFill>
                  <a:srgbClr val="C00000"/>
                </a:solidFill>
              </a:rPr>
              <a:t/>
            </a:r>
            <a:br>
              <a:rPr lang="ja-JP" altLang="en-US" sz="3100" dirty="0">
                <a:solidFill>
                  <a:srgbClr val="C00000"/>
                </a:solidFill>
              </a:rPr>
            </a:b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/>
            </a:r>
            <a:br>
              <a:rPr lang="ja-JP" altLang="en-US" dirty="0"/>
            </a:b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2033464"/>
            <a:ext cx="8229600" cy="456388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ja-JP" altLang="en-US" sz="2200" dirty="0" smtClean="0"/>
              <a:t>■中国の国家資本主義に対する高まる懸念</a:t>
            </a:r>
            <a:endParaRPr lang="en-US" altLang="ja-JP" sz="2200" dirty="0" smtClean="0"/>
          </a:p>
          <a:p>
            <a:pPr marL="0" indent="0">
              <a:buNone/>
            </a:pPr>
            <a:r>
              <a:rPr lang="ja-JP" altLang="en-US" sz="2200" dirty="0" smtClean="0"/>
              <a:t>　 ●</a:t>
            </a:r>
            <a:r>
              <a:rPr lang="ja-JP" altLang="en-US" sz="2200" dirty="0" smtClean="0">
                <a:solidFill>
                  <a:srgbClr val="C00000"/>
                </a:solidFill>
              </a:rPr>
              <a:t>国家資本主義</a:t>
            </a:r>
            <a:r>
              <a:rPr lang="ja-JP" altLang="en-US" sz="2200" dirty="0" smtClean="0"/>
              <a:t>（</a:t>
            </a:r>
            <a:r>
              <a:rPr lang="en-US" altLang="ja-JP" sz="1900" dirty="0" smtClean="0"/>
              <a:t>state capitalism</a:t>
            </a:r>
            <a:r>
              <a:rPr lang="ja-JP" altLang="en-US" sz="2200" dirty="0" smtClean="0"/>
              <a:t>）：市場原理を導入しつつも、政府が国　</a:t>
            </a:r>
            <a:endParaRPr lang="en-US" altLang="ja-JP" sz="2200" dirty="0" smtClean="0"/>
          </a:p>
          <a:p>
            <a:pPr marL="0" indent="0">
              <a:buNone/>
            </a:pPr>
            <a:r>
              <a:rPr lang="ja-JP" altLang="en-US" sz="2200" dirty="0" smtClean="0"/>
              <a:t>       有企業を通じて積極的に市場に介入。自由貿易体制と共存できるか。</a:t>
            </a:r>
            <a:endParaRPr lang="en-US" altLang="ja-JP" sz="2200" dirty="0"/>
          </a:p>
          <a:p>
            <a:pPr marL="0" indent="0">
              <a:buNone/>
            </a:pPr>
            <a:r>
              <a:rPr lang="ja-JP" altLang="en-US" sz="2200" dirty="0" smtClean="0"/>
              <a:t>　 ●国有企業が政府の優遇措置・補助金で競争上優位、貿易紛争が頻発。</a:t>
            </a:r>
            <a:endParaRPr lang="en-US" altLang="ja-JP" sz="2200" dirty="0" smtClean="0"/>
          </a:p>
          <a:p>
            <a:pPr marL="0" indent="0">
              <a:buNone/>
            </a:pPr>
            <a:r>
              <a:rPr lang="ja-JP" altLang="en-US" sz="2200" dirty="0" smtClean="0"/>
              <a:t>■ＴＰＰ交渉では</a:t>
            </a:r>
            <a:r>
              <a:rPr lang="ja-JP" altLang="en-US" sz="2200" dirty="0" smtClean="0">
                <a:solidFill>
                  <a:srgbClr val="C00000"/>
                </a:solidFill>
              </a:rPr>
              <a:t>国有企業規律</a:t>
            </a:r>
            <a:r>
              <a:rPr lang="ja-JP" altLang="en-US" sz="2200" dirty="0"/>
              <a:t>も</a:t>
            </a:r>
            <a:r>
              <a:rPr lang="ja-JP" altLang="en-US" sz="2200" dirty="0" smtClean="0"/>
              <a:t>争点。</a:t>
            </a:r>
            <a:r>
              <a:rPr lang="ja-JP" altLang="en-US" sz="2200" u="sng" dirty="0" smtClean="0"/>
              <a:t>将来の中国参加を想定したルール</a:t>
            </a:r>
            <a:endParaRPr lang="en-US" altLang="ja-JP" sz="2200" u="sng" dirty="0" smtClean="0"/>
          </a:p>
          <a:p>
            <a:pPr marL="0" indent="0">
              <a:buNone/>
            </a:pPr>
            <a:r>
              <a:rPr lang="en-US" altLang="ja-JP" sz="2200" dirty="0"/>
              <a:t> </a:t>
            </a:r>
            <a:r>
              <a:rPr lang="en-US" altLang="ja-JP" sz="2200" dirty="0" smtClean="0"/>
              <a:t>   </a:t>
            </a:r>
            <a:r>
              <a:rPr lang="ja-JP" altLang="en-US" sz="2200" u="sng" dirty="0" smtClean="0"/>
              <a:t>づくり。ＴＰＰ参加の条件として、問題の多い中国に国家資本主義からの</a:t>
            </a:r>
            <a:endParaRPr lang="en-US" altLang="ja-JP" sz="2200" u="sng" dirty="0" smtClean="0"/>
          </a:p>
          <a:p>
            <a:pPr marL="0" indent="0">
              <a:buNone/>
            </a:pPr>
            <a:r>
              <a:rPr lang="en-US" altLang="ja-JP" sz="2200" dirty="0"/>
              <a:t> </a:t>
            </a:r>
            <a:r>
              <a:rPr lang="en-US" altLang="ja-JP" sz="2200" dirty="0" smtClean="0"/>
              <a:t>   </a:t>
            </a:r>
            <a:r>
              <a:rPr lang="ja-JP" altLang="en-US" sz="2200" u="sng" dirty="0" smtClean="0"/>
              <a:t>転換とルール遵守を迫るというのが、米国のシナリオ</a:t>
            </a:r>
            <a:r>
              <a:rPr lang="ja-JP" altLang="en-US" sz="2200" dirty="0" smtClean="0"/>
              <a:t>。</a:t>
            </a:r>
            <a:endParaRPr lang="en-US" altLang="ja-JP" sz="2200" dirty="0" smtClean="0"/>
          </a:p>
          <a:p>
            <a:pPr marL="0" indent="0">
              <a:buNone/>
            </a:pPr>
            <a:r>
              <a:rPr lang="ja-JP" altLang="en-US" sz="2200" dirty="0" smtClean="0"/>
              <a:t>■中国</a:t>
            </a:r>
            <a:r>
              <a:rPr lang="ja-JP" altLang="en-US" sz="2200" dirty="0"/>
              <a:t>は</a:t>
            </a:r>
            <a:r>
              <a:rPr lang="ja-JP" altLang="en-US" sz="2200" dirty="0" smtClean="0"/>
              <a:t>米国主導</a:t>
            </a:r>
            <a:r>
              <a:rPr lang="ja-JP" altLang="en-US" sz="2200" dirty="0"/>
              <a:t>の</a:t>
            </a:r>
            <a:r>
              <a:rPr lang="en-US" altLang="ja-JP" sz="2200" dirty="0"/>
              <a:t>TPP</a:t>
            </a:r>
            <a:r>
              <a:rPr lang="ja-JP" altLang="en-US" sz="2200" dirty="0"/>
              <a:t>拡大を警戒</a:t>
            </a:r>
            <a:r>
              <a:rPr lang="ja-JP" altLang="en-US" sz="2200" dirty="0" smtClean="0"/>
              <a:t>、対抗</a:t>
            </a:r>
            <a:r>
              <a:rPr lang="ja-JP" altLang="en-US" sz="2200" dirty="0"/>
              <a:t>措置として</a:t>
            </a:r>
            <a:r>
              <a:rPr lang="ja-JP" altLang="en-US" sz="2200" dirty="0" smtClean="0"/>
              <a:t>東アジア経済統合</a:t>
            </a:r>
            <a:endParaRPr lang="en-US" altLang="ja-JP" sz="2200" dirty="0" smtClean="0"/>
          </a:p>
          <a:p>
            <a:pPr marL="0" indent="0">
              <a:buNone/>
            </a:pPr>
            <a:r>
              <a:rPr lang="en-US" altLang="ja-JP" sz="2200" dirty="0"/>
              <a:t> </a:t>
            </a:r>
            <a:r>
              <a:rPr lang="en-US" altLang="ja-JP" sz="2200" dirty="0" smtClean="0"/>
              <a:t>    </a:t>
            </a:r>
            <a:r>
              <a:rPr lang="ja-JP" altLang="en-US" sz="2200" dirty="0" smtClean="0"/>
              <a:t>（日中韓</a:t>
            </a:r>
            <a:r>
              <a:rPr lang="en-US" altLang="ja-JP" sz="2200" dirty="0"/>
              <a:t>FTA</a:t>
            </a:r>
            <a:r>
              <a:rPr lang="ja-JP" altLang="en-US" sz="2200" dirty="0" smtClean="0"/>
              <a:t>と</a:t>
            </a:r>
            <a:r>
              <a:rPr lang="en-US" altLang="ja-JP" sz="2200" dirty="0" smtClean="0"/>
              <a:t>RCEP</a:t>
            </a:r>
            <a:r>
              <a:rPr lang="ja-JP" altLang="en-US" sz="2200" dirty="0" smtClean="0"/>
              <a:t>）</a:t>
            </a:r>
            <a:r>
              <a:rPr lang="ja-JP" altLang="en-US" sz="2200" dirty="0"/>
              <a:t>の実現を急ぐ</a:t>
            </a:r>
            <a:r>
              <a:rPr lang="ja-JP" altLang="en-US" sz="2200" dirty="0" smtClean="0"/>
              <a:t>。米中による陣取り合戦。</a:t>
            </a:r>
            <a:endParaRPr lang="en-US" altLang="ja-JP" sz="2200" dirty="0" smtClean="0"/>
          </a:p>
          <a:p>
            <a:pPr marL="0" indent="0">
              <a:buNone/>
            </a:pPr>
            <a:r>
              <a:rPr lang="ja-JP" altLang="en-US" sz="2200" dirty="0"/>
              <a:t>■</a:t>
            </a:r>
            <a:r>
              <a:rPr lang="en-US" altLang="ja-JP" sz="2200" u="sng" dirty="0" smtClean="0"/>
              <a:t>TPP</a:t>
            </a:r>
            <a:r>
              <a:rPr lang="ja-JP" altLang="en-US" sz="2200" u="sng" dirty="0" smtClean="0"/>
              <a:t>をめぐる米中の角逐は、</a:t>
            </a:r>
            <a:r>
              <a:rPr lang="ja-JP" altLang="en-US" sz="2200" u="sng" dirty="0" smtClean="0">
                <a:solidFill>
                  <a:srgbClr val="C00000"/>
                </a:solidFill>
              </a:rPr>
              <a:t>市場経済対国家資本主義の対立</a:t>
            </a:r>
            <a:r>
              <a:rPr lang="ja-JP" altLang="en-US" sz="2200" u="sng" dirty="0" smtClean="0"/>
              <a:t>の構図と</a:t>
            </a:r>
            <a:endParaRPr lang="en-US" altLang="ja-JP" sz="2200" u="sng" dirty="0" smtClean="0"/>
          </a:p>
          <a:p>
            <a:pPr marL="0" indent="0">
              <a:buNone/>
            </a:pPr>
            <a:r>
              <a:rPr lang="ja-JP" altLang="en-US" sz="2200" dirty="0"/>
              <a:t>　 </a:t>
            </a:r>
            <a:r>
              <a:rPr lang="ja-JP" altLang="en-US" sz="2200" u="sng" dirty="0" smtClean="0"/>
              <a:t>捉えるべき</a:t>
            </a:r>
            <a:r>
              <a:rPr lang="ja-JP" altLang="en-US" sz="2200" dirty="0" smtClean="0"/>
              <a:t>。</a:t>
            </a:r>
            <a:endParaRPr kumimoji="1" lang="ja-JP" altLang="en-US" sz="2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519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301608" cy="1368152"/>
          </a:xfrm>
        </p:spPr>
        <p:txBody>
          <a:bodyPr>
            <a:normAutofit fontScale="90000"/>
          </a:bodyPr>
          <a:lstStyle/>
          <a:p>
            <a:r>
              <a:rPr lang="en-US" altLang="ja-JP" sz="3600" dirty="0" smtClean="0">
                <a:solidFill>
                  <a:srgbClr val="C00000"/>
                </a:solidFill>
                <a:latin typeface="+mn-ea"/>
              </a:rPr>
              <a:t/>
            </a:r>
            <a:br>
              <a:rPr lang="en-US" altLang="ja-JP" sz="3600" dirty="0" smtClean="0">
                <a:solidFill>
                  <a:srgbClr val="C00000"/>
                </a:solidFill>
                <a:latin typeface="+mn-ea"/>
              </a:rPr>
            </a:br>
            <a:r>
              <a:rPr lang="ja-JP" altLang="en-US" dirty="0">
                <a:solidFill>
                  <a:srgbClr val="C00000"/>
                </a:solidFill>
              </a:rPr>
              <a:t>４</a:t>
            </a:r>
            <a:r>
              <a:rPr lang="ja-JP" altLang="en-US" dirty="0" smtClean="0">
                <a:solidFill>
                  <a:srgbClr val="C00000"/>
                </a:solidFill>
              </a:rPr>
              <a:t>．</a:t>
            </a:r>
            <a:r>
              <a:rPr lang="en-US" altLang="ja-JP" dirty="0" smtClean="0">
                <a:solidFill>
                  <a:srgbClr val="C00000"/>
                </a:solidFill>
              </a:rPr>
              <a:t>TPP</a:t>
            </a:r>
            <a:r>
              <a:rPr lang="ja-JP" altLang="en-US" dirty="0" smtClean="0">
                <a:solidFill>
                  <a:srgbClr val="C00000"/>
                </a:solidFill>
              </a:rPr>
              <a:t>交渉の争点（１）</a:t>
            </a:r>
            <a:r>
              <a:rPr lang="en-US" altLang="ja-JP" dirty="0" smtClean="0">
                <a:solidFill>
                  <a:srgbClr val="C00000"/>
                </a:solidFill>
                <a:latin typeface="+mn-ea"/>
              </a:rPr>
              <a:t/>
            </a:r>
            <a:br>
              <a:rPr lang="en-US" altLang="ja-JP" dirty="0" smtClean="0">
                <a:solidFill>
                  <a:srgbClr val="C00000"/>
                </a:solidFill>
                <a:latin typeface="+mn-ea"/>
              </a:rPr>
            </a:br>
            <a:r>
              <a:rPr lang="ja-JP" altLang="en-US" dirty="0" smtClean="0">
                <a:solidFill>
                  <a:srgbClr val="C00000"/>
                </a:solidFill>
                <a:latin typeface="+mn-ea"/>
              </a:rPr>
              <a:t>　　</a:t>
            </a:r>
            <a:r>
              <a:rPr lang="ja-JP" altLang="en-US" sz="3100" dirty="0" smtClean="0">
                <a:solidFill>
                  <a:srgbClr val="C00000"/>
                </a:solidFill>
                <a:latin typeface="+mn-ea"/>
              </a:rPr>
              <a:t>－</a:t>
            </a:r>
            <a:r>
              <a:rPr lang="en-US" altLang="ja-JP" sz="3100" dirty="0" smtClean="0">
                <a:solidFill>
                  <a:srgbClr val="C00000"/>
                </a:solidFill>
                <a:latin typeface="+mn-ea"/>
              </a:rPr>
              <a:t>TPP</a:t>
            </a:r>
            <a:r>
              <a:rPr lang="ja-JP" altLang="en-US" sz="3100" dirty="0">
                <a:solidFill>
                  <a:srgbClr val="C00000"/>
                </a:solidFill>
                <a:latin typeface="+mn-ea"/>
              </a:rPr>
              <a:t>は</a:t>
            </a:r>
            <a:r>
              <a:rPr lang="en-US" altLang="ja-JP" sz="3100" dirty="0">
                <a:solidFill>
                  <a:srgbClr val="C00000"/>
                </a:solidFill>
                <a:latin typeface="+mn-ea"/>
              </a:rPr>
              <a:t>21</a:t>
            </a:r>
            <a:r>
              <a:rPr lang="ja-JP" altLang="en-US" sz="3100" dirty="0" smtClean="0">
                <a:solidFill>
                  <a:srgbClr val="C00000"/>
                </a:solidFill>
                <a:latin typeface="+mn-ea"/>
              </a:rPr>
              <a:t>世紀型の</a:t>
            </a:r>
            <a:r>
              <a:rPr lang="en-US" altLang="ja-JP" sz="3100" dirty="0" smtClean="0">
                <a:solidFill>
                  <a:srgbClr val="C00000"/>
                </a:solidFill>
                <a:latin typeface="+mn-ea"/>
              </a:rPr>
              <a:t>FTA</a:t>
            </a:r>
            <a:r>
              <a:rPr lang="ja-JP" altLang="en-US" sz="3100" dirty="0" smtClean="0">
                <a:solidFill>
                  <a:srgbClr val="C00000"/>
                </a:solidFill>
                <a:latin typeface="+mn-ea"/>
              </a:rPr>
              <a:t>モデル－</a:t>
            </a:r>
            <a:r>
              <a:rPr lang="en-US" altLang="ja-JP" sz="3100" dirty="0">
                <a:solidFill>
                  <a:srgbClr val="C00000"/>
                </a:solidFill>
                <a:latin typeface="+mn-ea"/>
              </a:rPr>
              <a:t/>
            </a:r>
            <a:br>
              <a:rPr lang="en-US" altLang="ja-JP" sz="3100" dirty="0">
                <a:solidFill>
                  <a:srgbClr val="C00000"/>
                </a:solidFill>
                <a:latin typeface="+mn-ea"/>
              </a:rPr>
            </a:br>
            <a:endParaRPr lang="ja-JP" altLang="en-US" sz="3100" dirty="0" smtClean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1988840"/>
            <a:ext cx="8301608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■</a:t>
            </a:r>
            <a:r>
              <a:rPr lang="en-US" altLang="ja-JP" sz="2000" u="sng" dirty="0">
                <a:latin typeface="+mn-ea"/>
              </a:rPr>
              <a:t>TPP</a:t>
            </a:r>
            <a:r>
              <a:rPr lang="ja-JP" altLang="en-US" sz="2000" u="sng" dirty="0" smtClean="0">
                <a:latin typeface="+mn-ea"/>
              </a:rPr>
              <a:t>は、米国主導で高度</a:t>
            </a:r>
            <a:r>
              <a:rPr lang="ja-JP" altLang="en-US" sz="2000" u="sng" dirty="0">
                <a:latin typeface="+mn-ea"/>
              </a:rPr>
              <a:t>で包括的</a:t>
            </a:r>
            <a:r>
              <a:rPr lang="ja-JP" altLang="en-US" sz="2000" u="sng" dirty="0" smtClean="0">
                <a:latin typeface="+mn-ea"/>
              </a:rPr>
              <a:t>な「</a:t>
            </a:r>
            <a:r>
              <a:rPr lang="en-US" altLang="ja-JP" sz="2000" u="sng" dirty="0" smtClean="0">
                <a:solidFill>
                  <a:srgbClr val="C00000"/>
                </a:solidFill>
                <a:latin typeface="+mn-ea"/>
              </a:rPr>
              <a:t>21</a:t>
            </a:r>
            <a:r>
              <a:rPr lang="ja-JP" altLang="en-US" sz="2000" u="sng" dirty="0" smtClean="0">
                <a:solidFill>
                  <a:srgbClr val="C00000"/>
                </a:solidFill>
                <a:latin typeface="+mn-ea"/>
              </a:rPr>
              <a:t>世紀型の</a:t>
            </a:r>
            <a:r>
              <a:rPr lang="en-US" altLang="ja-JP" sz="2000" u="sng" dirty="0" smtClean="0">
                <a:solidFill>
                  <a:srgbClr val="C00000"/>
                </a:solidFill>
                <a:latin typeface="+mn-ea"/>
              </a:rPr>
              <a:t>FTA</a:t>
            </a:r>
            <a:r>
              <a:rPr lang="ja-JP" altLang="en-US" sz="2000" u="sng" dirty="0" smtClean="0">
                <a:latin typeface="+mn-ea"/>
              </a:rPr>
              <a:t>」を目指す</a:t>
            </a:r>
            <a:r>
              <a:rPr lang="ja-JP" altLang="en-US" sz="2000" dirty="0" smtClean="0">
                <a:latin typeface="+mn-ea"/>
              </a:rPr>
              <a:t>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①高い水準の自由化。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 </a:t>
            </a:r>
            <a:r>
              <a:rPr lang="ja-JP" altLang="en-US" sz="2000" dirty="0" smtClean="0">
                <a:latin typeface="+mn-ea"/>
              </a:rPr>
              <a:t> 　</a:t>
            </a:r>
            <a:r>
              <a:rPr lang="ja-JP" altLang="en-US" sz="2000" dirty="0">
                <a:latin typeface="+mn-ea"/>
              </a:rPr>
              <a:t>②</a:t>
            </a:r>
            <a:r>
              <a:rPr lang="ja-JP" altLang="en-US" sz="2000" dirty="0" smtClean="0">
                <a:solidFill>
                  <a:srgbClr val="C00000"/>
                </a:solidFill>
                <a:latin typeface="+mn-ea"/>
              </a:rPr>
              <a:t>「</a:t>
            </a:r>
            <a:r>
              <a:rPr lang="en-US" altLang="ja-JP" sz="2000" dirty="0" smtClean="0">
                <a:solidFill>
                  <a:srgbClr val="C00000"/>
                </a:solidFill>
                <a:latin typeface="+mn-ea"/>
              </a:rPr>
              <a:t>WTO</a:t>
            </a:r>
            <a:r>
              <a:rPr lang="ja-JP" altLang="en-US" sz="2000" dirty="0" smtClean="0">
                <a:solidFill>
                  <a:srgbClr val="C00000"/>
                </a:solidFill>
                <a:latin typeface="+mn-ea"/>
              </a:rPr>
              <a:t>プラス」のルールづくり</a:t>
            </a:r>
            <a:r>
              <a:rPr lang="ja-JP" altLang="en-US" sz="2000" dirty="0" smtClean="0">
                <a:latin typeface="+mn-ea"/>
              </a:rPr>
              <a:t>：米</a:t>
            </a:r>
            <a:r>
              <a:rPr lang="ja-JP" altLang="en-US" sz="2000" dirty="0">
                <a:latin typeface="+mn-ea"/>
              </a:rPr>
              <a:t>国が</a:t>
            </a:r>
            <a:r>
              <a:rPr lang="ja-JP" altLang="en-US" sz="2000" dirty="0" smtClean="0">
                <a:latin typeface="+mn-ea"/>
              </a:rPr>
              <a:t>重視する分野は、 貿易円滑化、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     </a:t>
            </a:r>
            <a:r>
              <a:rPr lang="ja-JP" altLang="en-US" sz="2000" dirty="0" smtClean="0">
                <a:latin typeface="+mn-ea"/>
              </a:rPr>
              <a:t>投資、政府調達、知的財産権、競争政策、環境、労働等。</a:t>
            </a:r>
            <a:endParaRPr kumimoji="1"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■</a:t>
            </a:r>
            <a:r>
              <a:rPr lang="en-US" altLang="ja-JP" sz="2000" dirty="0">
                <a:latin typeface="+mn-ea"/>
              </a:rPr>
              <a:t>TPP</a:t>
            </a:r>
            <a:r>
              <a:rPr lang="ja-JP" altLang="en-US" sz="2000" dirty="0">
                <a:latin typeface="+mn-ea"/>
              </a:rPr>
              <a:t>交渉には米産業界の意向が色濃く反映。</a:t>
            </a: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   ●米産</a:t>
            </a:r>
            <a:r>
              <a:rPr lang="ja-JP" altLang="en-US" sz="2000" dirty="0" smtClean="0">
                <a:latin typeface="+mn-ea"/>
              </a:rPr>
              <a:t>業界にとって、</a:t>
            </a:r>
            <a:r>
              <a:rPr lang="en-US" altLang="ja-JP" sz="2000" dirty="0" smtClean="0">
                <a:latin typeface="+mn-ea"/>
              </a:rPr>
              <a:t>TPP</a:t>
            </a:r>
            <a:r>
              <a:rPr lang="ja-JP" altLang="en-US" sz="2000" dirty="0">
                <a:latin typeface="+mn-ea"/>
              </a:rPr>
              <a:t>は米企業のビジネス環境を改善させる絶好</a:t>
            </a:r>
            <a:r>
              <a:rPr lang="ja-JP" altLang="en-US" sz="2000" dirty="0" smtClean="0">
                <a:latin typeface="+mn-ea"/>
              </a:rPr>
              <a:t>の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  チャンス。</a:t>
            </a:r>
            <a:r>
              <a:rPr lang="ja-JP" altLang="en-US" sz="2000" u="sng" dirty="0" smtClean="0">
                <a:latin typeface="+mn-ea"/>
              </a:rPr>
              <a:t>その狙いは</a:t>
            </a:r>
            <a:r>
              <a:rPr lang="ja-JP" altLang="en-US" sz="2000" u="sng" dirty="0">
                <a:latin typeface="+mn-ea"/>
              </a:rPr>
              <a:t>、市場</a:t>
            </a:r>
            <a:r>
              <a:rPr lang="ja-JP" altLang="en-US" sz="2000" u="sng" dirty="0" smtClean="0">
                <a:latin typeface="+mn-ea"/>
              </a:rPr>
              <a:t>アクセスの改善</a:t>
            </a:r>
            <a:r>
              <a:rPr lang="ja-JP" altLang="en-US" sz="2000" u="sng" dirty="0">
                <a:latin typeface="+mn-ea"/>
              </a:rPr>
              <a:t>と制度・ルールの統一</a:t>
            </a:r>
            <a:r>
              <a:rPr lang="ja-JP" altLang="en-US" sz="2000" dirty="0" smtClean="0">
                <a:latin typeface="+mn-ea"/>
              </a:rPr>
              <a:t>。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　 ●</a:t>
            </a:r>
            <a:r>
              <a:rPr lang="en-US" altLang="ja-JP" sz="2000" dirty="0">
                <a:latin typeface="+mn-ea"/>
              </a:rPr>
              <a:t>TPP</a:t>
            </a:r>
            <a:r>
              <a:rPr lang="ja-JP" altLang="en-US" sz="2000" dirty="0">
                <a:latin typeface="+mn-ea"/>
              </a:rPr>
              <a:t>のための米国企業連合</a:t>
            </a:r>
            <a:r>
              <a:rPr lang="en-US" altLang="ja-JP" sz="2000" dirty="0">
                <a:latin typeface="+mn-ea"/>
              </a:rPr>
              <a:t>(</a:t>
            </a:r>
            <a:r>
              <a:rPr lang="en-US" altLang="ja-JP" sz="1800" dirty="0">
                <a:latin typeface="+mn-ea"/>
              </a:rPr>
              <a:t>U.S. Business Coalition for TPP</a:t>
            </a:r>
            <a:r>
              <a:rPr lang="en-US" altLang="ja-JP" sz="2000" dirty="0">
                <a:latin typeface="+mn-ea"/>
              </a:rPr>
              <a:t>)</a:t>
            </a:r>
            <a:r>
              <a:rPr lang="ja-JP" altLang="en-US" sz="2000" dirty="0">
                <a:latin typeface="+mn-ea"/>
              </a:rPr>
              <a:t>が、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     </a:t>
            </a:r>
            <a:r>
              <a:rPr lang="ja-JP" altLang="en-US" sz="2000" dirty="0">
                <a:latin typeface="+mn-ea"/>
              </a:rPr>
              <a:t>「</a:t>
            </a:r>
            <a:r>
              <a:rPr lang="en-US" altLang="ja-JP" sz="2000" dirty="0">
                <a:latin typeface="+mn-ea"/>
              </a:rPr>
              <a:t>TPP</a:t>
            </a:r>
            <a:r>
              <a:rPr lang="ja-JP" altLang="en-US" sz="2000" dirty="0">
                <a:latin typeface="+mn-ea"/>
              </a:rPr>
              <a:t>に関する</a:t>
            </a:r>
            <a:r>
              <a:rPr lang="en-US" altLang="ja-JP" sz="2000" dirty="0">
                <a:latin typeface="+mn-ea"/>
              </a:rPr>
              <a:t>15</a:t>
            </a:r>
            <a:r>
              <a:rPr lang="ja-JP" altLang="en-US" sz="2000" dirty="0">
                <a:latin typeface="+mn-ea"/>
              </a:rPr>
              <a:t>の具体的要望書」を発表（</a:t>
            </a:r>
            <a:r>
              <a:rPr lang="en-US" altLang="ja-JP" sz="2000" dirty="0">
                <a:latin typeface="+mn-ea"/>
              </a:rPr>
              <a:t>2010</a:t>
            </a:r>
            <a:r>
              <a:rPr lang="ja-JP" altLang="en-US" sz="2000" dirty="0">
                <a:latin typeface="+mn-ea"/>
              </a:rPr>
              <a:t>年</a:t>
            </a:r>
            <a:r>
              <a:rPr lang="en-US" altLang="ja-JP" sz="2000" dirty="0">
                <a:latin typeface="+mn-ea"/>
              </a:rPr>
              <a:t>9</a:t>
            </a:r>
            <a:r>
              <a:rPr lang="ja-JP" altLang="en-US" sz="2000" dirty="0">
                <a:latin typeface="+mn-ea"/>
              </a:rPr>
              <a:t>月）。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■</a:t>
            </a:r>
            <a:r>
              <a:rPr lang="ja-JP" altLang="en-US" sz="2000" u="sng" dirty="0" smtClean="0">
                <a:latin typeface="+mn-ea"/>
              </a:rPr>
              <a:t>経団連の「</a:t>
            </a:r>
            <a:r>
              <a:rPr lang="en-US" altLang="ja-JP" sz="2000" u="sng" dirty="0">
                <a:solidFill>
                  <a:srgbClr val="C00000"/>
                </a:solidFill>
                <a:latin typeface="+mn-ea"/>
              </a:rPr>
              <a:t>TPP</a:t>
            </a:r>
            <a:r>
              <a:rPr lang="ja-JP" altLang="en-US" sz="2000" u="sng" dirty="0">
                <a:solidFill>
                  <a:srgbClr val="C00000"/>
                </a:solidFill>
                <a:latin typeface="+mn-ea"/>
              </a:rPr>
              <a:t>を通じて実現すべき重点項目</a:t>
            </a:r>
            <a:r>
              <a:rPr lang="ja-JP" altLang="en-US" sz="2000" u="sng" dirty="0">
                <a:latin typeface="+mn-ea"/>
              </a:rPr>
              <a:t>」</a:t>
            </a:r>
            <a:r>
              <a:rPr lang="ja-JP" altLang="en-US" sz="2000" u="sng" dirty="0" smtClean="0">
                <a:latin typeface="+mn-ea"/>
              </a:rPr>
              <a:t>は、米産業界の要望</a:t>
            </a:r>
            <a:r>
              <a:rPr lang="ja-JP" altLang="en-US" sz="2000" u="sng" dirty="0">
                <a:latin typeface="+mn-ea"/>
              </a:rPr>
              <a:t>と</a:t>
            </a:r>
            <a:r>
              <a:rPr lang="ja-JP" altLang="en-US" sz="2000" u="sng" dirty="0" smtClean="0">
                <a:latin typeface="+mn-ea"/>
              </a:rPr>
              <a:t>共通</a:t>
            </a:r>
            <a:r>
              <a:rPr lang="ja-JP" altLang="en-US" sz="2000" dirty="0" smtClean="0">
                <a:latin typeface="+mn-ea"/>
              </a:rPr>
              <a:t>。　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 </a:t>
            </a:r>
            <a:r>
              <a:rPr lang="ja-JP" altLang="en-US" sz="2000" dirty="0" smtClean="0">
                <a:latin typeface="+mn-ea"/>
              </a:rPr>
              <a:t>●公平</a:t>
            </a:r>
            <a:r>
              <a:rPr lang="ja-JP" altLang="en-US" sz="2000" dirty="0">
                <a:latin typeface="+mn-ea"/>
              </a:rPr>
              <a:t>な競争条件確保</a:t>
            </a:r>
            <a:r>
              <a:rPr lang="ja-JP" altLang="en-US" sz="2000" dirty="0" smtClean="0">
                <a:latin typeface="+mn-ea"/>
              </a:rPr>
              <a:t>、貿易</a:t>
            </a:r>
            <a:r>
              <a:rPr lang="ja-JP" altLang="en-US" sz="2000" dirty="0">
                <a:latin typeface="+mn-ea"/>
              </a:rPr>
              <a:t>手続きの簡素化、模造品・</a:t>
            </a:r>
            <a:r>
              <a:rPr lang="ja-JP" altLang="en-US" sz="2000" dirty="0" smtClean="0">
                <a:latin typeface="+mn-ea"/>
              </a:rPr>
              <a:t>海賊版</a:t>
            </a:r>
            <a:r>
              <a:rPr lang="ja-JP" altLang="en-US" sz="2000" dirty="0">
                <a:latin typeface="+mn-ea"/>
              </a:rPr>
              <a:t>対策</a:t>
            </a:r>
            <a:r>
              <a:rPr lang="ja-JP" altLang="en-US" sz="2000" dirty="0" smtClean="0">
                <a:latin typeface="+mn-ea"/>
              </a:rPr>
              <a:t>、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</a:t>
            </a:r>
            <a:r>
              <a:rPr lang="ja-JP" altLang="en-US" sz="2000" dirty="0" smtClean="0">
                <a:latin typeface="+mn-ea"/>
              </a:rPr>
              <a:t>　 制度</a:t>
            </a:r>
            <a:r>
              <a:rPr lang="ja-JP" altLang="en-US" sz="2000" dirty="0">
                <a:latin typeface="+mn-ea"/>
              </a:rPr>
              <a:t>・規格の調和、</a:t>
            </a:r>
            <a:r>
              <a:rPr lang="ja-JP" altLang="en-US" sz="2000" dirty="0" smtClean="0">
                <a:latin typeface="+mn-ea"/>
              </a:rPr>
              <a:t>政府調達</a:t>
            </a:r>
            <a:r>
              <a:rPr lang="ja-JP" altLang="en-US" sz="2000" dirty="0">
                <a:latin typeface="+mn-ea"/>
              </a:rPr>
              <a:t>の開放、投資自由化・保護等。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endParaRPr kumimoji="1" lang="ja-JP" altLang="en-US" sz="2000" dirty="0" smtClean="0">
              <a:latin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958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504056"/>
          </a:xfrm>
        </p:spPr>
        <p:txBody>
          <a:bodyPr>
            <a:noAutofit/>
          </a:bodyPr>
          <a:lstStyle/>
          <a:p>
            <a:r>
              <a:rPr kumimoji="1" lang="ja-JP" altLang="en-US" sz="2800" dirty="0" smtClean="0"/>
              <a:t>表２　ＴＰＰ交渉の２１分野</a:t>
            </a:r>
            <a:endParaRPr kumimoji="1" lang="ja-JP" altLang="en-US" sz="2800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9287506"/>
              </p:ext>
            </p:extLst>
          </p:nvPr>
        </p:nvGraphicFramePr>
        <p:xfrm>
          <a:off x="417295" y="1052735"/>
          <a:ext cx="8240616" cy="3992880"/>
        </p:xfrm>
        <a:graphic>
          <a:graphicData uri="http://schemas.openxmlformats.org/drawingml/2006/table">
            <a:tbl>
              <a:tblPr/>
              <a:tblGrid>
                <a:gridCol w="4097423"/>
                <a:gridCol w="4143193"/>
              </a:tblGrid>
              <a:tr h="3672409">
                <a:tc>
                  <a:txBody>
                    <a:bodyPr/>
                    <a:lstStyle/>
                    <a:p>
                      <a:endParaRPr kumimoji="1" lang="en-US" altLang="ja-JP" sz="8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(1)</a:t>
                      </a:r>
                      <a:r>
                        <a:rPr kumimoji="1" lang="ja-JP" altLang="en-US" sz="2000" u="none" dirty="0" smtClean="0">
                          <a:solidFill>
                            <a:srgbClr val="C00000"/>
                          </a:solidFill>
                          <a:effectLst/>
                        </a:rPr>
                        <a:t>物品市場アクセス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（工業、　　</a:t>
                      </a:r>
                      <a:r>
                        <a:rPr kumimoji="1" lang="ja-JP" altLang="en-US" sz="2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kumimoji="1" lang="en-US" altLang="ja-JP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　　繊維・衣料品、農業）          </a:t>
                      </a:r>
                      <a:r>
                        <a:rPr kumimoji="1" lang="en-US" altLang="ja-JP" sz="2000" b="1" dirty="0" smtClean="0">
                          <a:solidFill>
                            <a:srgbClr val="C00000"/>
                          </a:solidFill>
                        </a:rPr>
                        <a:t>×</a:t>
                      </a:r>
                      <a:endParaRPr kumimoji="1" lang="ja-JP" altLang="en-US" sz="2000" b="1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(2)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原産地規則　　　　　　　　　　△</a:t>
                      </a: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(3)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貿易円滑化　　　　　　　　　　◎</a:t>
                      </a: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(4)SPS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（衛生植物検疫）       </a:t>
                      </a:r>
                      <a:r>
                        <a:rPr kumimoji="1" lang="ja-JP" altLang="en-US" sz="200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◎</a:t>
                      </a: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(5)TBT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（貿易の技術的障害）　◎</a:t>
                      </a: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(6)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貿易救済（セーフガード等） ○</a:t>
                      </a: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(7)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</a:rPr>
                        <a:t>政府調達　　　　　　　　　　</a:t>
                      </a:r>
                      <a:r>
                        <a:rPr kumimoji="1" lang="ja-JP" altLang="en-US" sz="2000" u="none" baseline="0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</a:rPr>
                        <a:t>△</a:t>
                      </a:r>
                    </a:p>
                    <a:p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</a:rPr>
                        <a:t>(8)</a:t>
                      </a:r>
                      <a:r>
                        <a:rPr kumimoji="1" lang="ja-JP" altLang="en-US" sz="2000" u="none" dirty="0" smtClean="0">
                          <a:solidFill>
                            <a:srgbClr val="C00000"/>
                          </a:solidFill>
                        </a:rPr>
                        <a:t>知的財産権                     </a:t>
                      </a:r>
                      <a:r>
                        <a:rPr kumimoji="1" lang="ja-JP" altLang="en-US" sz="2000" u="none" baseline="0" dirty="0" smtClean="0">
                          <a:solidFill>
                            <a:srgbClr val="C00000"/>
                          </a:solidFill>
                        </a:rPr>
                        <a:t>   </a:t>
                      </a:r>
                      <a:r>
                        <a:rPr kumimoji="1" lang="en-US" altLang="ja-JP" sz="2000" b="1" u="none" dirty="0" smtClean="0">
                          <a:solidFill>
                            <a:srgbClr val="C00000"/>
                          </a:solidFill>
                        </a:rPr>
                        <a:t>×</a:t>
                      </a:r>
                      <a:endParaRPr kumimoji="1" lang="ja-JP" altLang="en-US" sz="2000" b="1" u="none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(9</a:t>
                      </a:r>
                      <a:r>
                        <a:rPr kumimoji="1" lang="en-US" altLang="ja-JP" sz="2000" u="sng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</a:rPr>
                        <a:t>競争政策（国有企業等） </a:t>
                      </a:r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</a:rPr>
                        <a:t>×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</a:rPr>
                        <a:t>⇒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△</a:t>
                      </a:r>
                      <a:endParaRPr kumimoji="1" lang="ja-JP" altLang="en-US" sz="2000" b="1" u="none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(10)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越境サービス                   △</a:t>
                      </a:r>
                    </a:p>
                    <a:p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8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(11)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商用関係者の移動          △</a:t>
                      </a: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(12)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金融サービス　　　　　　　 △</a:t>
                      </a: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(13)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電気通信サービス　　　　 ◎</a:t>
                      </a: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(14)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電子商取引　　　　　　　　 ○</a:t>
                      </a: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(15)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effectLst/>
                        </a:rPr>
                        <a:t>投資　　　　　　　　　　　　　○</a:t>
                      </a:r>
                    </a:p>
                    <a:p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</a:rPr>
                        <a:t>(16)</a:t>
                      </a:r>
                      <a:r>
                        <a:rPr kumimoji="1" lang="ja-JP" altLang="en-US" sz="2000" u="none" dirty="0" smtClean="0">
                          <a:solidFill>
                            <a:srgbClr val="C00000"/>
                          </a:solidFill>
                        </a:rPr>
                        <a:t>環境　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</a:rPr>
                        <a:t>　　　　　　　　　　　　</a:t>
                      </a:r>
                      <a:r>
                        <a:rPr kumimoji="1" lang="en-US" altLang="ja-JP" sz="2000" b="1" u="none" dirty="0" smtClean="0">
                          <a:solidFill>
                            <a:srgbClr val="C00000"/>
                          </a:solidFill>
                        </a:rPr>
                        <a:t>×</a:t>
                      </a:r>
                      <a:endParaRPr kumimoji="1" lang="ja-JP" altLang="en-US" sz="2000" b="1" u="none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(17)</a:t>
                      </a:r>
                      <a:r>
                        <a:rPr kumimoji="1" lang="ja-JP" altLang="en-US" sz="2000" u="none" dirty="0" smtClean="0">
                          <a:solidFill>
                            <a:srgbClr val="C00000"/>
                          </a:solidFill>
                        </a:rPr>
                        <a:t>労働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</a:rPr>
                        <a:t>　　　　　　　　　　　　　</a:t>
                      </a:r>
                      <a:r>
                        <a:rPr kumimoji="1" lang="en-US" altLang="ja-JP" sz="2000" b="1" u="none" dirty="0" smtClean="0">
                          <a:solidFill>
                            <a:srgbClr val="C00000"/>
                          </a:solidFill>
                        </a:rPr>
                        <a:t>×</a:t>
                      </a:r>
                      <a:endParaRPr kumimoji="1" lang="ja-JP" altLang="en-US" sz="200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(18)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制度的事項　　　　　　　　</a:t>
                      </a:r>
                      <a:r>
                        <a:rPr kumimoji="1" lang="ja-JP" altLang="en-US" sz="2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○</a:t>
                      </a: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(19)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紛争解決　　　　　　　　　　○</a:t>
                      </a: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(20)</a:t>
                      </a: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協力　　　　　　　　　　　　　◎</a:t>
                      </a:r>
                    </a:p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(21)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</a:rPr>
                        <a:t>分野横断的事項　　　　　 ○</a:t>
                      </a:r>
                    </a:p>
                    <a:p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15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39550" y="5461806"/>
            <a:ext cx="27363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/>
              <a:t>（資料）　経済産業省、日本経済新聞</a:t>
            </a:r>
            <a:endParaRPr kumimoji="1" lang="ja-JP" altLang="en-US" sz="1200" b="1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06278" y="5157192"/>
            <a:ext cx="8208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/>
              <a:t>  　注</a:t>
            </a:r>
            <a:r>
              <a:rPr lang="ja-JP" altLang="en-US" sz="1200" b="1" dirty="0" smtClean="0">
                <a:sym typeface="Wingdings" pitchFamily="2" charset="2"/>
              </a:rPr>
              <a:t>：◎は年内合意のめど、○は実質合意に近づく、△は進展、</a:t>
            </a:r>
            <a:r>
              <a:rPr lang="en-US" altLang="ja-JP" sz="1200" b="1" dirty="0" smtClean="0">
                <a:solidFill>
                  <a:srgbClr val="C00000"/>
                </a:solidFill>
                <a:sym typeface="Wingdings" pitchFamily="2" charset="2"/>
              </a:rPr>
              <a:t>×</a:t>
            </a:r>
            <a:r>
              <a:rPr lang="ja-JP" altLang="en-US" sz="1200" b="1" dirty="0" smtClean="0">
                <a:sym typeface="Wingdings" pitchFamily="2" charset="2"/>
              </a:rPr>
              <a:t>は見通しつかず　（</a:t>
            </a:r>
            <a:r>
              <a:rPr lang="en-US" altLang="ja-JP" sz="1200" b="1" dirty="0" smtClean="0">
                <a:sym typeface="Wingdings" pitchFamily="2" charset="2"/>
              </a:rPr>
              <a:t>2014</a:t>
            </a:r>
            <a:r>
              <a:rPr lang="ja-JP" altLang="en-US" sz="1200" b="1" dirty="0" smtClean="0">
                <a:sym typeface="Wingdings" pitchFamily="2" charset="2"/>
              </a:rPr>
              <a:t>年</a:t>
            </a:r>
            <a:r>
              <a:rPr lang="en-US" altLang="ja-JP" sz="1200" b="1" dirty="0" smtClean="0">
                <a:sym typeface="Wingdings" pitchFamily="2" charset="2"/>
              </a:rPr>
              <a:t>2</a:t>
            </a:r>
            <a:r>
              <a:rPr lang="ja-JP" altLang="en-US" sz="1200" b="1" dirty="0" smtClean="0">
                <a:sym typeface="Wingdings" pitchFamily="2" charset="2"/>
              </a:rPr>
              <a:t>月末現在）</a:t>
            </a:r>
          </a:p>
        </p:txBody>
      </p:sp>
    </p:spTree>
    <p:extLst>
      <p:ext uri="{BB962C8B-B14F-4D97-AF65-F5344CB8AC3E}">
        <p14:creationId xmlns:p14="http://schemas.microsoft.com/office/powerpoint/2010/main" val="103405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dirty="0" smtClean="0"/>
              <a:t>４．</a:t>
            </a:r>
            <a:r>
              <a:rPr lang="en-US" altLang="ja-JP" dirty="0" smtClean="0"/>
              <a:t>TPP</a:t>
            </a:r>
            <a:r>
              <a:rPr lang="ja-JP" altLang="en-US" dirty="0"/>
              <a:t>交渉</a:t>
            </a:r>
            <a:r>
              <a:rPr lang="ja-JP" altLang="en-US" dirty="0" smtClean="0"/>
              <a:t>の争点（２）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　</a:t>
            </a:r>
            <a:r>
              <a:rPr lang="ja-JP" altLang="en-US" sz="3100" dirty="0" smtClean="0"/>
              <a:t>－</a:t>
            </a:r>
            <a:r>
              <a:rPr lang="ja-JP" altLang="en-US" sz="3100" dirty="0">
                <a:solidFill>
                  <a:srgbClr val="C00000"/>
                </a:solidFill>
                <a:latin typeface="+mn-ea"/>
              </a:rPr>
              <a:t>物品市場アクセス</a:t>
            </a:r>
            <a:r>
              <a:rPr lang="ja-JP" altLang="en-US" sz="3100" dirty="0">
                <a:latin typeface="+mn-ea"/>
              </a:rPr>
              <a:t>：センシティブ品目</a:t>
            </a:r>
            <a:r>
              <a:rPr lang="ja-JP" altLang="en-US" sz="3100" dirty="0" smtClean="0">
                <a:latin typeface="+mn-ea"/>
              </a:rPr>
              <a:t>の扱い－</a:t>
            </a:r>
            <a:r>
              <a:rPr lang="en-US" altLang="ja-JP" sz="3100" dirty="0">
                <a:latin typeface="+mn-ea"/>
              </a:rPr>
              <a:t/>
            </a:r>
            <a:br>
              <a:rPr lang="en-US" altLang="ja-JP" sz="3100" dirty="0">
                <a:latin typeface="+mn-ea"/>
              </a:rPr>
            </a:br>
            <a:r>
              <a:rPr lang="ja-JP" altLang="en-US" sz="3100" dirty="0"/>
              <a:t/>
            </a:r>
            <a:br>
              <a:rPr lang="ja-JP" altLang="en-US" sz="3100" dirty="0"/>
            </a:br>
            <a:endParaRPr lang="ja-JP" altLang="en-US" sz="31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2083396"/>
            <a:ext cx="8229600" cy="41539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■物品</a:t>
            </a:r>
            <a:r>
              <a:rPr lang="ja-JP" altLang="en-US" sz="2000" dirty="0">
                <a:latin typeface="+mn-ea"/>
              </a:rPr>
              <a:t>市場</a:t>
            </a:r>
            <a:r>
              <a:rPr lang="ja-JP" altLang="en-US" sz="2000" dirty="0" smtClean="0">
                <a:latin typeface="+mn-ea"/>
              </a:rPr>
              <a:t>アクセス（関税撤廃）の例外措置：米国</a:t>
            </a:r>
            <a:r>
              <a:rPr lang="ja-JP" altLang="en-US" sz="2000" dirty="0">
                <a:latin typeface="+mn-ea"/>
              </a:rPr>
              <a:t>は、豪州に</a:t>
            </a:r>
            <a:r>
              <a:rPr lang="ja-JP" altLang="en-US" sz="2000" dirty="0" smtClean="0">
                <a:latin typeface="+mn-ea"/>
              </a:rPr>
              <a:t>対する砂糖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</a:t>
            </a:r>
            <a:r>
              <a:rPr lang="ja-JP" altLang="en-US" sz="2000" dirty="0" smtClean="0">
                <a:latin typeface="+mn-ea"/>
              </a:rPr>
              <a:t>（</a:t>
            </a:r>
            <a:r>
              <a:rPr lang="ja-JP" altLang="en-US" sz="2000" dirty="0">
                <a:latin typeface="+mn-ea"/>
              </a:rPr>
              <a:t>米豪</a:t>
            </a:r>
            <a:r>
              <a:rPr lang="en-US" altLang="ja-JP" sz="2000" dirty="0" smtClean="0">
                <a:latin typeface="+mn-ea"/>
              </a:rPr>
              <a:t>FTA</a:t>
            </a:r>
            <a:r>
              <a:rPr lang="ja-JP" altLang="en-US" sz="2000" dirty="0" smtClean="0">
                <a:latin typeface="+mn-ea"/>
              </a:rPr>
              <a:t>では除外</a:t>
            </a:r>
            <a:r>
              <a:rPr lang="ja-JP" altLang="en-US" sz="2000" dirty="0">
                <a:latin typeface="+mn-ea"/>
              </a:rPr>
              <a:t>）、</a:t>
            </a:r>
            <a:r>
              <a:rPr lang="en-US" altLang="ja-JP" sz="2000" dirty="0">
                <a:latin typeface="+mn-ea"/>
              </a:rPr>
              <a:t>NZ</a:t>
            </a:r>
            <a:r>
              <a:rPr lang="ja-JP" altLang="en-US" sz="2000" dirty="0">
                <a:latin typeface="+mn-ea"/>
              </a:rPr>
              <a:t>に対する乳製品</a:t>
            </a:r>
            <a:r>
              <a:rPr lang="ja-JP" altLang="en-US" sz="2000" dirty="0" smtClean="0">
                <a:latin typeface="+mn-ea"/>
              </a:rPr>
              <a:t>、ベトナム</a:t>
            </a:r>
            <a:r>
              <a:rPr lang="ja-JP" altLang="en-US" sz="2000" dirty="0">
                <a:latin typeface="+mn-ea"/>
              </a:rPr>
              <a:t>に対する</a:t>
            </a:r>
            <a:r>
              <a:rPr lang="ja-JP" altLang="en-US" sz="2000" dirty="0" smtClean="0">
                <a:latin typeface="+mn-ea"/>
              </a:rPr>
              <a:t>繊維、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日本に対する自動車等、</a:t>
            </a:r>
            <a:r>
              <a:rPr lang="ja-JP" altLang="en-US" sz="2000" u="sng" dirty="0" smtClean="0">
                <a:solidFill>
                  <a:srgbClr val="C00000"/>
                </a:solidFill>
                <a:latin typeface="+mn-ea"/>
              </a:rPr>
              <a:t>センシティブ</a:t>
            </a:r>
            <a:r>
              <a:rPr lang="ja-JP" altLang="en-US" sz="2000" u="sng" dirty="0">
                <a:solidFill>
                  <a:srgbClr val="C00000"/>
                </a:solidFill>
                <a:latin typeface="+mn-ea"/>
              </a:rPr>
              <a:t>品目</a:t>
            </a:r>
            <a:r>
              <a:rPr lang="ja-JP" altLang="en-US" sz="2000" u="sng" dirty="0" smtClean="0">
                <a:latin typeface="+mn-ea"/>
              </a:rPr>
              <a:t>を関税</a:t>
            </a:r>
            <a:r>
              <a:rPr lang="ja-JP" altLang="en-US" sz="2000" u="sng" dirty="0">
                <a:latin typeface="+mn-ea"/>
              </a:rPr>
              <a:t>撤廃の</a:t>
            </a:r>
            <a:r>
              <a:rPr lang="ja-JP" altLang="en-US" sz="2000" u="sng" dirty="0" smtClean="0">
                <a:latin typeface="+mn-ea"/>
              </a:rPr>
              <a:t>例外とする考え</a:t>
            </a:r>
            <a:r>
              <a:rPr lang="ja-JP" altLang="en-US" sz="2000" dirty="0" smtClean="0">
                <a:latin typeface="+mn-ea"/>
              </a:rPr>
              <a:t>。　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■</a:t>
            </a:r>
            <a:r>
              <a:rPr lang="ja-JP" altLang="en-US" sz="2000" dirty="0" smtClean="0">
                <a:latin typeface="+mn-ea"/>
              </a:rPr>
              <a:t>交渉</a:t>
            </a:r>
            <a:r>
              <a:rPr lang="ja-JP" altLang="en-US" sz="2000" dirty="0">
                <a:latin typeface="+mn-ea"/>
              </a:rPr>
              <a:t>の進め方をめぐる</a:t>
            </a:r>
            <a:r>
              <a:rPr lang="ja-JP" altLang="en-US" sz="2000" dirty="0" smtClean="0">
                <a:latin typeface="+mn-ea"/>
              </a:rPr>
              <a:t>対立</a:t>
            </a:r>
            <a:r>
              <a:rPr lang="ja-JP" altLang="en-US" sz="2000" dirty="0">
                <a:latin typeface="+mn-ea"/>
              </a:rPr>
              <a:t>：米国のエゴが丸出し</a:t>
            </a:r>
            <a:r>
              <a:rPr lang="ja-JP" altLang="en-US" sz="2000" dirty="0" smtClean="0">
                <a:latin typeface="+mn-ea"/>
              </a:rPr>
              <a:t>。①</a:t>
            </a:r>
            <a:r>
              <a:rPr lang="ja-JP" altLang="en-US" sz="2000" dirty="0">
                <a:solidFill>
                  <a:srgbClr val="C00000"/>
                </a:solidFill>
                <a:latin typeface="+mn-ea"/>
              </a:rPr>
              <a:t>二国間方式</a:t>
            </a:r>
            <a:r>
              <a:rPr lang="ja-JP" altLang="en-US" sz="2000" dirty="0">
                <a:latin typeface="+mn-ea"/>
              </a:rPr>
              <a:t>（</a:t>
            </a:r>
            <a:r>
              <a:rPr lang="ja-JP" altLang="en-US" sz="2000" dirty="0" smtClean="0">
                <a:latin typeface="+mn-ea"/>
              </a:rPr>
              <a:t>既存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</a:t>
            </a:r>
            <a:r>
              <a:rPr lang="ja-JP" altLang="en-US" sz="2000" dirty="0" smtClean="0">
                <a:latin typeface="+mn-ea"/>
              </a:rPr>
              <a:t>の</a:t>
            </a:r>
            <a:r>
              <a:rPr lang="en-US" altLang="ja-JP" sz="2000" dirty="0">
                <a:latin typeface="+mn-ea"/>
              </a:rPr>
              <a:t>FTA</a:t>
            </a:r>
            <a:r>
              <a:rPr lang="ja-JP" altLang="en-US" sz="2000" dirty="0">
                <a:latin typeface="+mn-ea"/>
              </a:rPr>
              <a:t>を残し</a:t>
            </a:r>
            <a:r>
              <a:rPr lang="ja-JP" altLang="en-US" sz="2000" dirty="0" smtClean="0">
                <a:latin typeface="+mn-ea"/>
              </a:rPr>
              <a:t>、未締結国</a:t>
            </a:r>
            <a:r>
              <a:rPr lang="ja-JP" altLang="en-US" sz="2000" dirty="0">
                <a:latin typeface="+mn-ea"/>
              </a:rPr>
              <a:t>との間で二国間</a:t>
            </a:r>
            <a:r>
              <a:rPr lang="en-US" altLang="ja-JP" sz="2000" dirty="0">
                <a:latin typeface="+mn-ea"/>
              </a:rPr>
              <a:t>FTA</a:t>
            </a:r>
            <a:r>
              <a:rPr lang="ja-JP" altLang="en-US" sz="2000" dirty="0" smtClean="0">
                <a:latin typeface="+mn-ea"/>
              </a:rPr>
              <a:t>を締結</a:t>
            </a:r>
            <a:r>
              <a:rPr lang="ja-JP" altLang="en-US" sz="2000" dirty="0">
                <a:latin typeface="+mn-ea"/>
              </a:rPr>
              <a:t>）を主張する米国と</a:t>
            </a:r>
            <a:r>
              <a:rPr lang="ja-JP" altLang="en-US" sz="2000" dirty="0" smtClean="0">
                <a:latin typeface="+mn-ea"/>
              </a:rPr>
              <a:t>、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</a:t>
            </a:r>
            <a:r>
              <a:rPr lang="ja-JP" altLang="en-US" sz="2000" dirty="0" smtClean="0">
                <a:latin typeface="+mn-ea"/>
              </a:rPr>
              <a:t>②</a:t>
            </a:r>
            <a:r>
              <a:rPr lang="ja-JP" altLang="en-US" sz="2000" dirty="0">
                <a:solidFill>
                  <a:srgbClr val="C00000"/>
                </a:solidFill>
                <a:latin typeface="+mn-ea"/>
              </a:rPr>
              <a:t>多国間</a:t>
            </a:r>
            <a:r>
              <a:rPr lang="ja-JP" altLang="en-US" sz="2000" dirty="0" smtClean="0">
                <a:solidFill>
                  <a:srgbClr val="C00000"/>
                </a:solidFill>
                <a:latin typeface="+mn-ea"/>
              </a:rPr>
              <a:t>方式 </a:t>
            </a:r>
            <a:r>
              <a:rPr lang="ja-JP" altLang="en-US" sz="2000" dirty="0" smtClean="0">
                <a:latin typeface="+mn-ea"/>
              </a:rPr>
              <a:t>（統一的</a:t>
            </a:r>
            <a:r>
              <a:rPr lang="ja-JP" altLang="en-US" sz="2000" dirty="0">
                <a:latin typeface="+mn-ea"/>
              </a:rPr>
              <a:t>に</a:t>
            </a:r>
            <a:r>
              <a:rPr lang="ja-JP" altLang="en-US" sz="2000" dirty="0" smtClean="0">
                <a:latin typeface="+mn-ea"/>
              </a:rPr>
              <a:t>関税撤廃</a:t>
            </a:r>
            <a:r>
              <a:rPr lang="ja-JP" altLang="en-US" sz="2000" dirty="0">
                <a:latin typeface="+mn-ea"/>
              </a:rPr>
              <a:t>交渉を行い、その決定は既存の</a:t>
            </a:r>
            <a:r>
              <a:rPr lang="en-US" altLang="ja-JP" sz="2000" dirty="0" smtClean="0">
                <a:latin typeface="+mn-ea"/>
              </a:rPr>
              <a:t>FTA</a:t>
            </a: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</a:t>
            </a:r>
            <a:r>
              <a:rPr lang="ja-JP" altLang="en-US" sz="2000" dirty="0" smtClean="0">
                <a:latin typeface="+mn-ea"/>
              </a:rPr>
              <a:t>に</a:t>
            </a:r>
            <a:r>
              <a:rPr lang="ja-JP" altLang="en-US" sz="2000" dirty="0">
                <a:latin typeface="+mn-ea"/>
              </a:rPr>
              <a:t>適用</a:t>
            </a:r>
            <a:r>
              <a:rPr lang="ja-JP" altLang="en-US" sz="2000" dirty="0" smtClean="0">
                <a:latin typeface="+mn-ea"/>
              </a:rPr>
              <a:t>）を主張</a:t>
            </a:r>
            <a:r>
              <a:rPr lang="ja-JP" altLang="en-US" sz="2000" dirty="0">
                <a:latin typeface="+mn-ea"/>
              </a:rPr>
              <a:t>する豪州</a:t>
            </a:r>
            <a:r>
              <a:rPr lang="ja-JP" altLang="en-US" sz="2000" dirty="0" smtClean="0">
                <a:latin typeface="+mn-ea"/>
              </a:rPr>
              <a:t>、シンガポール</a:t>
            </a:r>
            <a:r>
              <a:rPr lang="ja-JP" altLang="en-US" sz="2000" dirty="0">
                <a:latin typeface="+mn-ea"/>
              </a:rPr>
              <a:t>、</a:t>
            </a:r>
            <a:r>
              <a:rPr lang="en-US" altLang="ja-JP" sz="2000" dirty="0">
                <a:latin typeface="+mn-ea"/>
              </a:rPr>
              <a:t>NZ</a:t>
            </a:r>
            <a:r>
              <a:rPr lang="ja-JP" altLang="en-US" sz="2000" dirty="0">
                <a:latin typeface="+mn-ea"/>
              </a:rPr>
              <a:t>が</a:t>
            </a:r>
            <a:r>
              <a:rPr lang="ja-JP" altLang="en-US" sz="2000" dirty="0" smtClean="0">
                <a:latin typeface="+mn-ea"/>
              </a:rPr>
              <a:t>対立。現在、二国間ベース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</a:t>
            </a:r>
            <a:r>
              <a:rPr lang="ja-JP" altLang="en-US" sz="2000" dirty="0" smtClean="0">
                <a:latin typeface="+mn-ea"/>
              </a:rPr>
              <a:t>で交渉。最終調整の方法は</a:t>
            </a:r>
            <a:r>
              <a:rPr lang="ja-JP" altLang="en-US" sz="2000" dirty="0">
                <a:latin typeface="+mn-ea"/>
              </a:rPr>
              <a:t>未だ</a:t>
            </a:r>
            <a:r>
              <a:rPr lang="ja-JP" altLang="en-US" sz="2000" dirty="0" smtClean="0">
                <a:latin typeface="+mn-ea"/>
              </a:rPr>
              <a:t>不確定。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■</a:t>
            </a:r>
            <a:r>
              <a:rPr lang="ja-JP" altLang="en-US" sz="2000" u="sng" dirty="0" smtClean="0">
                <a:latin typeface="+mn-ea"/>
              </a:rPr>
              <a:t>日本の</a:t>
            </a:r>
            <a:r>
              <a:rPr lang="ja-JP" altLang="en-US" sz="2000" u="sng" dirty="0" smtClean="0">
                <a:solidFill>
                  <a:srgbClr val="C00000"/>
                </a:solidFill>
                <a:latin typeface="+mn-ea"/>
              </a:rPr>
              <a:t>農産物</a:t>
            </a:r>
            <a:r>
              <a:rPr lang="en-US" altLang="ja-JP" sz="2000" u="sng" dirty="0" smtClean="0">
                <a:solidFill>
                  <a:srgbClr val="C00000"/>
                </a:solidFill>
                <a:latin typeface="+mn-ea"/>
              </a:rPr>
              <a:t>5</a:t>
            </a:r>
            <a:r>
              <a:rPr lang="ja-JP" altLang="en-US" sz="2000" u="sng" dirty="0" smtClean="0">
                <a:solidFill>
                  <a:srgbClr val="C00000"/>
                </a:solidFill>
                <a:latin typeface="+mn-ea"/>
              </a:rPr>
              <a:t>項目</a:t>
            </a:r>
            <a:r>
              <a:rPr lang="ja-JP" altLang="en-US" sz="2000" u="sng" dirty="0" smtClean="0">
                <a:latin typeface="+mn-ea"/>
              </a:rPr>
              <a:t>（コメ、麦、牛肉・豚肉、乳製品、甘味資源作物）と</a:t>
            </a:r>
            <a:r>
              <a:rPr lang="ja-JP" altLang="en-US" sz="2000" dirty="0" smtClean="0">
                <a:latin typeface="+mn-ea"/>
              </a:rPr>
              <a:t>、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 </a:t>
            </a:r>
            <a:r>
              <a:rPr lang="ja-JP" altLang="en-US" sz="2000" u="sng" dirty="0" smtClean="0">
                <a:latin typeface="+mn-ea"/>
              </a:rPr>
              <a:t>米国の自動車の関税撤廃を巡る日米</a:t>
            </a:r>
            <a:r>
              <a:rPr lang="ja-JP" altLang="en-US" sz="2000" u="sng" dirty="0">
                <a:latin typeface="+mn-ea"/>
              </a:rPr>
              <a:t>協議は平行線</a:t>
            </a:r>
            <a:r>
              <a:rPr lang="ja-JP" altLang="en-US" sz="2000" u="sng" dirty="0" smtClean="0">
                <a:latin typeface="+mn-ea"/>
              </a:rPr>
              <a:t>。「</a:t>
            </a:r>
            <a:r>
              <a:rPr lang="ja-JP" altLang="en-US" sz="2000" u="sng" dirty="0" smtClean="0">
                <a:solidFill>
                  <a:srgbClr val="C00000"/>
                </a:solidFill>
                <a:latin typeface="+mn-ea"/>
              </a:rPr>
              <a:t>聖域</a:t>
            </a:r>
            <a:r>
              <a:rPr lang="ja-JP" altLang="en-US" sz="2000" u="sng" dirty="0" smtClean="0">
                <a:latin typeface="+mn-ea"/>
              </a:rPr>
              <a:t>」の解釈に</a:t>
            </a:r>
            <a:endParaRPr lang="en-US" altLang="ja-JP" sz="2000" u="sng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 </a:t>
            </a:r>
            <a:r>
              <a:rPr lang="ja-JP" altLang="en-US" sz="2000" u="sng" dirty="0" smtClean="0">
                <a:latin typeface="+mn-ea"/>
              </a:rPr>
              <a:t>違い</a:t>
            </a:r>
            <a:r>
              <a:rPr lang="ja-JP" altLang="en-US" sz="2000" dirty="0" smtClean="0">
                <a:latin typeface="+mn-ea"/>
              </a:rPr>
              <a:t>。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 </a:t>
            </a:r>
          </a:p>
          <a:p>
            <a:pPr marL="0" indent="0">
              <a:buNone/>
            </a:pPr>
            <a:endParaRPr lang="ja-JP" altLang="en-US" sz="2000" dirty="0">
              <a:latin typeface="+mn-ea"/>
            </a:endParaRPr>
          </a:p>
          <a:p>
            <a:pPr marL="0" indent="0">
              <a:buNone/>
            </a:pPr>
            <a:endParaRPr lang="ja-JP" altLang="en-US" sz="2000" dirty="0" smtClean="0">
              <a:latin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309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４．</a:t>
            </a:r>
            <a:r>
              <a:rPr lang="en-US" altLang="ja-JP" dirty="0" smtClean="0"/>
              <a:t>TPP</a:t>
            </a:r>
            <a:r>
              <a:rPr lang="ja-JP" altLang="en-US" dirty="0"/>
              <a:t>交渉</a:t>
            </a:r>
            <a:r>
              <a:rPr lang="ja-JP" altLang="en-US" dirty="0" smtClean="0"/>
              <a:t>の争点 （３）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2800" dirty="0"/>
              <a:t>　</a:t>
            </a:r>
            <a:r>
              <a:rPr lang="ja-JP" altLang="en-US" sz="2800" dirty="0" smtClean="0"/>
              <a:t>　　</a:t>
            </a:r>
            <a:r>
              <a:rPr lang="ja-JP" altLang="en-US" sz="3100" dirty="0" smtClean="0"/>
              <a:t>－</a:t>
            </a:r>
            <a:r>
              <a:rPr lang="en-US" altLang="ja-JP" sz="3100" dirty="0">
                <a:latin typeface="+mn-ea"/>
              </a:rPr>
              <a:t>TPP</a:t>
            </a:r>
            <a:r>
              <a:rPr lang="ja-JP" altLang="en-US" sz="3100" dirty="0">
                <a:latin typeface="+mn-ea"/>
              </a:rPr>
              <a:t>のルール：米国</a:t>
            </a:r>
            <a:r>
              <a:rPr lang="ja-JP" altLang="en-US" sz="3100" dirty="0" smtClean="0">
                <a:latin typeface="+mn-ea"/>
              </a:rPr>
              <a:t>の主張と</a:t>
            </a:r>
            <a:r>
              <a:rPr lang="ja-JP" altLang="en-US" sz="3100" dirty="0">
                <a:latin typeface="+mn-ea"/>
              </a:rPr>
              <a:t>他国の</a:t>
            </a:r>
            <a:r>
              <a:rPr lang="ja-JP" altLang="en-US" sz="3100" dirty="0" smtClean="0">
                <a:latin typeface="+mn-ea"/>
              </a:rPr>
              <a:t>反発</a:t>
            </a:r>
            <a:r>
              <a:rPr lang="ja-JP" altLang="en-US" sz="3100" dirty="0" smtClean="0"/>
              <a:t>－</a:t>
            </a:r>
            <a:r>
              <a:rPr lang="ja-JP" altLang="en-US" sz="3100" dirty="0"/>
              <a:t/>
            </a:r>
            <a:br>
              <a:rPr lang="ja-JP" altLang="en-US" sz="3100" dirty="0"/>
            </a:br>
            <a:r>
              <a:rPr lang="en-US" altLang="ja-JP" sz="3100" dirty="0"/>
              <a:t/>
            </a:r>
            <a:br>
              <a:rPr lang="en-US" altLang="ja-JP" sz="3100" dirty="0"/>
            </a:br>
            <a:endParaRPr kumimoji="1" lang="ja-JP" altLang="en-US" sz="31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■</a:t>
            </a:r>
            <a:r>
              <a:rPr lang="ja-JP" altLang="en-US" sz="2000" dirty="0" smtClean="0">
                <a:solidFill>
                  <a:srgbClr val="C00000"/>
                </a:solidFill>
                <a:latin typeface="+mn-ea"/>
              </a:rPr>
              <a:t>投資</a:t>
            </a:r>
            <a:r>
              <a:rPr lang="ja-JP" altLang="en-US" sz="2000" dirty="0">
                <a:latin typeface="+mn-ea"/>
              </a:rPr>
              <a:t>：</a:t>
            </a:r>
            <a:r>
              <a:rPr lang="ja-JP" altLang="en-US" sz="2000" u="sng" dirty="0">
                <a:latin typeface="+mn-ea"/>
              </a:rPr>
              <a:t>米国は投資家保護のため</a:t>
            </a:r>
            <a:r>
              <a:rPr lang="ja-JP" altLang="en-US" sz="2000" u="sng" dirty="0" smtClean="0">
                <a:latin typeface="+mn-ea"/>
              </a:rPr>
              <a:t>、</a:t>
            </a:r>
            <a:r>
              <a:rPr lang="en-US" altLang="ja-JP" sz="2000" u="sng" dirty="0"/>
              <a:t> ISDS</a:t>
            </a:r>
            <a:r>
              <a:rPr lang="ja-JP" altLang="en-US" sz="2000" u="sng" dirty="0" smtClean="0"/>
              <a:t>条項</a:t>
            </a:r>
            <a:r>
              <a:rPr lang="ja-JP" altLang="en-US" sz="2000" u="sng" dirty="0" smtClean="0">
                <a:latin typeface="+mn-ea"/>
              </a:rPr>
              <a:t>の導入を主張、豪州と</a:t>
            </a:r>
            <a:r>
              <a:rPr lang="ja-JP" altLang="en-US" sz="2000" u="sng" dirty="0">
                <a:latin typeface="+mn-ea"/>
              </a:rPr>
              <a:t>対立</a:t>
            </a:r>
            <a:r>
              <a:rPr lang="ja-JP" altLang="en-US" sz="2000" dirty="0" smtClean="0">
                <a:latin typeface="+mn-ea"/>
              </a:rPr>
              <a:t>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/>
              <a:t>　 </a:t>
            </a:r>
            <a:r>
              <a:rPr lang="ja-JP" altLang="en-US" sz="2000" dirty="0" smtClean="0">
                <a:latin typeface="+mn-ea"/>
              </a:rPr>
              <a:t>条件付き</a:t>
            </a:r>
            <a:r>
              <a:rPr lang="ja-JP" altLang="en-US" sz="2000" dirty="0">
                <a:latin typeface="+mn-ea"/>
              </a:rPr>
              <a:t>（公衆衛生、安全、環境など公共の利益のための措置は提訴の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  </a:t>
            </a:r>
            <a:r>
              <a:rPr lang="ja-JP" altLang="en-US" sz="2000" dirty="0">
                <a:latin typeface="+mn-ea"/>
              </a:rPr>
              <a:t>の対象外）で導入の方向</a:t>
            </a:r>
            <a:r>
              <a:rPr lang="ja-JP" altLang="en-US" sz="2000" dirty="0" smtClean="0">
                <a:latin typeface="+mn-ea"/>
              </a:rPr>
              <a:t>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   ●</a:t>
            </a:r>
            <a:r>
              <a:rPr lang="en-US" altLang="ja-JP" sz="2000" dirty="0" smtClean="0">
                <a:solidFill>
                  <a:srgbClr val="C00000"/>
                </a:solidFill>
              </a:rPr>
              <a:t>ISDS</a:t>
            </a:r>
            <a:r>
              <a:rPr lang="ja-JP" altLang="en-US" sz="2000" dirty="0" smtClean="0">
                <a:solidFill>
                  <a:srgbClr val="C00000"/>
                </a:solidFill>
              </a:rPr>
              <a:t>条項</a:t>
            </a:r>
            <a:r>
              <a:rPr lang="ja-JP" altLang="en-US" sz="2000" dirty="0" smtClean="0"/>
              <a:t>（</a:t>
            </a:r>
            <a:r>
              <a:rPr lang="en-US" altLang="ja-JP" sz="1800" dirty="0" smtClean="0"/>
              <a:t>Investor-State Dispute</a:t>
            </a:r>
            <a:r>
              <a:rPr lang="ja-JP" altLang="en-US" sz="1800" dirty="0" smtClean="0"/>
              <a:t> </a:t>
            </a:r>
            <a:r>
              <a:rPr lang="en-US" altLang="ja-JP" sz="1800" dirty="0"/>
              <a:t>Settlement</a:t>
            </a:r>
            <a:r>
              <a:rPr lang="en-US" altLang="ja-JP" sz="2000" dirty="0"/>
              <a:t>:</a:t>
            </a:r>
            <a:r>
              <a:rPr lang="ja-JP" altLang="en-US" sz="2000" dirty="0"/>
              <a:t>投資家対国の</a:t>
            </a:r>
            <a:r>
              <a:rPr lang="ja-JP" altLang="en-US" sz="2000" dirty="0" smtClean="0"/>
              <a:t>紛争処理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    </a:t>
            </a:r>
            <a:r>
              <a:rPr lang="ja-JP" altLang="en-US" sz="2000" dirty="0" smtClean="0"/>
              <a:t>手続</a:t>
            </a:r>
            <a:r>
              <a:rPr lang="ja-JP" altLang="en-US" sz="2000" dirty="0" smtClean="0"/>
              <a:t>）</a:t>
            </a:r>
            <a:r>
              <a:rPr lang="en-US" altLang="ja-JP" sz="2000" dirty="0" smtClean="0"/>
              <a:t>:</a:t>
            </a:r>
            <a:r>
              <a:rPr lang="ja-JP" altLang="en-US" sz="2000" dirty="0" smtClean="0"/>
              <a:t>投資家</a:t>
            </a:r>
            <a:r>
              <a:rPr lang="ja-JP" altLang="en-US" sz="2000" dirty="0"/>
              <a:t>が投資受入国の政策に</a:t>
            </a:r>
            <a:r>
              <a:rPr lang="ja-JP" altLang="en-US" sz="2000" dirty="0" smtClean="0"/>
              <a:t>より被害（直接・間接収用）を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 smtClean="0"/>
              <a:t>      </a:t>
            </a:r>
            <a:r>
              <a:rPr lang="ja-JP" altLang="en-US" sz="2000" dirty="0" smtClean="0"/>
              <a:t>受けた</a:t>
            </a:r>
            <a:r>
              <a:rPr lang="ja-JP" altLang="en-US" sz="2000" dirty="0"/>
              <a:t>とき、国際</a:t>
            </a:r>
            <a:r>
              <a:rPr lang="ja-JP" altLang="en-US" sz="2000" dirty="0" smtClean="0"/>
              <a:t>仲裁</a:t>
            </a:r>
            <a:r>
              <a:rPr lang="ja-JP" altLang="en-US" sz="2000" dirty="0"/>
              <a:t>機関</a:t>
            </a:r>
            <a:r>
              <a:rPr lang="ja-JP" altLang="en-US" sz="2000" dirty="0" smtClean="0"/>
              <a:t>（国際投資紛争</a:t>
            </a:r>
            <a:r>
              <a:rPr lang="ja-JP" altLang="en-US" sz="2000" dirty="0"/>
              <a:t>解決センターなど）に</a:t>
            </a:r>
            <a:r>
              <a:rPr lang="ja-JP" altLang="en-US" sz="2000" dirty="0" smtClean="0"/>
              <a:t>提訴。 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■</a:t>
            </a:r>
            <a:r>
              <a:rPr lang="ja-JP" altLang="en-US" sz="2000" dirty="0" smtClean="0">
                <a:solidFill>
                  <a:srgbClr val="C00000"/>
                </a:solidFill>
                <a:latin typeface="+mn-ea"/>
              </a:rPr>
              <a:t>知的</a:t>
            </a:r>
            <a:r>
              <a:rPr lang="ja-JP" altLang="en-US" sz="2000" dirty="0">
                <a:solidFill>
                  <a:srgbClr val="C00000"/>
                </a:solidFill>
                <a:latin typeface="+mn-ea"/>
              </a:rPr>
              <a:t>財産権の保護</a:t>
            </a:r>
            <a:r>
              <a:rPr lang="ja-JP" altLang="en-US" sz="2000" dirty="0" smtClean="0">
                <a:latin typeface="+mn-ea"/>
              </a:rPr>
              <a:t>：</a:t>
            </a:r>
            <a:r>
              <a:rPr lang="en-US" altLang="ja-JP" sz="2000" u="sng" dirty="0">
                <a:latin typeface="+mn-ea"/>
              </a:rPr>
              <a:t>WTO</a:t>
            </a:r>
            <a:r>
              <a:rPr lang="ja-JP" altLang="en-US" sz="2000" u="sng" dirty="0">
                <a:latin typeface="+mn-ea"/>
              </a:rPr>
              <a:t>の</a:t>
            </a:r>
            <a:r>
              <a:rPr lang="en-US" altLang="ja-JP" sz="2000" u="sng" dirty="0" smtClean="0">
                <a:latin typeface="+mn-ea"/>
              </a:rPr>
              <a:t>TRIPS</a:t>
            </a:r>
            <a:r>
              <a:rPr lang="ja-JP" altLang="en-US" sz="2000" u="sng" dirty="0" smtClean="0">
                <a:latin typeface="+mn-ea"/>
              </a:rPr>
              <a:t>（</a:t>
            </a:r>
            <a:r>
              <a:rPr lang="en-US" altLang="ja-JP" sz="1800" u="sng" dirty="0" smtClean="0">
                <a:latin typeface="+mn-ea"/>
              </a:rPr>
              <a:t>Trade-Related Aspect of Intellectual </a:t>
            </a: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 </a:t>
            </a:r>
            <a:r>
              <a:rPr lang="en-US" altLang="ja-JP" sz="1800" u="sng" dirty="0" smtClean="0">
                <a:latin typeface="+mn-ea"/>
              </a:rPr>
              <a:t>Property Rights</a:t>
            </a:r>
            <a:r>
              <a:rPr lang="ja-JP" altLang="en-US" sz="1800" u="sng" dirty="0" smtClean="0">
                <a:latin typeface="+mn-ea"/>
              </a:rPr>
              <a:t>：</a:t>
            </a:r>
            <a:r>
              <a:rPr lang="ja-JP" altLang="en-US" sz="2000" u="sng" dirty="0" smtClean="0">
                <a:latin typeface="+mn-ea"/>
              </a:rPr>
              <a:t>知</a:t>
            </a:r>
            <a:r>
              <a:rPr lang="ja-JP" altLang="en-US" sz="2000" u="sng" dirty="0" smtClean="0">
                <a:latin typeface="+mn-ea"/>
              </a:rPr>
              <a:t>財の貿易関連側面）プラスの</a:t>
            </a:r>
            <a:r>
              <a:rPr lang="ja-JP" altLang="en-US" sz="2000" u="sng" dirty="0">
                <a:latin typeface="+mn-ea"/>
              </a:rPr>
              <a:t>規定</a:t>
            </a:r>
            <a:r>
              <a:rPr lang="ja-JP" altLang="en-US" sz="2000" u="sng" dirty="0" smtClean="0">
                <a:latin typeface="+mn-ea"/>
              </a:rPr>
              <a:t>を要求</a:t>
            </a:r>
            <a:r>
              <a:rPr lang="ja-JP" altLang="en-US" sz="2000" u="sng" dirty="0">
                <a:latin typeface="+mn-ea"/>
              </a:rPr>
              <a:t>する米国</a:t>
            </a:r>
            <a:r>
              <a:rPr lang="ja-JP" altLang="en-US" sz="2000" u="sng" dirty="0" smtClean="0">
                <a:latin typeface="+mn-ea"/>
              </a:rPr>
              <a:t>に</a:t>
            </a:r>
            <a:endParaRPr lang="en-US" altLang="ja-JP" sz="2000" u="sng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</a:t>
            </a:r>
            <a:r>
              <a:rPr lang="ja-JP" altLang="en-US" sz="2000" u="sng" dirty="0" smtClean="0">
                <a:latin typeface="+mn-ea"/>
              </a:rPr>
              <a:t>対し</a:t>
            </a:r>
            <a:r>
              <a:rPr lang="ja-JP" altLang="en-US" sz="2000" u="sng" dirty="0" smtClean="0">
                <a:latin typeface="+mn-ea"/>
              </a:rPr>
              <a:t>、新興国が反対</a:t>
            </a:r>
            <a:r>
              <a:rPr lang="ja-JP" altLang="en-US" sz="2000" dirty="0" smtClean="0">
                <a:latin typeface="+mn-ea"/>
              </a:rPr>
              <a:t>。米の主張：</a:t>
            </a:r>
            <a:r>
              <a:rPr lang="ja-JP" altLang="en-US" sz="2000" dirty="0">
                <a:latin typeface="+mn-ea"/>
              </a:rPr>
              <a:t>著作権保護期間を</a:t>
            </a:r>
            <a:r>
              <a:rPr lang="ja-JP" altLang="en-US" sz="2000" dirty="0" smtClean="0">
                <a:latin typeface="+mn-ea"/>
              </a:rPr>
              <a:t>延長（</a:t>
            </a:r>
            <a:r>
              <a:rPr lang="en-US" altLang="ja-JP" sz="2000" dirty="0">
                <a:latin typeface="+mn-ea"/>
              </a:rPr>
              <a:t>50</a:t>
            </a:r>
            <a:r>
              <a:rPr lang="ja-JP" altLang="en-US" sz="2000" dirty="0">
                <a:latin typeface="+mn-ea"/>
              </a:rPr>
              <a:t>年→</a:t>
            </a:r>
            <a:r>
              <a:rPr lang="en-US" altLang="ja-JP" sz="2000" dirty="0">
                <a:latin typeface="+mn-ea"/>
              </a:rPr>
              <a:t>70</a:t>
            </a:r>
            <a:r>
              <a:rPr lang="ja-JP" altLang="en-US" sz="2000" dirty="0">
                <a:latin typeface="+mn-ea"/>
              </a:rPr>
              <a:t>年）</a:t>
            </a:r>
            <a:r>
              <a:rPr lang="ja-JP" altLang="en-US" sz="2000" dirty="0" smtClean="0">
                <a:latin typeface="+mn-ea"/>
              </a:rPr>
              <a:t>、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新薬</a:t>
            </a:r>
            <a:r>
              <a:rPr lang="ja-JP" altLang="en-US" sz="2000" dirty="0" smtClean="0">
                <a:latin typeface="+mn-ea"/>
              </a:rPr>
              <a:t>の特許期間延長（安価なジェネリック製造の妨げ）</a:t>
            </a:r>
            <a:r>
              <a:rPr lang="ja-JP" altLang="en-US" sz="2000" dirty="0" smtClean="0">
                <a:latin typeface="+mn-ea"/>
              </a:rPr>
              <a:t>、非親告罪化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（</a:t>
            </a:r>
            <a:r>
              <a:rPr lang="ja-JP" altLang="en-US" sz="2000" dirty="0" smtClean="0">
                <a:latin typeface="+mn-ea"/>
              </a:rPr>
              <a:t>著作権</a:t>
            </a:r>
            <a:r>
              <a:rPr lang="ja-JP" altLang="en-US" sz="2000" dirty="0">
                <a:latin typeface="+mn-ea"/>
              </a:rPr>
              <a:t>侵害を</a:t>
            </a:r>
            <a:r>
              <a:rPr lang="ja-JP" altLang="en-US" sz="2000" dirty="0" smtClean="0">
                <a:latin typeface="+mn-ea"/>
              </a:rPr>
              <a:t>職権で刑事</a:t>
            </a:r>
            <a:r>
              <a:rPr lang="ja-JP" altLang="en-US" sz="2000" dirty="0">
                <a:latin typeface="+mn-ea"/>
              </a:rPr>
              <a:t>手続き）など。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■</a:t>
            </a:r>
            <a:r>
              <a:rPr lang="ja-JP" altLang="en-US" sz="2000" dirty="0">
                <a:solidFill>
                  <a:srgbClr val="C00000"/>
                </a:solidFill>
                <a:latin typeface="+mn-ea"/>
              </a:rPr>
              <a:t>政府調達</a:t>
            </a:r>
            <a:r>
              <a:rPr lang="ja-JP" altLang="en-US" sz="2000" dirty="0">
                <a:latin typeface="+mn-ea"/>
              </a:rPr>
              <a:t>：公共事業など物品・サービス調達の開放。</a:t>
            </a:r>
            <a:r>
              <a:rPr lang="en-US" altLang="ja-JP" sz="2000" u="sng" dirty="0">
                <a:latin typeface="+mn-ea"/>
              </a:rPr>
              <a:t>WTO</a:t>
            </a:r>
            <a:r>
              <a:rPr lang="ja-JP" altLang="en-US" sz="2000" u="sng" dirty="0">
                <a:latin typeface="+mn-ea"/>
              </a:rPr>
              <a:t>政府</a:t>
            </a:r>
            <a:r>
              <a:rPr lang="ja-JP" altLang="en-US" sz="2000" u="sng" dirty="0" smtClean="0">
                <a:latin typeface="+mn-ea"/>
              </a:rPr>
              <a:t>調達協定</a:t>
            </a:r>
            <a:r>
              <a:rPr lang="ja-JP" altLang="en-US" sz="2000" dirty="0" smtClean="0">
                <a:latin typeface="+mn-ea"/>
              </a:rPr>
              <a:t>　　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 </a:t>
            </a:r>
            <a:r>
              <a:rPr lang="en-US" altLang="ja-JP" sz="2000" u="sng" dirty="0" smtClean="0">
                <a:latin typeface="+mn-ea"/>
              </a:rPr>
              <a:t>(</a:t>
            </a:r>
            <a:r>
              <a:rPr lang="ja-JP" altLang="en-US" sz="2000" u="sng" dirty="0">
                <a:latin typeface="+mn-ea"/>
              </a:rPr>
              <a:t>日米加星のみ参加</a:t>
            </a:r>
            <a:r>
              <a:rPr lang="en-US" altLang="ja-JP" sz="2000" u="sng" dirty="0">
                <a:latin typeface="+mn-ea"/>
              </a:rPr>
              <a:t>)</a:t>
            </a:r>
            <a:r>
              <a:rPr lang="ja-JP" altLang="en-US" sz="2000" u="sng" dirty="0">
                <a:latin typeface="+mn-ea"/>
              </a:rPr>
              <a:t>並みか、それを上回る水準とする</a:t>
            </a:r>
            <a:r>
              <a:rPr lang="ja-JP" altLang="en-US" sz="2000" u="sng" dirty="0" smtClean="0">
                <a:latin typeface="+mn-ea"/>
              </a:rPr>
              <a:t>かで対立</a:t>
            </a:r>
            <a:r>
              <a:rPr lang="ja-JP" altLang="en-US" sz="2000" dirty="0" smtClean="0">
                <a:latin typeface="+mn-ea"/>
              </a:rPr>
              <a:t>。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  </a:t>
            </a:r>
            <a:r>
              <a:rPr lang="ja-JP" altLang="en-US" sz="2000" dirty="0" smtClean="0">
                <a:latin typeface="+mn-ea"/>
              </a:rPr>
              <a:t>マレーシア</a:t>
            </a:r>
            <a:r>
              <a:rPr lang="ja-JP" altLang="en-US" sz="2000" dirty="0">
                <a:latin typeface="+mn-ea"/>
              </a:rPr>
              <a:t>はブミプトラ政策（マレー人優遇）の廃止を拒否。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0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４</a:t>
            </a:r>
            <a:r>
              <a:rPr lang="ja-JP" altLang="en-US" dirty="0"/>
              <a:t>．</a:t>
            </a:r>
            <a:r>
              <a:rPr lang="en-US" altLang="ja-JP" dirty="0"/>
              <a:t>TPP</a:t>
            </a:r>
            <a:r>
              <a:rPr lang="ja-JP" altLang="en-US" dirty="0"/>
              <a:t>交渉</a:t>
            </a:r>
            <a:r>
              <a:rPr lang="ja-JP" altLang="en-US" dirty="0" smtClean="0"/>
              <a:t>の争点</a:t>
            </a:r>
            <a:r>
              <a:rPr lang="ja-JP" altLang="en-US" dirty="0"/>
              <a:t>（３）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sz="3600" dirty="0"/>
              <a:t>　　　</a:t>
            </a:r>
            <a:r>
              <a:rPr lang="ja-JP" altLang="en-US" sz="3100" dirty="0"/>
              <a:t>－</a:t>
            </a:r>
            <a:r>
              <a:rPr lang="en-US" altLang="ja-JP" sz="3100" dirty="0">
                <a:latin typeface="+mn-ea"/>
              </a:rPr>
              <a:t>TPP</a:t>
            </a:r>
            <a:r>
              <a:rPr lang="ja-JP" altLang="en-US" sz="3100" dirty="0">
                <a:latin typeface="+mn-ea"/>
              </a:rPr>
              <a:t>のルール：米国の主張と他国の反発</a:t>
            </a:r>
            <a:r>
              <a:rPr lang="ja-JP" altLang="en-US" sz="3100" dirty="0"/>
              <a:t>－</a:t>
            </a:r>
            <a:br>
              <a:rPr lang="ja-JP" altLang="en-US" sz="3100" dirty="0"/>
            </a:b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/>
            </a:r>
            <a:br>
              <a:rPr lang="ja-JP" altLang="en-US" dirty="0"/>
            </a:br>
            <a:r>
              <a:rPr lang="ja-JP" altLang="en-US" dirty="0"/>
              <a:t/>
            </a:r>
            <a:br>
              <a:rPr lang="ja-JP" altLang="en-US" dirty="0"/>
            </a:b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（つづき）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■</a:t>
            </a:r>
            <a:r>
              <a:rPr lang="ja-JP" altLang="en-US" sz="2000" dirty="0">
                <a:solidFill>
                  <a:srgbClr val="C00000"/>
                </a:solidFill>
                <a:latin typeface="+mn-ea"/>
              </a:rPr>
              <a:t>競争</a:t>
            </a:r>
            <a:r>
              <a:rPr lang="ja-JP" altLang="en-US" sz="2000" dirty="0" smtClean="0">
                <a:solidFill>
                  <a:srgbClr val="C00000"/>
                </a:solidFill>
                <a:latin typeface="+mn-ea"/>
              </a:rPr>
              <a:t>政策</a:t>
            </a:r>
            <a:r>
              <a:rPr lang="ja-JP" altLang="en-US" sz="2000" dirty="0" smtClean="0">
                <a:latin typeface="+mn-ea"/>
              </a:rPr>
              <a:t>（</a:t>
            </a:r>
            <a:r>
              <a:rPr lang="ja-JP" altLang="en-US" sz="2000" dirty="0" smtClean="0">
                <a:solidFill>
                  <a:srgbClr val="C00000"/>
                </a:solidFill>
                <a:latin typeface="+mn-ea"/>
              </a:rPr>
              <a:t>国有企業規律</a:t>
            </a:r>
            <a:r>
              <a:rPr lang="ja-JP" altLang="en-US" sz="2000" dirty="0" smtClean="0">
                <a:latin typeface="+mn-ea"/>
              </a:rPr>
              <a:t>）：</a:t>
            </a:r>
            <a:r>
              <a:rPr lang="ja-JP" altLang="en-US" sz="2000" u="sng" dirty="0">
                <a:latin typeface="+mn-ea"/>
              </a:rPr>
              <a:t>米国は国有</a:t>
            </a:r>
            <a:r>
              <a:rPr lang="ja-JP" altLang="en-US" sz="2000" u="sng" dirty="0" smtClean="0">
                <a:latin typeface="+mn-ea"/>
              </a:rPr>
              <a:t>企業と民間</a:t>
            </a:r>
            <a:r>
              <a:rPr lang="ja-JP" altLang="en-US" sz="2000" u="sng" dirty="0">
                <a:latin typeface="+mn-ea"/>
              </a:rPr>
              <a:t>企業との対等な</a:t>
            </a:r>
            <a:r>
              <a:rPr lang="ja-JP" altLang="en-US" sz="2000" u="sng" dirty="0" smtClean="0">
                <a:latin typeface="+mn-ea"/>
              </a:rPr>
              <a:t>競争</a:t>
            </a:r>
            <a:endParaRPr lang="en-US" altLang="ja-JP" sz="2000" u="sng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</a:t>
            </a:r>
            <a:r>
              <a:rPr lang="ja-JP" altLang="en-US" sz="2000" u="sng" dirty="0" smtClean="0">
                <a:latin typeface="+mn-ea"/>
              </a:rPr>
              <a:t>条件の確立を要求。国有企業</a:t>
            </a:r>
            <a:r>
              <a:rPr lang="ja-JP" altLang="en-US" sz="2000" u="sng" dirty="0">
                <a:latin typeface="+mn-ea"/>
              </a:rPr>
              <a:t>依存</a:t>
            </a:r>
            <a:r>
              <a:rPr lang="ja-JP" altLang="en-US" sz="2000" u="sng" dirty="0" smtClean="0">
                <a:latin typeface="+mn-ea"/>
              </a:rPr>
              <a:t>の大きい</a:t>
            </a:r>
            <a:r>
              <a:rPr lang="ja-JP" altLang="en-US" sz="2000" u="sng" dirty="0">
                <a:latin typeface="+mn-ea"/>
              </a:rPr>
              <a:t>ベトナム、マレーシアが反対</a:t>
            </a:r>
            <a:r>
              <a:rPr lang="ja-JP" altLang="en-US" sz="2000" dirty="0" smtClean="0">
                <a:latin typeface="+mn-ea"/>
              </a:rPr>
              <a:t>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 </a:t>
            </a:r>
            <a:r>
              <a:rPr lang="ja-JP" altLang="en-US" sz="2000" dirty="0" smtClean="0">
                <a:latin typeface="+mn-ea"/>
              </a:rPr>
              <a:t>米国は中国</a:t>
            </a:r>
            <a:r>
              <a:rPr lang="ja-JP" altLang="en-US" sz="2000" dirty="0">
                <a:latin typeface="+mn-ea"/>
              </a:rPr>
              <a:t>を</a:t>
            </a:r>
            <a:r>
              <a:rPr lang="ja-JP" altLang="en-US" sz="2000" dirty="0" smtClean="0">
                <a:latin typeface="+mn-ea"/>
              </a:rPr>
              <a:t>仮想</a:t>
            </a:r>
            <a:r>
              <a:rPr lang="ja-JP" altLang="en-US" sz="2000" dirty="0">
                <a:latin typeface="+mn-ea"/>
              </a:rPr>
              <a:t>対象国として</a:t>
            </a:r>
            <a:r>
              <a:rPr lang="ja-JP" altLang="en-US" sz="2000" dirty="0" smtClean="0">
                <a:latin typeface="+mn-ea"/>
              </a:rPr>
              <a:t>いるため、強硬姿勢。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 smtClean="0">
                <a:latin typeface="+mn-ea"/>
              </a:rPr>
              <a:t>   </a:t>
            </a:r>
            <a:r>
              <a:rPr lang="ja-JP" altLang="en-US" sz="2000" dirty="0" smtClean="0">
                <a:latin typeface="+mn-ea"/>
              </a:rPr>
              <a:t>●米国が新興国に譲歩の兆し（国内だけで活動する国有企業に対して、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  一定の優遇を認める）、膠着状態は打開の方向へ。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sz="2000" dirty="0"/>
              <a:t>■</a:t>
            </a:r>
            <a:r>
              <a:rPr lang="ja-JP" altLang="en-US" sz="2000" dirty="0" smtClean="0">
                <a:solidFill>
                  <a:srgbClr val="C00000"/>
                </a:solidFill>
              </a:rPr>
              <a:t>原産地</a:t>
            </a:r>
            <a:r>
              <a:rPr lang="ja-JP" altLang="en-US" sz="2000" dirty="0">
                <a:solidFill>
                  <a:srgbClr val="C00000"/>
                </a:solidFill>
              </a:rPr>
              <a:t>規則</a:t>
            </a:r>
            <a:r>
              <a:rPr lang="ja-JP" altLang="en-US" sz="2000" dirty="0"/>
              <a:t>：</a:t>
            </a:r>
            <a:r>
              <a:rPr lang="ja-JP" altLang="en-US" sz="2000" u="sng" dirty="0"/>
              <a:t>繊維製品について「</a:t>
            </a:r>
            <a:r>
              <a:rPr lang="ja-JP" altLang="en-US" sz="2000" u="sng" dirty="0">
                <a:solidFill>
                  <a:srgbClr val="C00000"/>
                </a:solidFill>
              </a:rPr>
              <a:t>ヤーン・フォワード</a:t>
            </a:r>
            <a:r>
              <a:rPr lang="ja-JP" altLang="en-US" sz="2000" u="sng" dirty="0"/>
              <a:t>」ルール（</a:t>
            </a:r>
            <a:r>
              <a:rPr lang="en-US" altLang="ja-JP" sz="2000" u="sng" dirty="0"/>
              <a:t>TPP</a:t>
            </a:r>
            <a:r>
              <a:rPr lang="ja-JP" altLang="en-US" sz="2000" u="sng" dirty="0" smtClean="0"/>
              <a:t>参加国</a:t>
            </a:r>
            <a:endParaRPr lang="en-US" altLang="ja-JP" sz="2000" u="sng" dirty="0" smtClean="0"/>
          </a:p>
          <a:p>
            <a:pPr marL="0" indent="0">
              <a:buNone/>
            </a:pPr>
            <a:r>
              <a:rPr lang="ja-JP" altLang="en-US" sz="2000" dirty="0"/>
              <a:t>　 </a:t>
            </a:r>
            <a:r>
              <a:rPr lang="ja-JP" altLang="en-US" sz="2000" u="sng" dirty="0" smtClean="0"/>
              <a:t>の</a:t>
            </a:r>
            <a:r>
              <a:rPr lang="ja-JP" altLang="en-US" sz="2000" u="sng" dirty="0"/>
              <a:t>原料を使用）を主張する米国に対し、中国産糸を輸入する</a:t>
            </a:r>
            <a:r>
              <a:rPr lang="ja-JP" altLang="en-US" sz="2000" u="sng" dirty="0" smtClean="0"/>
              <a:t>ベトナムが</a:t>
            </a:r>
            <a:endParaRPr lang="en-US" altLang="ja-JP" sz="2000" u="sng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</a:t>
            </a:r>
            <a:r>
              <a:rPr lang="ja-JP" altLang="en-US" sz="2000" u="sng" dirty="0" smtClean="0"/>
              <a:t>反発</a:t>
            </a:r>
            <a:r>
              <a:rPr lang="ja-JP" altLang="en-US" sz="2000" dirty="0" smtClean="0"/>
              <a:t>。</a:t>
            </a:r>
            <a:r>
              <a:rPr lang="ja-JP" altLang="en-US" sz="2000" dirty="0"/>
              <a:t>同ルール採用のメキシコ、ペルーが例外扱いに反対。　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 </a:t>
            </a:r>
            <a:r>
              <a:rPr lang="ja-JP" altLang="en-US" sz="2000" dirty="0" smtClean="0"/>
              <a:t>●関税番号変更基準と付加価値基準、第</a:t>
            </a:r>
            <a:r>
              <a:rPr lang="en-US" altLang="ja-JP" sz="2000" dirty="0" smtClean="0"/>
              <a:t>3</a:t>
            </a:r>
            <a:r>
              <a:rPr lang="ja-JP" altLang="en-US" sz="2000" dirty="0" smtClean="0"/>
              <a:t>者証明</a:t>
            </a:r>
            <a:r>
              <a:rPr lang="ja-JP" altLang="en-US" sz="2000" dirty="0"/>
              <a:t>制度</a:t>
            </a:r>
            <a:r>
              <a:rPr lang="ja-JP" altLang="en-US" sz="2000" dirty="0" smtClean="0"/>
              <a:t>と自己証明制度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　　の統一で対立。 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ja-JP" altLang="en-US" sz="2000" dirty="0" smtClean="0">
                <a:solidFill>
                  <a:srgbClr val="C00000"/>
                </a:solidFill>
              </a:rPr>
              <a:t>労働</a:t>
            </a:r>
            <a:r>
              <a:rPr lang="ja-JP" altLang="en-US" sz="2000" dirty="0">
                <a:solidFill>
                  <a:srgbClr val="C00000"/>
                </a:solidFill>
              </a:rPr>
              <a:t>と環境</a:t>
            </a:r>
            <a:r>
              <a:rPr lang="ja-JP" altLang="en-US" sz="2000" dirty="0"/>
              <a:t>：「</a:t>
            </a:r>
            <a:r>
              <a:rPr lang="ja-JP" altLang="en-US" sz="2000" dirty="0">
                <a:solidFill>
                  <a:srgbClr val="C00000"/>
                </a:solidFill>
              </a:rPr>
              <a:t>底辺への競争</a:t>
            </a:r>
            <a:r>
              <a:rPr lang="ja-JP" altLang="en-US" sz="2000" dirty="0"/>
              <a:t>」（貿易</a:t>
            </a:r>
            <a:r>
              <a:rPr lang="ja-JP" altLang="en-US" sz="2000" dirty="0" smtClean="0"/>
              <a:t>投資の促進</a:t>
            </a:r>
            <a:r>
              <a:rPr lang="ja-JP" altLang="en-US" sz="2000" dirty="0"/>
              <a:t>のため環境基準や</a:t>
            </a:r>
            <a:r>
              <a:rPr lang="ja-JP" altLang="en-US" sz="2000" dirty="0" smtClean="0"/>
              <a:t>労働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 smtClean="0"/>
              <a:t>    </a:t>
            </a:r>
            <a:r>
              <a:rPr lang="ja-JP" altLang="en-US" sz="2000" dirty="0" smtClean="0"/>
              <a:t>基準</a:t>
            </a:r>
            <a:r>
              <a:rPr lang="ja-JP" altLang="en-US" sz="2000" dirty="0"/>
              <a:t>を緩和）を</a:t>
            </a:r>
            <a:r>
              <a:rPr lang="ja-JP" altLang="en-US" sz="2000" dirty="0" smtClean="0"/>
              <a:t>阻止、高い基準を規定。規定</a:t>
            </a:r>
            <a:r>
              <a:rPr lang="ja-JP" altLang="en-US" sz="2000" dirty="0"/>
              <a:t>の実効性を担保する</a:t>
            </a:r>
            <a:r>
              <a:rPr lang="ja-JP" altLang="en-US" sz="2000" dirty="0" smtClean="0"/>
              <a:t>ために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</a:t>
            </a:r>
            <a:r>
              <a:rPr lang="ja-JP" altLang="en-US" sz="2000" dirty="0" smtClean="0"/>
              <a:t>紛争</a:t>
            </a:r>
            <a:r>
              <a:rPr lang="ja-JP" altLang="en-US" sz="2000" dirty="0"/>
              <a:t>解決の</a:t>
            </a:r>
            <a:r>
              <a:rPr lang="ja-JP" altLang="en-US" sz="2000" dirty="0" smtClean="0"/>
              <a:t>対象とする</a:t>
            </a:r>
            <a:r>
              <a:rPr lang="ja-JP" altLang="en-US" sz="2000" dirty="0"/>
              <a:t>かどうか</a:t>
            </a:r>
            <a:r>
              <a:rPr lang="ja-JP" altLang="en-US" sz="2000" dirty="0" smtClean="0"/>
              <a:t>、新興国と</a:t>
            </a:r>
            <a:r>
              <a:rPr lang="ja-JP" altLang="en-US" sz="2000" dirty="0"/>
              <a:t>対立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ja-JP" altLang="en-US" sz="2000" u="sng" dirty="0" smtClean="0"/>
              <a:t>ルール受入れと関税撤廃の</a:t>
            </a:r>
            <a:r>
              <a:rPr lang="ja-JP" altLang="en-US" sz="2000" u="sng" dirty="0" smtClean="0">
                <a:solidFill>
                  <a:srgbClr val="C00000"/>
                </a:solidFill>
              </a:rPr>
              <a:t>ギブ＆テイクの二国間交渉</a:t>
            </a:r>
            <a:r>
              <a:rPr lang="ja-JP" altLang="en-US" sz="2000" u="sng" dirty="0" smtClean="0"/>
              <a:t>が、一部膠着状態</a:t>
            </a:r>
            <a:r>
              <a:rPr lang="ja-JP" altLang="en-US" sz="2000" dirty="0" smtClean="0"/>
              <a:t>。</a:t>
            </a:r>
            <a:endParaRPr lang="ja-JP" altLang="en-US" sz="2000" dirty="0"/>
          </a:p>
          <a:p>
            <a:pPr marL="0" indent="0">
              <a:buNone/>
            </a:pPr>
            <a:endParaRPr lang="ja-JP" altLang="en-US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14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５．</a:t>
            </a:r>
            <a:r>
              <a:rPr lang="ja-JP" altLang="en-US" dirty="0" smtClean="0">
                <a:solidFill>
                  <a:srgbClr val="C00000"/>
                </a:solidFill>
              </a:rPr>
              <a:t>交渉の行方、漂流か（１）</a:t>
            </a:r>
            <a:r>
              <a:rPr lang="en-US" altLang="ja-JP" dirty="0" smtClean="0">
                <a:solidFill>
                  <a:srgbClr val="C00000"/>
                </a:solidFill>
              </a:rPr>
              <a:t/>
            </a:r>
            <a:br>
              <a:rPr lang="en-US" altLang="ja-JP" dirty="0" smtClean="0">
                <a:solidFill>
                  <a:srgbClr val="C00000"/>
                </a:solidFill>
              </a:rPr>
            </a:br>
            <a:r>
              <a:rPr lang="ja-JP" altLang="en-US" sz="3100" dirty="0">
                <a:solidFill>
                  <a:srgbClr val="C00000"/>
                </a:solidFill>
              </a:rPr>
              <a:t>　</a:t>
            </a:r>
            <a:r>
              <a:rPr lang="ja-JP" altLang="en-US" sz="3100" dirty="0" smtClean="0">
                <a:solidFill>
                  <a:srgbClr val="C00000"/>
                </a:solidFill>
              </a:rPr>
              <a:t>　 －</a:t>
            </a:r>
            <a:r>
              <a:rPr lang="en-US" altLang="ja-JP" sz="3100" dirty="0" smtClean="0">
                <a:solidFill>
                  <a:srgbClr val="C00000"/>
                </a:solidFill>
              </a:rPr>
              <a:t>21</a:t>
            </a:r>
            <a:r>
              <a:rPr lang="ja-JP" altLang="en-US" sz="3100" dirty="0" smtClean="0">
                <a:solidFill>
                  <a:srgbClr val="C00000"/>
                </a:solidFill>
              </a:rPr>
              <a:t>世紀型と</a:t>
            </a:r>
            <a:r>
              <a:rPr lang="en-US" altLang="ja-JP" sz="3100" dirty="0" smtClean="0">
                <a:solidFill>
                  <a:srgbClr val="C00000"/>
                </a:solidFill>
              </a:rPr>
              <a:t>20</a:t>
            </a:r>
            <a:r>
              <a:rPr lang="ja-JP" altLang="en-US" sz="3100" dirty="0" smtClean="0">
                <a:solidFill>
                  <a:srgbClr val="C00000"/>
                </a:solidFill>
              </a:rPr>
              <a:t>世紀型の狭間で－</a:t>
            </a:r>
            <a:r>
              <a:rPr lang="en-US" altLang="ja-JP" sz="3100" dirty="0" smtClean="0">
                <a:solidFill>
                  <a:srgbClr val="C00000"/>
                </a:solidFill>
              </a:rPr>
              <a:t/>
            </a:r>
            <a:br>
              <a:rPr lang="en-US" altLang="ja-JP" sz="3100" dirty="0" smtClean="0">
                <a:solidFill>
                  <a:srgbClr val="C00000"/>
                </a:solidFill>
              </a:rPr>
            </a:br>
            <a:r>
              <a:rPr lang="ja-JP" altLang="en-US" sz="3100" dirty="0" smtClean="0"/>
              <a:t/>
            </a:r>
            <a:br>
              <a:rPr lang="ja-JP" altLang="en-US" sz="3100" dirty="0" smtClean="0"/>
            </a:br>
            <a:endParaRPr kumimoji="1" lang="ja-JP" altLang="en-US" sz="31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8245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en-US" altLang="ja-JP" sz="2000" dirty="0" smtClean="0"/>
              <a:t>TPP</a:t>
            </a:r>
            <a:r>
              <a:rPr lang="ja-JP" altLang="en-US" sz="2000" dirty="0" smtClean="0"/>
              <a:t>交渉の先行きは不透明</a:t>
            </a:r>
            <a:r>
              <a:rPr lang="ja-JP" altLang="en-US" sz="2000" dirty="0"/>
              <a:t>　</a:t>
            </a:r>
          </a:p>
          <a:p>
            <a:pPr marL="0" indent="0">
              <a:buNone/>
            </a:pPr>
            <a:r>
              <a:rPr lang="ja-JP" altLang="en-US" sz="2000" dirty="0" smtClean="0"/>
              <a:t>　 ●交渉参加</a:t>
            </a:r>
            <a:r>
              <a:rPr lang="en-US" altLang="ja-JP" sz="2000" dirty="0"/>
              <a:t>12</a:t>
            </a:r>
            <a:r>
              <a:rPr lang="ja-JP" altLang="en-US" sz="2000" dirty="0"/>
              <a:t>カ国</a:t>
            </a:r>
            <a:r>
              <a:rPr lang="ja-JP" altLang="en-US" sz="2000" dirty="0" smtClean="0"/>
              <a:t>は</a:t>
            </a:r>
            <a:r>
              <a:rPr lang="en-US" altLang="ja-JP" sz="2000" dirty="0" smtClean="0"/>
              <a:t>2013</a:t>
            </a:r>
            <a:r>
              <a:rPr lang="ja-JP" altLang="en-US" sz="2000" dirty="0" smtClean="0"/>
              <a:t>年</a:t>
            </a:r>
            <a:r>
              <a:rPr lang="ja-JP" altLang="en-US" sz="2000" dirty="0"/>
              <a:t>末</a:t>
            </a:r>
            <a:r>
              <a:rPr lang="ja-JP" altLang="en-US" sz="2000" dirty="0" smtClean="0"/>
              <a:t>の交渉妥結を目指したが、越年。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 　</a:t>
            </a:r>
            <a:r>
              <a:rPr lang="ja-JP" altLang="en-US" sz="2000" dirty="0" smtClean="0"/>
              <a:t> 今年</a:t>
            </a:r>
            <a:r>
              <a:rPr lang="en-US" altLang="ja-JP" sz="2000" dirty="0" smtClean="0"/>
              <a:t>2</a:t>
            </a:r>
            <a:r>
              <a:rPr lang="ja-JP" altLang="en-US" sz="2000" dirty="0" smtClean="0"/>
              <a:t>月の</a:t>
            </a:r>
            <a:r>
              <a:rPr lang="en-US" altLang="ja-JP" sz="2000" dirty="0" smtClean="0"/>
              <a:t>TPP</a:t>
            </a:r>
            <a:r>
              <a:rPr lang="ja-JP" altLang="en-US" sz="2000" dirty="0" smtClean="0"/>
              <a:t>閣僚会合でも、大筋合意</a:t>
            </a:r>
            <a:r>
              <a:rPr lang="ja-JP" altLang="en-US" sz="2000" dirty="0"/>
              <a:t>は</a:t>
            </a:r>
            <a:r>
              <a:rPr lang="ja-JP" altLang="en-US" sz="2000" dirty="0" smtClean="0"/>
              <a:t>先送り。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 </a:t>
            </a:r>
            <a:r>
              <a:rPr lang="ja-JP" altLang="en-US" sz="2000" dirty="0" smtClean="0"/>
              <a:t>●</a:t>
            </a:r>
            <a:r>
              <a:rPr lang="en-US" altLang="ja-JP" sz="2000" dirty="0" smtClean="0"/>
              <a:t>4</a:t>
            </a:r>
            <a:r>
              <a:rPr lang="ja-JP" altLang="en-US" sz="2000" dirty="0" smtClean="0"/>
              <a:t>月の日米首脳会談がヤマ場。</a:t>
            </a:r>
            <a:r>
              <a:rPr lang="en-US" altLang="ja-JP" sz="2000" dirty="0" smtClean="0">
                <a:solidFill>
                  <a:srgbClr val="C00000"/>
                </a:solidFill>
              </a:rPr>
              <a:t>5</a:t>
            </a:r>
            <a:r>
              <a:rPr lang="ja-JP" altLang="en-US" sz="2000" dirty="0" smtClean="0">
                <a:solidFill>
                  <a:srgbClr val="C00000"/>
                </a:solidFill>
              </a:rPr>
              <a:t>月の</a:t>
            </a:r>
            <a:r>
              <a:rPr lang="en-US" altLang="ja-JP" sz="2000" dirty="0" smtClean="0">
                <a:solidFill>
                  <a:srgbClr val="C00000"/>
                </a:solidFill>
              </a:rPr>
              <a:t>APEC</a:t>
            </a:r>
            <a:r>
              <a:rPr lang="ja-JP" altLang="en-US" sz="2000" dirty="0" smtClean="0">
                <a:solidFill>
                  <a:srgbClr val="C00000"/>
                </a:solidFill>
              </a:rPr>
              <a:t>貿易相会合（青島）</a:t>
            </a:r>
            <a:r>
              <a:rPr lang="ja-JP" altLang="en-US" sz="2000" dirty="0" smtClean="0"/>
              <a:t>に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　　合わせて</a:t>
            </a:r>
            <a:r>
              <a:rPr lang="en-US" altLang="ja-JP" sz="2000" dirty="0" smtClean="0"/>
              <a:t>TPP</a:t>
            </a:r>
            <a:r>
              <a:rPr lang="ja-JP" altLang="en-US" sz="2000" dirty="0" smtClean="0"/>
              <a:t>閣僚会合を開催、合意を目指す案も浮上。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　</a:t>
            </a:r>
            <a:r>
              <a:rPr lang="ja-JP" altLang="en-US" sz="2000" dirty="0"/>
              <a:t> </a:t>
            </a:r>
            <a:r>
              <a:rPr lang="ja-JP" altLang="en-US" sz="2000" dirty="0" smtClean="0"/>
              <a:t>●</a:t>
            </a:r>
            <a:r>
              <a:rPr lang="ja-JP" altLang="en-US" sz="2000" u="sng" dirty="0" smtClean="0"/>
              <a:t>このタイミングを逃すと、</a:t>
            </a:r>
            <a:r>
              <a:rPr lang="en-US" altLang="ja-JP" sz="2000" u="sng" dirty="0" smtClean="0"/>
              <a:t>11</a:t>
            </a:r>
            <a:r>
              <a:rPr lang="ja-JP" altLang="en-US" sz="2000" u="sng" dirty="0" smtClean="0"/>
              <a:t>月</a:t>
            </a:r>
            <a:r>
              <a:rPr lang="ja-JP" altLang="en-US" sz="2000" u="sng" dirty="0" smtClean="0">
                <a:solidFill>
                  <a:srgbClr val="C00000"/>
                </a:solidFill>
              </a:rPr>
              <a:t>米議会中間選挙</a:t>
            </a:r>
            <a:r>
              <a:rPr lang="ja-JP" altLang="en-US" sz="2000" u="sng" dirty="0" smtClean="0"/>
              <a:t>の影響で実質的な</a:t>
            </a:r>
            <a:endParaRPr lang="en-US" altLang="ja-JP" sz="2000" u="sng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   </a:t>
            </a:r>
            <a:r>
              <a:rPr lang="ja-JP" altLang="en-US" sz="2000" u="sng" dirty="0" smtClean="0"/>
              <a:t>協議は難しくなり、</a:t>
            </a:r>
            <a:r>
              <a:rPr lang="en-US" altLang="ja-JP" sz="2000" u="sng" dirty="0" smtClean="0"/>
              <a:t>TPP</a:t>
            </a:r>
            <a:r>
              <a:rPr lang="ja-JP" altLang="en-US" sz="2000" u="sng" dirty="0" smtClean="0"/>
              <a:t>交渉は漂流、長期化の可能性が高い</a:t>
            </a:r>
            <a:r>
              <a:rPr lang="ja-JP" altLang="en-US" sz="2000" dirty="0" smtClean="0"/>
              <a:t>。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en-US" altLang="ja-JP" sz="2000" dirty="0"/>
              <a:t>TPP</a:t>
            </a:r>
            <a:r>
              <a:rPr lang="ja-JP" altLang="en-US" sz="2000" dirty="0"/>
              <a:t>交渉の停滞は</a:t>
            </a:r>
            <a:r>
              <a:rPr lang="ja-JP" altLang="en-US" sz="2000" dirty="0" smtClean="0"/>
              <a:t>、関税</a:t>
            </a:r>
            <a:r>
              <a:rPr lang="ja-JP" altLang="en-US" sz="2000" dirty="0"/>
              <a:t>撤廃を</a:t>
            </a:r>
            <a:r>
              <a:rPr lang="ja-JP" altLang="en-US" sz="2000" dirty="0" smtClean="0"/>
              <a:t>めぐる</a:t>
            </a:r>
            <a:r>
              <a:rPr lang="ja-JP" altLang="en-US" sz="2000" dirty="0" smtClean="0">
                <a:solidFill>
                  <a:srgbClr val="C00000"/>
                </a:solidFill>
              </a:rPr>
              <a:t>日米対立</a:t>
            </a:r>
            <a:r>
              <a:rPr lang="ja-JP" altLang="en-US" sz="2000" dirty="0"/>
              <a:t>が最大の要因。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 </a:t>
            </a:r>
            <a:r>
              <a:rPr lang="ja-JP" altLang="en-US" sz="2000" dirty="0" smtClean="0"/>
              <a:t>●</a:t>
            </a:r>
            <a:r>
              <a:rPr lang="ja-JP" altLang="en-US" sz="2000" u="sng" dirty="0" smtClean="0"/>
              <a:t>アジア</a:t>
            </a:r>
            <a:r>
              <a:rPr lang="ja-JP" altLang="en-US" sz="2000" u="sng" dirty="0"/>
              <a:t>太平洋の</a:t>
            </a:r>
            <a:r>
              <a:rPr lang="en-US" altLang="ja-JP" sz="2000" u="sng" dirty="0"/>
              <a:t>21</a:t>
            </a:r>
            <a:r>
              <a:rPr lang="ja-JP" altLang="en-US" sz="2000" u="sng" dirty="0"/>
              <a:t>世紀型貿易ルールづくりを先導する立場の日米が</a:t>
            </a:r>
            <a:r>
              <a:rPr lang="ja-JP" altLang="en-US" sz="2000" dirty="0"/>
              <a:t>、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/>
              <a:t>   </a:t>
            </a:r>
            <a:r>
              <a:rPr lang="en-US" altLang="ja-JP" sz="2000" dirty="0" smtClean="0"/>
              <a:t> </a:t>
            </a:r>
            <a:r>
              <a:rPr lang="ja-JP" altLang="en-US" sz="2000" dirty="0" smtClean="0"/>
              <a:t>　 </a:t>
            </a:r>
            <a:r>
              <a:rPr lang="en-US" altLang="ja-JP" sz="2000" u="sng" dirty="0" smtClean="0"/>
              <a:t>20</a:t>
            </a:r>
            <a:r>
              <a:rPr lang="ja-JP" altLang="en-US" sz="2000" u="sng" dirty="0"/>
              <a:t>世紀型貿易の次元で揉めて</a:t>
            </a:r>
            <a:r>
              <a:rPr lang="ja-JP" altLang="en-US" sz="2000" u="sng" dirty="0" smtClean="0"/>
              <a:t>いる。</a:t>
            </a:r>
            <a:r>
              <a:rPr lang="ja-JP" altLang="en-US" sz="2000" u="sng" dirty="0"/>
              <a:t>関税</a:t>
            </a:r>
            <a:r>
              <a:rPr lang="ja-JP" altLang="en-US" sz="2000" u="sng" dirty="0" smtClean="0"/>
              <a:t>撤廃という</a:t>
            </a:r>
            <a:r>
              <a:rPr lang="en-US" altLang="ja-JP" sz="2000" u="sng" dirty="0" smtClean="0"/>
              <a:t>20</a:t>
            </a:r>
            <a:r>
              <a:rPr lang="ja-JP" altLang="en-US" sz="2000" u="sng" dirty="0"/>
              <a:t>世紀から</a:t>
            </a:r>
            <a:r>
              <a:rPr lang="ja-JP" altLang="en-US" sz="2000" u="sng" dirty="0" smtClean="0"/>
              <a:t>の宿</a:t>
            </a:r>
            <a:endParaRPr lang="en-US" altLang="ja-JP" sz="2000" u="sng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　　</a:t>
            </a:r>
            <a:r>
              <a:rPr lang="ja-JP" altLang="en-US" sz="2000" u="sng" dirty="0" smtClean="0"/>
              <a:t>題でどう</a:t>
            </a:r>
            <a:r>
              <a:rPr lang="ja-JP" altLang="en-US" sz="2000" u="sng" dirty="0"/>
              <a:t>折り合う</a:t>
            </a:r>
            <a:r>
              <a:rPr lang="ja-JP" altLang="en-US" sz="2000" u="sng" dirty="0" smtClean="0"/>
              <a:t>かが、交渉妥結</a:t>
            </a:r>
            <a:r>
              <a:rPr lang="ja-JP" altLang="en-US" sz="2000" u="sng" dirty="0"/>
              <a:t>のカギ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　 ●新興国は、日米</a:t>
            </a:r>
            <a:r>
              <a:rPr lang="ja-JP" altLang="en-US" sz="2000" dirty="0"/>
              <a:t>協議の着地点を見極めて</a:t>
            </a:r>
            <a:r>
              <a:rPr lang="ja-JP" altLang="en-US" sz="2000" dirty="0" smtClean="0"/>
              <a:t>からカード</a:t>
            </a:r>
            <a:r>
              <a:rPr lang="ja-JP" altLang="en-US" sz="2000" dirty="0"/>
              <a:t>を切る考え。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 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   </a:t>
            </a:r>
            <a:endParaRPr lang="en-US" altLang="ja-JP" sz="2000" dirty="0" smtClean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>
                <a:solidFill>
                  <a:srgbClr val="FF0000"/>
                </a:solidFill>
              </a:rPr>
              <a:t>   </a:t>
            </a:r>
            <a:endParaRPr lang="en-US" altLang="ja-JP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   </a:t>
            </a:r>
            <a:endParaRPr lang="en-US" altLang="ja-JP" sz="2000" dirty="0" smtClean="0"/>
          </a:p>
          <a:p>
            <a:pPr marL="0" indent="0">
              <a:buNone/>
            </a:pPr>
            <a:endParaRPr lang="ja-JP" altLang="en-US" sz="2000" dirty="0"/>
          </a:p>
          <a:p>
            <a:pPr marL="0" indent="0">
              <a:buNone/>
            </a:pPr>
            <a:r>
              <a:rPr lang="ja-JP" altLang="en-US" sz="2000" dirty="0" smtClean="0"/>
              <a:t>　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　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15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20080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/>
              <a:t>　　　</a:t>
            </a:r>
            <a:r>
              <a:rPr lang="ja-JP" altLang="en-US" sz="3600" dirty="0"/>
              <a:t> </a:t>
            </a:r>
            <a:r>
              <a:rPr lang="ja-JP" altLang="en-US" sz="3600" dirty="0" smtClean="0"/>
              <a:t>  </a:t>
            </a:r>
            <a:r>
              <a:rPr kumimoji="1" lang="ja-JP" altLang="en-US" sz="3600" dirty="0" smtClean="0"/>
              <a:t>目　次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484784"/>
            <a:ext cx="8301608" cy="518457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kumimoji="1" lang="ja-JP" altLang="en-US" dirty="0" smtClean="0">
                <a:latin typeface="+mn-ea"/>
              </a:rPr>
              <a:t>　　  　　　　　 </a:t>
            </a:r>
            <a:r>
              <a:rPr kumimoji="1" lang="en-US" altLang="ja-JP" sz="2800" dirty="0" smtClean="0">
                <a:solidFill>
                  <a:srgbClr val="C00000"/>
                </a:solidFill>
                <a:latin typeface="+mn-ea"/>
              </a:rPr>
              <a:t>Ⅰ</a:t>
            </a:r>
            <a:r>
              <a:rPr kumimoji="1" lang="ja-JP" altLang="en-US" sz="2800" dirty="0" smtClean="0">
                <a:solidFill>
                  <a:srgbClr val="C00000"/>
                </a:solidFill>
                <a:latin typeface="+mn-ea"/>
              </a:rPr>
              <a:t>　</a:t>
            </a:r>
            <a:r>
              <a:rPr kumimoji="1" lang="en-US" altLang="ja-JP" sz="2800" dirty="0" smtClean="0">
                <a:solidFill>
                  <a:srgbClr val="C00000"/>
                </a:solidFill>
                <a:latin typeface="+mn-ea"/>
              </a:rPr>
              <a:t>WTO</a:t>
            </a:r>
            <a:r>
              <a:rPr kumimoji="1" lang="ja-JP" altLang="en-US" sz="2800" dirty="0" smtClean="0">
                <a:solidFill>
                  <a:srgbClr val="C00000"/>
                </a:solidFill>
                <a:latin typeface="+mn-ea"/>
              </a:rPr>
              <a:t>離れとメガ</a:t>
            </a:r>
            <a:r>
              <a:rPr kumimoji="1" lang="en-US" altLang="ja-JP" sz="2800" dirty="0" smtClean="0">
                <a:solidFill>
                  <a:srgbClr val="C00000"/>
                </a:solidFill>
                <a:latin typeface="+mn-ea"/>
              </a:rPr>
              <a:t>FTA</a:t>
            </a:r>
            <a:r>
              <a:rPr lang="ja-JP" altLang="en-US" sz="2800" dirty="0" smtClean="0">
                <a:solidFill>
                  <a:srgbClr val="C00000"/>
                </a:solidFill>
                <a:latin typeface="+mn-ea"/>
              </a:rPr>
              <a:t>の潮流</a:t>
            </a:r>
            <a:endParaRPr kumimoji="1" lang="en-US" altLang="ja-JP" sz="2800" dirty="0" smtClean="0">
              <a:solidFill>
                <a:srgbClr val="C00000"/>
              </a:solidFill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n-ea"/>
              </a:rPr>
              <a:t>　　　　　 　　　 １． </a:t>
            </a:r>
            <a:r>
              <a:rPr lang="en-US" altLang="ja-JP" sz="2800" dirty="0" smtClean="0">
                <a:latin typeface="+mn-ea"/>
              </a:rPr>
              <a:t>WTO</a:t>
            </a:r>
            <a:r>
              <a:rPr lang="ja-JP" altLang="en-US" sz="2800" dirty="0" smtClean="0">
                <a:latin typeface="+mn-ea"/>
              </a:rPr>
              <a:t>交渉の失速</a:t>
            </a:r>
            <a:endParaRPr lang="en-US" altLang="ja-JP" sz="2800" dirty="0" smtClean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2800" dirty="0">
                <a:latin typeface="+mn-ea"/>
              </a:rPr>
              <a:t>　</a:t>
            </a:r>
            <a:r>
              <a:rPr kumimoji="1" lang="ja-JP" altLang="en-US" sz="2800" dirty="0" smtClean="0">
                <a:latin typeface="+mn-ea"/>
              </a:rPr>
              <a:t>　　　　　 　 　２． </a:t>
            </a:r>
            <a:r>
              <a:rPr kumimoji="1" lang="en-US" altLang="ja-JP" sz="2800" dirty="0" smtClean="0">
                <a:latin typeface="+mn-ea"/>
              </a:rPr>
              <a:t>21</a:t>
            </a:r>
            <a:r>
              <a:rPr kumimoji="1" lang="ja-JP" altLang="en-US" sz="2800" dirty="0" smtClean="0">
                <a:latin typeface="+mn-ea"/>
              </a:rPr>
              <a:t>世紀型貿易とメガ</a:t>
            </a:r>
            <a:r>
              <a:rPr kumimoji="1" lang="en-US" altLang="ja-JP" sz="2800" dirty="0" smtClean="0">
                <a:latin typeface="+mn-ea"/>
              </a:rPr>
              <a:t>FTA</a:t>
            </a:r>
          </a:p>
          <a:p>
            <a:pPr marL="0" indent="0">
              <a:buNone/>
            </a:pPr>
            <a:r>
              <a:rPr lang="ja-JP" altLang="en-US" sz="2800" dirty="0" smtClean="0">
                <a:latin typeface="+mn-ea"/>
              </a:rPr>
              <a:t>　　　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dirty="0" smtClean="0">
                <a:latin typeface="+mn-ea"/>
              </a:rPr>
              <a:t>　　　</a:t>
            </a:r>
            <a:r>
              <a:rPr lang="en-US" altLang="ja-JP" sz="2800" dirty="0" smtClean="0">
                <a:solidFill>
                  <a:srgbClr val="C00000"/>
                </a:solidFill>
                <a:latin typeface="+mn-ea"/>
              </a:rPr>
              <a:t>Ⅱ</a:t>
            </a:r>
            <a:r>
              <a:rPr lang="ja-JP" altLang="en-US" sz="2800" dirty="0" smtClean="0">
                <a:solidFill>
                  <a:srgbClr val="C00000"/>
                </a:solidFill>
                <a:latin typeface="+mn-ea"/>
              </a:rPr>
              <a:t>　</a:t>
            </a:r>
            <a:r>
              <a:rPr lang="ja-JP" altLang="en-US" sz="2800" dirty="0">
                <a:solidFill>
                  <a:srgbClr val="C00000"/>
                </a:solidFill>
                <a:latin typeface="+mn-ea"/>
              </a:rPr>
              <a:t>正念場の</a:t>
            </a:r>
            <a:r>
              <a:rPr lang="en-US" altLang="ja-JP" sz="2800" dirty="0">
                <a:solidFill>
                  <a:srgbClr val="C00000"/>
                </a:solidFill>
                <a:latin typeface="+mn-ea"/>
              </a:rPr>
              <a:t>TPP</a:t>
            </a:r>
            <a:r>
              <a:rPr lang="ja-JP" altLang="en-US" sz="2800" dirty="0" smtClean="0">
                <a:solidFill>
                  <a:srgbClr val="C00000"/>
                </a:solidFill>
                <a:latin typeface="+mn-ea"/>
              </a:rPr>
              <a:t>交渉</a:t>
            </a:r>
            <a:endParaRPr lang="en-US" altLang="ja-JP" sz="2800" dirty="0" smtClean="0">
              <a:solidFill>
                <a:srgbClr val="C00000"/>
              </a:solidFill>
              <a:latin typeface="+mn-ea"/>
            </a:endParaRPr>
          </a:p>
          <a:p>
            <a:pPr marL="0" indent="0">
              <a:buNone/>
            </a:pPr>
            <a:r>
              <a:rPr kumimoji="1" lang="ja-JP" altLang="en-US" sz="2800" dirty="0">
                <a:latin typeface="+mn-ea"/>
              </a:rPr>
              <a:t>　</a:t>
            </a:r>
            <a:r>
              <a:rPr kumimoji="1" lang="ja-JP" altLang="en-US" sz="2800" dirty="0" smtClean="0">
                <a:latin typeface="+mn-ea"/>
              </a:rPr>
              <a:t>　　　　 　　　 ３． </a:t>
            </a:r>
            <a:r>
              <a:rPr kumimoji="1" lang="en-US" altLang="ja-JP" sz="2800" dirty="0" smtClean="0">
                <a:latin typeface="+mn-ea"/>
              </a:rPr>
              <a:t>TPP</a:t>
            </a:r>
            <a:r>
              <a:rPr kumimoji="1" lang="ja-JP" altLang="en-US" sz="2800" dirty="0" smtClean="0">
                <a:latin typeface="+mn-ea"/>
              </a:rPr>
              <a:t>の背景：米国の狙い</a:t>
            </a:r>
            <a:endParaRPr kumimoji="1" lang="en-US" altLang="ja-JP" sz="28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dirty="0" smtClean="0">
                <a:latin typeface="+mn-ea"/>
              </a:rPr>
              <a:t>　　　　　 　 　４． </a:t>
            </a:r>
            <a:r>
              <a:rPr lang="en-US" altLang="ja-JP" sz="2800" dirty="0" smtClean="0">
                <a:latin typeface="+mn-ea"/>
              </a:rPr>
              <a:t>TPP</a:t>
            </a:r>
            <a:r>
              <a:rPr lang="ja-JP" altLang="en-US" sz="2800" dirty="0" smtClean="0">
                <a:latin typeface="+mn-ea"/>
              </a:rPr>
              <a:t>交渉の争点</a:t>
            </a:r>
            <a:endParaRPr lang="en-US" altLang="ja-JP" sz="2800" dirty="0" smtClean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2800" dirty="0">
                <a:latin typeface="+mn-ea"/>
              </a:rPr>
              <a:t>　</a:t>
            </a:r>
            <a:r>
              <a:rPr kumimoji="1" lang="ja-JP" altLang="en-US" sz="2800" dirty="0" smtClean="0">
                <a:latin typeface="+mn-ea"/>
              </a:rPr>
              <a:t>　　　　　　 　 ５． 交渉の行方：漂流か</a:t>
            </a:r>
            <a:endParaRPr kumimoji="1" lang="en-US" altLang="ja-JP" sz="28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n-ea"/>
              </a:rPr>
              <a:t>　　　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dirty="0" smtClean="0">
                <a:latin typeface="+mn-ea"/>
              </a:rPr>
              <a:t>　　  </a:t>
            </a:r>
            <a:r>
              <a:rPr lang="en-US" altLang="ja-JP" sz="2800" dirty="0" smtClean="0">
                <a:solidFill>
                  <a:srgbClr val="C00000"/>
                </a:solidFill>
                <a:latin typeface="+mn-ea"/>
              </a:rPr>
              <a:t>Ⅲ</a:t>
            </a:r>
            <a:r>
              <a:rPr lang="ja-JP" altLang="en-US" sz="2800" dirty="0" smtClean="0">
                <a:solidFill>
                  <a:srgbClr val="C00000"/>
                </a:solidFill>
                <a:latin typeface="+mn-ea"/>
              </a:rPr>
              <a:t>　</a:t>
            </a:r>
            <a:r>
              <a:rPr lang="ja-JP" altLang="en-US" sz="2800" dirty="0">
                <a:solidFill>
                  <a:srgbClr val="C00000"/>
                </a:solidFill>
                <a:latin typeface="+mn-ea"/>
              </a:rPr>
              <a:t>同床異夢の</a:t>
            </a:r>
            <a:r>
              <a:rPr lang="en-US" altLang="ja-JP" sz="2800" dirty="0" smtClean="0">
                <a:solidFill>
                  <a:srgbClr val="C00000"/>
                </a:solidFill>
                <a:latin typeface="+mn-ea"/>
              </a:rPr>
              <a:t>RCEP</a:t>
            </a:r>
          </a:p>
          <a:p>
            <a:pPr marL="0" indent="0">
              <a:buNone/>
            </a:pPr>
            <a:r>
              <a:rPr kumimoji="1" lang="ja-JP" altLang="en-US" sz="2800" dirty="0">
                <a:latin typeface="+mn-ea"/>
              </a:rPr>
              <a:t>　</a:t>
            </a:r>
            <a:r>
              <a:rPr kumimoji="1" lang="ja-JP" altLang="en-US" sz="2800" dirty="0" smtClean="0">
                <a:latin typeface="+mn-ea"/>
              </a:rPr>
              <a:t>　　　　　　　  ６． 日中韓</a:t>
            </a:r>
            <a:r>
              <a:rPr kumimoji="1" lang="en-US" altLang="ja-JP" sz="2800" dirty="0" smtClean="0">
                <a:latin typeface="+mn-ea"/>
              </a:rPr>
              <a:t>FTA</a:t>
            </a:r>
            <a:r>
              <a:rPr kumimoji="1" lang="ja-JP" altLang="en-US" sz="2800" dirty="0" smtClean="0">
                <a:latin typeface="+mn-ea"/>
              </a:rPr>
              <a:t>の思惑</a:t>
            </a:r>
            <a:endParaRPr kumimoji="1" lang="en-US" altLang="ja-JP" sz="28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dirty="0" smtClean="0">
                <a:latin typeface="+mn-ea"/>
              </a:rPr>
              <a:t>　　　　　　　  ７． 動き出した</a:t>
            </a:r>
            <a:r>
              <a:rPr lang="en-US" altLang="ja-JP" sz="2800" dirty="0" smtClean="0">
                <a:latin typeface="+mn-ea"/>
              </a:rPr>
              <a:t>RCEP</a:t>
            </a:r>
            <a:r>
              <a:rPr lang="ja-JP" altLang="en-US" sz="2800" dirty="0" smtClean="0">
                <a:latin typeface="+mn-ea"/>
              </a:rPr>
              <a:t>：運転手は･･･</a:t>
            </a:r>
            <a:endParaRPr lang="en-US" altLang="ja-JP" sz="28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 smtClean="0">
                <a:latin typeface="+mn-ea"/>
              </a:rPr>
              <a:t>　　　　　　　 　 ８． </a:t>
            </a:r>
            <a:r>
              <a:rPr lang="en-US" altLang="ja-JP" sz="2800" dirty="0" smtClean="0">
                <a:latin typeface="+mn-ea"/>
              </a:rPr>
              <a:t>RCEP</a:t>
            </a:r>
            <a:r>
              <a:rPr lang="ja-JP" altLang="en-US" sz="2800" dirty="0" smtClean="0">
                <a:latin typeface="+mn-ea"/>
              </a:rPr>
              <a:t>は</a:t>
            </a:r>
            <a:r>
              <a:rPr lang="en-US" altLang="ja-JP" sz="2800" dirty="0" smtClean="0">
                <a:latin typeface="+mn-ea"/>
              </a:rPr>
              <a:t>AEC</a:t>
            </a:r>
            <a:r>
              <a:rPr lang="ja-JP" altLang="en-US" sz="2800" dirty="0" smtClean="0">
                <a:latin typeface="+mn-ea"/>
              </a:rPr>
              <a:t>を超えられない？</a:t>
            </a:r>
            <a:r>
              <a:rPr kumimoji="1" lang="ja-JP" altLang="en-US" sz="2800" dirty="0" smtClean="0">
                <a:latin typeface="+mn-ea"/>
              </a:rPr>
              <a:t>　 </a:t>
            </a:r>
            <a:endParaRPr kumimoji="1" lang="en-US" altLang="ja-JP" sz="28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dirty="0" smtClean="0">
                <a:latin typeface="+mn-ea"/>
              </a:rPr>
              <a:t>　　　　　  </a:t>
            </a:r>
            <a:r>
              <a:rPr lang="en-US" altLang="ja-JP" sz="2800" dirty="0" smtClean="0">
                <a:solidFill>
                  <a:srgbClr val="C00000"/>
                </a:solidFill>
                <a:latin typeface="+mn-ea"/>
              </a:rPr>
              <a:t>Ⅳ</a:t>
            </a:r>
            <a:r>
              <a:rPr lang="ja-JP" altLang="en-US" sz="2800" dirty="0" smtClean="0">
                <a:solidFill>
                  <a:srgbClr val="C00000"/>
                </a:solidFill>
                <a:latin typeface="+mn-ea"/>
              </a:rPr>
              <a:t>　メガ</a:t>
            </a:r>
            <a:r>
              <a:rPr lang="en-US" altLang="ja-JP" sz="2800" dirty="0" smtClean="0">
                <a:solidFill>
                  <a:srgbClr val="C00000"/>
                </a:solidFill>
                <a:latin typeface="+mn-ea"/>
              </a:rPr>
              <a:t>FTA</a:t>
            </a:r>
            <a:r>
              <a:rPr lang="ja-JP" altLang="en-US" sz="2800" dirty="0" smtClean="0">
                <a:solidFill>
                  <a:srgbClr val="C00000"/>
                </a:solidFill>
                <a:latin typeface="+mn-ea"/>
              </a:rPr>
              <a:t>と日本の通商戦略</a:t>
            </a:r>
            <a:endParaRPr lang="en-US" altLang="ja-JP" sz="2800" dirty="0" smtClean="0">
              <a:solidFill>
                <a:srgbClr val="C00000"/>
              </a:solidFill>
              <a:latin typeface="+mn-ea"/>
            </a:endParaRPr>
          </a:p>
          <a:p>
            <a:pPr marL="0" indent="0">
              <a:buNone/>
            </a:pPr>
            <a:r>
              <a:rPr kumimoji="1" lang="ja-JP" altLang="en-US" sz="2800" dirty="0">
                <a:latin typeface="+mn-ea"/>
              </a:rPr>
              <a:t>　</a:t>
            </a:r>
            <a:r>
              <a:rPr kumimoji="1" lang="ja-JP" altLang="en-US" sz="2800" dirty="0" smtClean="0">
                <a:latin typeface="+mn-ea"/>
              </a:rPr>
              <a:t>　　　　 　　 　９． </a:t>
            </a:r>
            <a:r>
              <a:rPr kumimoji="1" lang="en-US" altLang="ja-JP" sz="2800" dirty="0" smtClean="0">
                <a:latin typeface="+mn-ea"/>
              </a:rPr>
              <a:t>21</a:t>
            </a:r>
            <a:r>
              <a:rPr kumimoji="1" lang="ja-JP" altLang="en-US" sz="2800" dirty="0" smtClean="0">
                <a:latin typeface="+mn-ea"/>
              </a:rPr>
              <a:t>世紀型の</a:t>
            </a:r>
            <a:r>
              <a:rPr lang="ja-JP" altLang="en-US" sz="2800" dirty="0" smtClean="0">
                <a:latin typeface="+mn-ea"/>
              </a:rPr>
              <a:t>通商戦略</a:t>
            </a:r>
            <a:endParaRPr lang="en-US" altLang="ja-JP" sz="2800" dirty="0">
              <a:solidFill>
                <a:srgbClr val="FF0000"/>
              </a:solidFill>
              <a:latin typeface="+mn-ea"/>
            </a:endParaRPr>
          </a:p>
          <a:p>
            <a:pPr marL="0" indent="0">
              <a:buNone/>
            </a:pPr>
            <a:r>
              <a:rPr kumimoji="1" lang="ja-JP" altLang="en-US" sz="2800" dirty="0" smtClean="0">
                <a:latin typeface="+mn-ea"/>
              </a:rPr>
              <a:t>　　　　 　　 　 </a:t>
            </a:r>
            <a:r>
              <a:rPr kumimoji="1" lang="en-US" altLang="ja-JP" sz="2800" dirty="0" smtClean="0">
                <a:latin typeface="+mn-ea"/>
              </a:rPr>
              <a:t>10. </a:t>
            </a:r>
            <a:r>
              <a:rPr lang="en-US" altLang="ja-JP" sz="2800" dirty="0">
                <a:latin typeface="+mn-ea"/>
              </a:rPr>
              <a:t> </a:t>
            </a:r>
            <a:r>
              <a:rPr kumimoji="1" lang="en-US" altLang="ja-JP" sz="2800" dirty="0" smtClean="0">
                <a:latin typeface="+mn-ea"/>
              </a:rPr>
              <a:t>TPP</a:t>
            </a:r>
            <a:r>
              <a:rPr kumimoji="1" lang="ja-JP" altLang="en-US" sz="2800" dirty="0" smtClean="0">
                <a:latin typeface="+mn-ea"/>
              </a:rPr>
              <a:t>と</a:t>
            </a:r>
            <a:r>
              <a:rPr kumimoji="1" lang="en-US" altLang="ja-JP" sz="2800" dirty="0" smtClean="0">
                <a:latin typeface="+mn-ea"/>
              </a:rPr>
              <a:t>RCEP</a:t>
            </a:r>
            <a:r>
              <a:rPr kumimoji="1" lang="ja-JP" altLang="en-US" sz="2800" dirty="0" smtClean="0">
                <a:latin typeface="+mn-ea"/>
              </a:rPr>
              <a:t>：日本の役割</a:t>
            </a:r>
            <a:endParaRPr kumimoji="1" lang="en-US" altLang="ja-JP" sz="28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dirty="0" smtClean="0">
                <a:latin typeface="+mn-ea"/>
              </a:rPr>
              <a:t>　 　　　</a:t>
            </a:r>
            <a:endParaRPr lang="en-US" altLang="ja-JP" sz="2800" dirty="0" smtClean="0">
              <a:latin typeface="+mn-ea"/>
            </a:endParaRPr>
          </a:p>
          <a:p>
            <a:pPr marL="0" indent="0">
              <a:buNone/>
            </a:pPr>
            <a:endParaRPr kumimoji="1" lang="en-US" altLang="ja-JP" sz="1800" dirty="0" smtClean="0">
              <a:latin typeface="+mn-ea"/>
            </a:endParaRPr>
          </a:p>
          <a:p>
            <a:pPr marL="0" indent="0">
              <a:buNone/>
            </a:pPr>
            <a:endParaRPr lang="en-US" altLang="ja-JP" sz="1800" dirty="0" smtClean="0">
              <a:latin typeface="+mn-ea"/>
            </a:endParaRPr>
          </a:p>
          <a:p>
            <a:pPr marL="0" indent="0">
              <a:buNone/>
            </a:pPr>
            <a:endParaRPr lang="en-US" altLang="ja-JP" sz="1800" dirty="0" smtClean="0">
              <a:latin typeface="+mn-ea"/>
            </a:endParaRPr>
          </a:p>
          <a:p>
            <a:pPr marL="0" indent="0">
              <a:buNone/>
            </a:pPr>
            <a:endParaRPr lang="en-US" altLang="ja-JP" sz="1800" dirty="0" smtClean="0">
              <a:latin typeface="+mn-ea"/>
            </a:endParaRPr>
          </a:p>
          <a:p>
            <a:pPr marL="0" indent="0">
              <a:buNone/>
            </a:pPr>
            <a:endParaRPr lang="en-US" altLang="ja-JP" sz="1800" dirty="0" smtClean="0">
              <a:latin typeface="+mn-ea"/>
            </a:endParaRPr>
          </a:p>
          <a:p>
            <a:pPr marL="0" indent="0">
              <a:buNone/>
            </a:pPr>
            <a:endParaRPr lang="en-US" altLang="ja-JP" dirty="0" smtClean="0">
              <a:latin typeface="+mn-ea"/>
            </a:endParaRPr>
          </a:p>
          <a:p>
            <a:pPr marL="0" indent="0">
              <a:buNone/>
            </a:pPr>
            <a:endParaRPr lang="en-US" altLang="ja-JP" sz="800" b="1" dirty="0" smtClean="0">
              <a:latin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72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301608" cy="1080120"/>
          </a:xfrm>
        </p:spPr>
        <p:txBody>
          <a:bodyPr>
            <a:normAutofit fontScale="90000"/>
          </a:bodyPr>
          <a:lstStyle/>
          <a:p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en-US" altLang="ja-JP" sz="3600" dirty="0"/>
              <a:t/>
            </a:r>
            <a:br>
              <a:rPr lang="en-US" altLang="ja-JP" sz="3600" dirty="0"/>
            </a:br>
            <a:r>
              <a:rPr lang="ja-JP" altLang="en-US" dirty="0" smtClean="0"/>
              <a:t>５．</a:t>
            </a:r>
            <a:r>
              <a:rPr lang="ja-JP" altLang="en-US" dirty="0" smtClean="0">
                <a:solidFill>
                  <a:srgbClr val="C00000"/>
                </a:solidFill>
              </a:rPr>
              <a:t>交渉の行方、漂流か（２）</a:t>
            </a:r>
            <a:r>
              <a:rPr lang="en-US" altLang="ja-JP" dirty="0" smtClean="0">
                <a:solidFill>
                  <a:srgbClr val="C00000"/>
                </a:solidFill>
              </a:rPr>
              <a:t/>
            </a:r>
            <a:br>
              <a:rPr lang="en-US" altLang="ja-JP" dirty="0" smtClean="0">
                <a:solidFill>
                  <a:srgbClr val="C00000"/>
                </a:solidFill>
              </a:rPr>
            </a:br>
            <a:r>
              <a:rPr lang="ja-JP" altLang="en-US" sz="3600" dirty="0" smtClean="0">
                <a:solidFill>
                  <a:srgbClr val="C00000"/>
                </a:solidFill>
              </a:rPr>
              <a:t>　　</a:t>
            </a:r>
            <a:r>
              <a:rPr lang="ja-JP" altLang="en-US" sz="3100" dirty="0" smtClean="0">
                <a:solidFill>
                  <a:srgbClr val="C00000"/>
                </a:solidFill>
              </a:rPr>
              <a:t>－</a:t>
            </a:r>
            <a:r>
              <a:rPr lang="en-US" altLang="ja-JP" sz="3100" dirty="0" smtClean="0">
                <a:solidFill>
                  <a:srgbClr val="C00000"/>
                </a:solidFill>
              </a:rPr>
              <a:t>TPA</a:t>
            </a:r>
            <a:r>
              <a:rPr lang="ja-JP" altLang="en-US" sz="3100" dirty="0" smtClean="0">
                <a:solidFill>
                  <a:srgbClr val="C00000"/>
                </a:solidFill>
              </a:rPr>
              <a:t>法案は両刃の剣－</a:t>
            </a:r>
            <a:r>
              <a:rPr lang="en-US" altLang="ja-JP" sz="3100" dirty="0">
                <a:solidFill>
                  <a:srgbClr val="C00000"/>
                </a:solidFill>
              </a:rPr>
              <a:t/>
            </a:r>
            <a:br>
              <a:rPr lang="en-US" altLang="ja-JP" sz="3100" dirty="0">
                <a:solidFill>
                  <a:srgbClr val="C00000"/>
                </a:solidFill>
              </a:rPr>
            </a:br>
            <a:r>
              <a:rPr lang="ja-JP" altLang="en-US" sz="3600" dirty="0"/>
              <a:t/>
            </a:r>
            <a:br>
              <a:rPr lang="ja-JP" altLang="en-US" sz="3600" dirty="0"/>
            </a:br>
            <a:endParaRPr lang="ja-JP" altLang="en-US" sz="3600" dirty="0" smtClean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772816"/>
            <a:ext cx="8219256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000" dirty="0"/>
              <a:t>■米</a:t>
            </a:r>
            <a:r>
              <a:rPr lang="ja-JP" altLang="en-US" sz="2000" dirty="0" smtClean="0"/>
              <a:t>議会</a:t>
            </a:r>
            <a:r>
              <a:rPr lang="ja-JP" altLang="en-US" sz="2000" dirty="0"/>
              <a:t>の</a:t>
            </a:r>
            <a:r>
              <a:rPr lang="en-US" altLang="ja-JP" sz="2000" dirty="0" smtClean="0">
                <a:solidFill>
                  <a:srgbClr val="C00000"/>
                </a:solidFill>
              </a:rPr>
              <a:t>TPP</a:t>
            </a:r>
            <a:r>
              <a:rPr lang="ja-JP" altLang="en-US" sz="2000" dirty="0" smtClean="0">
                <a:solidFill>
                  <a:srgbClr val="C00000"/>
                </a:solidFill>
              </a:rPr>
              <a:t>批准</a:t>
            </a:r>
            <a:r>
              <a:rPr lang="ja-JP" altLang="en-US" sz="2000" dirty="0" smtClean="0"/>
              <a:t>には超党派の支持が必要だが、予断を許さない。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 </a:t>
            </a:r>
            <a:r>
              <a:rPr lang="ja-JP" altLang="en-US" sz="2000" dirty="0" smtClean="0"/>
              <a:t>  ●民主党の支持基盤は労組、</a:t>
            </a:r>
            <a:r>
              <a:rPr lang="en-US" altLang="ja-JP" sz="2000" dirty="0" smtClean="0"/>
              <a:t>TPP</a:t>
            </a:r>
            <a:r>
              <a:rPr lang="ja-JP" altLang="en-US" sz="2000" dirty="0" smtClean="0"/>
              <a:t>反対の保護</a:t>
            </a:r>
            <a:r>
              <a:rPr lang="ja-JP" altLang="en-US" sz="2000" dirty="0"/>
              <a:t>貿易</a:t>
            </a:r>
            <a:r>
              <a:rPr lang="ja-JP" altLang="en-US" sz="2000" dirty="0" smtClean="0"/>
              <a:t>主義者が多い。</a:t>
            </a:r>
            <a:r>
              <a:rPr lang="en-US" altLang="ja-JP" sz="2000" dirty="0" smtClean="0"/>
              <a:t>   </a:t>
            </a:r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</a:t>
            </a:r>
            <a:r>
              <a:rPr lang="ja-JP" altLang="en-US" sz="2000" dirty="0" smtClean="0"/>
              <a:t>●共和党＝自由貿易主義と</a:t>
            </a:r>
            <a:r>
              <a:rPr lang="ja-JP" altLang="en-US" sz="2000" dirty="0"/>
              <a:t>いう従来の図式崩壊。保守的な草の根</a:t>
            </a:r>
            <a:r>
              <a:rPr lang="ja-JP" altLang="en-US" sz="2000" dirty="0" smtClean="0"/>
              <a:t>運動 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  </a:t>
            </a:r>
            <a:r>
              <a:rPr lang="ja-JP" altLang="en-US" sz="2000" dirty="0" smtClean="0"/>
              <a:t>「</a:t>
            </a:r>
            <a:r>
              <a:rPr lang="ja-JP" altLang="en-US" sz="2000" dirty="0"/>
              <a:t>ティーパーティ（茶会）」の支持受けた議員は</a:t>
            </a:r>
            <a:r>
              <a:rPr lang="en-US" altLang="ja-JP" sz="2000" dirty="0" smtClean="0"/>
              <a:t>TPP</a:t>
            </a:r>
            <a:r>
              <a:rPr lang="ja-JP" altLang="en-US" sz="2000" dirty="0" smtClean="0"/>
              <a:t>に反対。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■</a:t>
            </a:r>
            <a:r>
              <a:rPr kumimoji="1" lang="en-US" altLang="ja-JP" sz="2000" u="sng" dirty="0" smtClean="0">
                <a:latin typeface="+mn-ea"/>
              </a:rPr>
              <a:t>TPA</a:t>
            </a:r>
            <a:r>
              <a:rPr kumimoji="1" lang="ja-JP" altLang="en-US" sz="2000" u="sng" dirty="0" smtClean="0">
                <a:latin typeface="+mn-ea"/>
              </a:rPr>
              <a:t>法案は</a:t>
            </a:r>
            <a:r>
              <a:rPr lang="ja-JP" altLang="en-US" sz="2000" u="sng" dirty="0" smtClean="0">
                <a:latin typeface="+mn-ea"/>
              </a:rPr>
              <a:t>追い風か、それとも</a:t>
            </a:r>
            <a:r>
              <a:rPr kumimoji="1" lang="ja-JP" altLang="en-US" sz="2000" u="sng" dirty="0" smtClean="0">
                <a:latin typeface="+mn-ea"/>
              </a:rPr>
              <a:t>逆風か</a:t>
            </a:r>
            <a:endParaRPr kumimoji="1" lang="en-US" altLang="ja-JP" sz="2000" u="sng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 </a:t>
            </a:r>
            <a:r>
              <a:rPr lang="ja-JP" altLang="en-US" sz="2000" dirty="0" smtClean="0">
                <a:latin typeface="+mn-ea"/>
              </a:rPr>
              <a:t>  ●</a:t>
            </a:r>
            <a:r>
              <a:rPr kumimoji="1" lang="en-US" altLang="ja-JP" sz="2000" dirty="0" smtClean="0">
                <a:solidFill>
                  <a:srgbClr val="C00000"/>
                </a:solidFill>
                <a:latin typeface="+mn-ea"/>
              </a:rPr>
              <a:t>TPA</a:t>
            </a:r>
            <a:r>
              <a:rPr kumimoji="1" lang="ja-JP" altLang="en-US" sz="2000" dirty="0" smtClean="0">
                <a:latin typeface="+mn-ea"/>
              </a:rPr>
              <a:t>（</a:t>
            </a:r>
            <a:r>
              <a:rPr kumimoji="1" lang="en-US" altLang="ja-JP" sz="1800" dirty="0" smtClean="0">
                <a:solidFill>
                  <a:srgbClr val="C00000"/>
                </a:solidFill>
                <a:latin typeface="+mn-ea"/>
              </a:rPr>
              <a:t>Trade Promotion Authority</a:t>
            </a:r>
            <a:r>
              <a:rPr kumimoji="1" lang="ja-JP" altLang="en-US" sz="2000" dirty="0" smtClean="0">
                <a:latin typeface="+mn-ea"/>
              </a:rPr>
              <a:t>：</a:t>
            </a:r>
            <a:r>
              <a:rPr kumimoji="1" lang="ja-JP" altLang="en-US" sz="2000" dirty="0" smtClean="0">
                <a:solidFill>
                  <a:srgbClr val="C00000"/>
                </a:solidFill>
                <a:latin typeface="+mn-ea"/>
              </a:rPr>
              <a:t>貿易促進権限</a:t>
            </a:r>
            <a:r>
              <a:rPr lang="ja-JP" altLang="en-US" sz="2000" dirty="0">
                <a:latin typeface="+mn-ea"/>
              </a:rPr>
              <a:t>）：ファースト・</a:t>
            </a:r>
            <a:r>
              <a:rPr lang="ja-JP" altLang="en-US" sz="2000" dirty="0" smtClean="0">
                <a:latin typeface="+mn-ea"/>
              </a:rPr>
              <a:t>トラック条項。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   </a:t>
            </a:r>
            <a:r>
              <a:rPr lang="ja-JP" altLang="en-US" sz="2000" dirty="0" smtClean="0">
                <a:latin typeface="+mn-ea"/>
              </a:rPr>
              <a:t>米</a:t>
            </a:r>
            <a:r>
              <a:rPr lang="ja-JP" altLang="en-US" sz="2000" dirty="0" smtClean="0">
                <a:latin typeface="+mn-ea"/>
              </a:rPr>
              <a:t>大統領が批准法</a:t>
            </a:r>
            <a:r>
              <a:rPr kumimoji="1" lang="ja-JP" altLang="en-US" sz="2000" dirty="0" smtClean="0">
                <a:latin typeface="+mn-ea"/>
              </a:rPr>
              <a:t>案について一括・無修正の審議を議会に</a:t>
            </a:r>
            <a:r>
              <a:rPr kumimoji="1" lang="ja-JP" altLang="en-US" sz="2000" dirty="0" smtClean="0">
                <a:latin typeface="+mn-ea"/>
              </a:rPr>
              <a:t>求める</a:t>
            </a:r>
            <a:endParaRPr kumimoji="1"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    </a:t>
            </a:r>
            <a:r>
              <a:rPr kumimoji="1" lang="ja-JP" altLang="en-US" sz="2000" dirty="0" smtClean="0">
                <a:latin typeface="+mn-ea"/>
              </a:rPr>
              <a:t>権限</a:t>
            </a:r>
            <a:r>
              <a:rPr kumimoji="1" lang="ja-JP" altLang="en-US" sz="2000" dirty="0" smtClean="0">
                <a:latin typeface="+mn-ea"/>
              </a:rPr>
              <a:t>。</a:t>
            </a:r>
            <a:r>
              <a:rPr lang="en-US" altLang="ja-JP" sz="2000" dirty="0" smtClean="0">
                <a:latin typeface="+mn-ea"/>
              </a:rPr>
              <a:t>2007</a:t>
            </a:r>
            <a:r>
              <a:rPr lang="ja-JP" altLang="en-US" sz="2000" dirty="0" smtClean="0">
                <a:latin typeface="+mn-ea"/>
              </a:rPr>
              <a:t>年</a:t>
            </a:r>
            <a:r>
              <a:rPr lang="en-US" altLang="ja-JP" sz="2000" dirty="0" smtClean="0">
                <a:latin typeface="+mn-ea"/>
              </a:rPr>
              <a:t>7</a:t>
            </a:r>
            <a:r>
              <a:rPr lang="ja-JP" altLang="en-US" sz="2000" dirty="0" smtClean="0">
                <a:latin typeface="+mn-ea"/>
              </a:rPr>
              <a:t>月以降、米政府は</a:t>
            </a:r>
            <a:r>
              <a:rPr lang="en-US" altLang="ja-JP" sz="2000" dirty="0" smtClean="0">
                <a:latin typeface="+mn-ea"/>
              </a:rPr>
              <a:t>TPA</a:t>
            </a:r>
            <a:r>
              <a:rPr lang="ja-JP" altLang="en-US" sz="2000" dirty="0" smtClean="0">
                <a:latin typeface="+mn-ea"/>
              </a:rPr>
              <a:t>を喪失。</a:t>
            </a:r>
            <a:endParaRPr kumimoji="1"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 </a:t>
            </a:r>
            <a:r>
              <a:rPr lang="ja-JP" altLang="en-US" sz="2000" dirty="0" smtClean="0">
                <a:latin typeface="+mn-ea"/>
              </a:rPr>
              <a:t>  ●オバマ政権は</a:t>
            </a:r>
            <a:r>
              <a:rPr lang="en-US" altLang="ja-JP" sz="2000" dirty="0" smtClean="0"/>
              <a:t> </a:t>
            </a:r>
            <a:r>
              <a:rPr lang="ja-JP" altLang="en-US" sz="2000" dirty="0" smtClean="0"/>
              <a:t>昨年</a:t>
            </a:r>
            <a:r>
              <a:rPr lang="en-US" altLang="ja-JP" sz="2000" dirty="0" smtClean="0"/>
              <a:t>3</a:t>
            </a:r>
            <a:r>
              <a:rPr lang="ja-JP" altLang="en-US" sz="2000" dirty="0" smtClean="0"/>
              <a:t>月、議会に</a:t>
            </a:r>
            <a:r>
              <a:rPr lang="en-US" altLang="ja-JP" sz="2000" dirty="0" smtClean="0"/>
              <a:t>TPA</a:t>
            </a:r>
            <a:r>
              <a:rPr lang="ja-JP" altLang="en-US" sz="2000" dirty="0" smtClean="0"/>
              <a:t>復活を打診。今年</a:t>
            </a:r>
            <a:r>
              <a:rPr lang="en-US" altLang="ja-JP" sz="2000" dirty="0" smtClean="0"/>
              <a:t>1</a:t>
            </a:r>
            <a:r>
              <a:rPr lang="ja-JP" altLang="en-US" sz="2000" dirty="0" smtClean="0"/>
              <a:t>月、超党派議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  </a:t>
            </a:r>
            <a:r>
              <a:rPr lang="ja-JP" altLang="en-US" sz="2000" dirty="0" smtClean="0"/>
              <a:t>員によって</a:t>
            </a:r>
            <a:r>
              <a:rPr lang="en-US" altLang="ja-JP" sz="2000" dirty="0" smtClean="0"/>
              <a:t>TPA</a:t>
            </a:r>
            <a:r>
              <a:rPr lang="ja-JP" altLang="en-US" sz="2000" dirty="0" smtClean="0"/>
              <a:t>（正確には</a:t>
            </a:r>
            <a:r>
              <a:rPr lang="ja-JP" altLang="en-US" sz="2000" dirty="0"/>
              <a:t>、</a:t>
            </a:r>
            <a:r>
              <a:rPr lang="en-US" altLang="ja-JP" sz="1800" dirty="0" smtClean="0">
                <a:solidFill>
                  <a:srgbClr val="C00000"/>
                </a:solidFill>
              </a:rPr>
              <a:t>Trade Priorities Act of 2014</a:t>
            </a:r>
            <a:r>
              <a:rPr lang="ja-JP" altLang="en-US" sz="2000" dirty="0" smtClean="0"/>
              <a:t>）</a:t>
            </a:r>
            <a:r>
              <a:rPr lang="ja-JP" altLang="en-US" sz="2000" dirty="0" smtClean="0"/>
              <a:t>法案が提出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　　 </a:t>
            </a:r>
            <a:r>
              <a:rPr lang="en-US" altLang="ja-JP" sz="2000" dirty="0" smtClean="0"/>
              <a:t>TPA</a:t>
            </a:r>
            <a:r>
              <a:rPr lang="ja-JP" altLang="en-US" sz="2000" dirty="0"/>
              <a:t>反対派</a:t>
            </a:r>
            <a:r>
              <a:rPr lang="ja-JP" altLang="en-US" sz="2000" dirty="0" smtClean="0"/>
              <a:t>に配慮し、交渉への議会の関与を強めた法案。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 smtClean="0"/>
              <a:t>   </a:t>
            </a:r>
            <a:r>
              <a:rPr lang="ja-JP" altLang="en-US" sz="2000" dirty="0" smtClean="0"/>
              <a:t>●</a:t>
            </a:r>
            <a:r>
              <a:rPr lang="en-US" altLang="ja-JP" sz="2000" u="sng" dirty="0" smtClean="0"/>
              <a:t>TPP</a:t>
            </a:r>
            <a:r>
              <a:rPr lang="ja-JP" altLang="en-US" sz="2000" u="sng" dirty="0" smtClean="0"/>
              <a:t>交渉への影響は</a:t>
            </a:r>
            <a:r>
              <a:rPr lang="ja-JP" altLang="en-US" sz="2000" u="sng" dirty="0" smtClean="0">
                <a:solidFill>
                  <a:srgbClr val="C00000"/>
                </a:solidFill>
              </a:rPr>
              <a:t>両刃の剣</a:t>
            </a:r>
            <a:r>
              <a:rPr lang="ja-JP" altLang="en-US" sz="2000" u="sng" dirty="0" smtClean="0"/>
              <a:t>。米政府は</a:t>
            </a:r>
            <a:r>
              <a:rPr lang="ja-JP" altLang="en-US" sz="2000" u="sng" dirty="0" smtClean="0"/>
              <a:t>、 ハードルの高い</a:t>
            </a:r>
            <a:r>
              <a:rPr lang="en-US" altLang="ja-JP" sz="2000" u="sng" dirty="0" smtClean="0"/>
              <a:t>TPP</a:t>
            </a:r>
            <a:r>
              <a:rPr lang="ja-JP" altLang="en-US" sz="2000" u="sng" dirty="0" smtClean="0"/>
              <a:t>交渉</a:t>
            </a:r>
            <a:endParaRPr lang="en-US" altLang="ja-JP" sz="2000" u="sng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　 </a:t>
            </a:r>
            <a:r>
              <a:rPr lang="ja-JP" altLang="en-US" sz="2000" u="sng" dirty="0" smtClean="0"/>
              <a:t>合意により</a:t>
            </a:r>
            <a:r>
              <a:rPr lang="en-US" altLang="ja-JP" sz="2000" u="sng" dirty="0" smtClean="0"/>
              <a:t>TPA2014</a:t>
            </a:r>
            <a:r>
              <a:rPr lang="ja-JP" altLang="en-US" sz="2000" u="sng" dirty="0" smtClean="0"/>
              <a:t>法案を成立させる考え。米交渉の柔軟性低下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endParaRPr lang="en-US" altLang="ja-JP" sz="2000" b="1" dirty="0" smtClean="0"/>
          </a:p>
          <a:p>
            <a:pPr marL="0" indent="0">
              <a:buNone/>
            </a:pPr>
            <a:r>
              <a:rPr kumimoji="1" lang="ja-JP" altLang="en-US" sz="2000" b="1" dirty="0"/>
              <a:t>　</a:t>
            </a:r>
            <a:r>
              <a:rPr kumimoji="1" lang="ja-JP" altLang="en-US" sz="2000" b="1" dirty="0" smtClean="0"/>
              <a:t> </a:t>
            </a:r>
            <a:endParaRPr kumimoji="1" lang="ja-JP" altLang="en-US" sz="2000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07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2215" y="476672"/>
            <a:ext cx="8373616" cy="504056"/>
          </a:xfrm>
        </p:spPr>
        <p:txBody>
          <a:bodyPr>
            <a:noAutofit/>
          </a:bodyPr>
          <a:lstStyle/>
          <a:p>
            <a:r>
              <a:rPr kumimoji="1" lang="ja-JP" altLang="en-US" sz="2800" dirty="0" smtClean="0"/>
              <a:t>表３　</a:t>
            </a:r>
            <a:r>
              <a:rPr kumimoji="1" lang="en-US" altLang="ja-JP" sz="2800" dirty="0" smtClean="0"/>
              <a:t>TPP</a:t>
            </a:r>
            <a:r>
              <a:rPr kumimoji="1" lang="ja-JP" altLang="en-US" sz="2800" dirty="0" smtClean="0"/>
              <a:t>交渉の経緯と今後の日程</a:t>
            </a:r>
            <a:endParaRPr kumimoji="1" lang="ja-JP" altLang="en-US" sz="2800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2237734"/>
              </p:ext>
            </p:extLst>
          </p:nvPr>
        </p:nvGraphicFramePr>
        <p:xfrm>
          <a:off x="611560" y="1045152"/>
          <a:ext cx="8273667" cy="5274202"/>
        </p:xfrm>
        <a:graphic>
          <a:graphicData uri="http://schemas.openxmlformats.org/drawingml/2006/table">
            <a:tbl>
              <a:tblPr/>
              <a:tblGrid>
                <a:gridCol w="2379643"/>
                <a:gridCol w="5894024"/>
              </a:tblGrid>
              <a:tr h="355726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　　　　</a:t>
                      </a:r>
                      <a:r>
                        <a:rPr kumimoji="1" lang="ja-JP" altLang="en-US" sz="1800" b="0" dirty="0" smtClean="0"/>
                        <a:t>年　　月</a:t>
                      </a:r>
                      <a:endParaRPr kumimoji="1" lang="ja-JP" altLang="en-US" sz="1800" b="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　　　　　　　　　　　　事　　項</a:t>
                      </a:r>
                      <a:endParaRPr kumimoji="1" lang="ja-JP" alt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908442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　　</a:t>
                      </a:r>
                      <a:r>
                        <a:rPr kumimoji="1" lang="en-US" altLang="ja-JP" sz="1800" dirty="0" smtClean="0"/>
                        <a:t>2006</a:t>
                      </a:r>
                      <a:r>
                        <a:rPr kumimoji="1" lang="ja-JP" altLang="en-US" sz="1800" dirty="0" smtClean="0"/>
                        <a:t>年  </a:t>
                      </a:r>
                      <a:r>
                        <a:rPr kumimoji="1" lang="en-US" altLang="ja-JP" sz="1800" dirty="0" smtClean="0"/>
                        <a:t>5</a:t>
                      </a:r>
                      <a:r>
                        <a:rPr kumimoji="1" lang="ja-JP" altLang="en-US" sz="1800" dirty="0" smtClean="0"/>
                        <a:t>月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　　</a:t>
                      </a:r>
                      <a:r>
                        <a:rPr kumimoji="1" lang="en-US" altLang="ja-JP" sz="1800" dirty="0" smtClean="0"/>
                        <a:t>2008</a:t>
                      </a:r>
                      <a:r>
                        <a:rPr kumimoji="1" lang="ja-JP" altLang="en-US" sz="1800" dirty="0" smtClean="0"/>
                        <a:t>年  </a:t>
                      </a:r>
                      <a:r>
                        <a:rPr kumimoji="1" lang="en-US" altLang="ja-JP" sz="1800" dirty="0" smtClean="0"/>
                        <a:t>9</a:t>
                      </a:r>
                      <a:r>
                        <a:rPr kumimoji="1" lang="ja-JP" altLang="en-US" sz="1800" dirty="0" smtClean="0"/>
                        <a:t>月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　　</a:t>
                      </a:r>
                      <a:r>
                        <a:rPr kumimoji="1" lang="en-US" altLang="ja-JP" sz="1800" dirty="0" smtClean="0"/>
                        <a:t>2010</a:t>
                      </a:r>
                      <a:r>
                        <a:rPr kumimoji="1" lang="ja-JP" altLang="en-US" sz="1800" dirty="0" smtClean="0"/>
                        <a:t>年  </a:t>
                      </a:r>
                      <a:r>
                        <a:rPr kumimoji="1" lang="en-US" altLang="ja-JP" sz="1800" dirty="0" smtClean="0"/>
                        <a:t>3</a:t>
                      </a:r>
                      <a:r>
                        <a:rPr kumimoji="1" lang="ja-JP" altLang="en-US" sz="1800" dirty="0" smtClean="0"/>
                        <a:t>月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　　</a:t>
                      </a:r>
                      <a:r>
                        <a:rPr kumimoji="1" lang="en-US" altLang="ja-JP" sz="1800" dirty="0" smtClean="0"/>
                        <a:t>2011</a:t>
                      </a:r>
                      <a:r>
                        <a:rPr kumimoji="1" lang="ja-JP" altLang="en-US" sz="1800" dirty="0" smtClean="0"/>
                        <a:t>年 </a:t>
                      </a:r>
                      <a:r>
                        <a:rPr kumimoji="1" lang="en-US" altLang="ja-JP" sz="1800" dirty="0" smtClean="0"/>
                        <a:t>11</a:t>
                      </a:r>
                      <a:r>
                        <a:rPr kumimoji="1" lang="ja-JP" altLang="en-US" sz="1800" dirty="0" smtClean="0"/>
                        <a:t>月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　　　　　</a:t>
                      </a:r>
                      <a:r>
                        <a:rPr kumimoji="1" lang="ja-JP" altLang="en-US" sz="1800" baseline="0" dirty="0" smtClean="0"/>
                        <a:t>     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en-US" altLang="ja-JP" sz="1800" dirty="0" smtClean="0"/>
                        <a:t>     2012</a:t>
                      </a:r>
                      <a:r>
                        <a:rPr kumimoji="1" lang="ja-JP" altLang="en-US" sz="1800" dirty="0" smtClean="0"/>
                        <a:t>年</a:t>
                      </a:r>
                      <a:r>
                        <a:rPr kumimoji="1" lang="ja-JP" altLang="en-US" sz="1800" baseline="0" dirty="0" smtClean="0"/>
                        <a:t>  </a:t>
                      </a:r>
                      <a:r>
                        <a:rPr kumimoji="1" lang="en-US" altLang="ja-JP" sz="1800" baseline="0" dirty="0" smtClean="0"/>
                        <a:t>1</a:t>
                      </a:r>
                      <a:r>
                        <a:rPr kumimoji="1" lang="ja-JP" altLang="en-US" sz="1800" dirty="0" smtClean="0"/>
                        <a:t>月　　　　</a:t>
                      </a:r>
                      <a:r>
                        <a:rPr kumimoji="1" lang="ja-JP" altLang="en-US" sz="1800" baseline="0" dirty="0" smtClean="0"/>
                        <a:t>       </a:t>
                      </a:r>
                      <a:r>
                        <a:rPr kumimoji="1" lang="ja-JP" altLang="en-US" sz="1800" dirty="0" smtClean="0"/>
                        <a:t>   </a:t>
                      </a:r>
                      <a:r>
                        <a:rPr kumimoji="1" lang="en-US" altLang="ja-JP" sz="1800" baseline="0" dirty="0" smtClean="0"/>
                        <a:t>    </a:t>
                      </a:r>
                    </a:p>
                    <a:p>
                      <a:r>
                        <a:rPr kumimoji="1" lang="en-US" altLang="ja-JP" sz="1800" baseline="0" dirty="0" smtClean="0"/>
                        <a:t>                 </a:t>
                      </a:r>
                      <a:r>
                        <a:rPr kumimoji="1" lang="en-US" altLang="ja-JP" sz="1800" dirty="0" smtClean="0"/>
                        <a:t>12</a:t>
                      </a:r>
                      <a:r>
                        <a:rPr kumimoji="1" lang="ja-JP" altLang="en-US" sz="1800" dirty="0" smtClean="0"/>
                        <a:t>月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en-US" altLang="ja-JP" sz="1800" baseline="0" dirty="0" smtClean="0"/>
                        <a:t>     </a:t>
                      </a:r>
                      <a:r>
                        <a:rPr kumimoji="1" lang="en-US" altLang="ja-JP" sz="1800" dirty="0" smtClean="0"/>
                        <a:t>2013</a:t>
                      </a:r>
                      <a:r>
                        <a:rPr kumimoji="1" lang="ja-JP" altLang="en-US" sz="1800" dirty="0" smtClean="0"/>
                        <a:t>年 </a:t>
                      </a:r>
                      <a:r>
                        <a:rPr kumimoji="1" lang="ja-JP" altLang="en-US" sz="1800" baseline="0" dirty="0" smtClean="0"/>
                        <a:t> </a:t>
                      </a:r>
                      <a:r>
                        <a:rPr kumimoji="1" lang="en-US" altLang="ja-JP" sz="1800" dirty="0" smtClean="0"/>
                        <a:t>3</a:t>
                      </a:r>
                      <a:r>
                        <a:rPr kumimoji="1" lang="ja-JP" altLang="en-US" sz="1800" baseline="0" dirty="0" smtClean="0"/>
                        <a:t>月</a:t>
                      </a:r>
                      <a:endParaRPr kumimoji="1" lang="en-US" altLang="ja-JP" sz="1800" baseline="0" dirty="0" smtClean="0"/>
                    </a:p>
                    <a:p>
                      <a:r>
                        <a:rPr kumimoji="1" lang="ja-JP" altLang="en-US" sz="1800" baseline="0" dirty="0" smtClean="0"/>
                        <a:t>                   </a:t>
                      </a:r>
                      <a:r>
                        <a:rPr kumimoji="1" lang="en-US" altLang="ja-JP" sz="1800" baseline="0" dirty="0" smtClean="0"/>
                        <a:t>4</a:t>
                      </a:r>
                      <a:r>
                        <a:rPr kumimoji="1" lang="ja-JP" altLang="en-US" sz="1800" baseline="0" dirty="0" smtClean="0"/>
                        <a:t>月</a:t>
                      </a:r>
                      <a:r>
                        <a:rPr kumimoji="1" lang="ja-JP" altLang="en-US" sz="1800" dirty="0" smtClean="0"/>
                        <a:t>　　　</a:t>
                      </a:r>
                      <a:r>
                        <a:rPr kumimoji="1" lang="ja-JP" altLang="en-US" sz="1800" baseline="0" dirty="0" smtClean="0"/>
                        <a:t>           </a:t>
                      </a:r>
                      <a:endParaRPr kumimoji="1" lang="en-US" altLang="ja-JP" sz="1800" baseline="0" dirty="0" smtClean="0"/>
                    </a:p>
                    <a:p>
                      <a:r>
                        <a:rPr kumimoji="1" lang="en-US" altLang="ja-JP" sz="1800" baseline="0" dirty="0" smtClean="0"/>
                        <a:t>                  </a:t>
                      </a:r>
                      <a:r>
                        <a:rPr kumimoji="1" lang="ja-JP" altLang="en-US" sz="1800" baseline="0" dirty="0" smtClean="0"/>
                        <a:t> </a:t>
                      </a:r>
                      <a:r>
                        <a:rPr kumimoji="1" lang="en-US" altLang="ja-JP" sz="1800" baseline="0" dirty="0" smtClean="0"/>
                        <a:t>7</a:t>
                      </a:r>
                      <a:r>
                        <a:rPr kumimoji="1" lang="ja-JP" altLang="en-US" sz="1800" dirty="0" smtClean="0"/>
                        <a:t>月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en-US" altLang="ja-JP" sz="1800" baseline="0" dirty="0" smtClean="0"/>
                        <a:t>                  </a:t>
                      </a:r>
                      <a:r>
                        <a:rPr kumimoji="1" lang="ja-JP" altLang="en-US" sz="1800" dirty="0" smtClean="0"/>
                        <a:t>８月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　　　　　　　</a:t>
                      </a:r>
                      <a:r>
                        <a:rPr kumimoji="1" lang="en-US" altLang="ja-JP" sz="1800" dirty="0" smtClean="0"/>
                        <a:t>10</a:t>
                      </a:r>
                      <a:r>
                        <a:rPr kumimoji="1" lang="ja-JP" altLang="en-US" sz="1800" dirty="0" smtClean="0"/>
                        <a:t>月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　　　　　　　</a:t>
                      </a:r>
                      <a:r>
                        <a:rPr kumimoji="1" lang="en-US" altLang="ja-JP" sz="1800" dirty="0" smtClean="0"/>
                        <a:t>12</a:t>
                      </a:r>
                      <a:r>
                        <a:rPr kumimoji="1" lang="ja-JP" altLang="en-US" sz="1800" dirty="0" smtClean="0"/>
                        <a:t>月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　　</a:t>
                      </a:r>
                      <a:r>
                        <a:rPr kumimoji="1" lang="en-US" altLang="ja-JP" sz="1800" dirty="0" smtClean="0"/>
                        <a:t>2014</a:t>
                      </a:r>
                      <a:r>
                        <a:rPr kumimoji="1" lang="ja-JP" altLang="en-US" sz="1800" dirty="0" smtClean="0"/>
                        <a:t>年　</a:t>
                      </a:r>
                      <a:r>
                        <a:rPr kumimoji="1" lang="en-US" altLang="ja-JP" sz="1800" dirty="0" smtClean="0"/>
                        <a:t>2</a:t>
                      </a:r>
                      <a:r>
                        <a:rPr kumimoji="1" lang="ja-JP" altLang="en-US" sz="1800" dirty="0" smtClean="0"/>
                        <a:t>月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　　　　　　　  </a:t>
                      </a:r>
                      <a:r>
                        <a:rPr kumimoji="1" lang="en-US" altLang="ja-JP" sz="1800" dirty="0" smtClean="0"/>
                        <a:t>4</a:t>
                      </a:r>
                      <a:r>
                        <a:rPr kumimoji="1" lang="ja-JP" altLang="en-US" sz="1800" dirty="0" smtClean="0"/>
                        <a:t>月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　　　　　　　  </a:t>
                      </a:r>
                      <a:r>
                        <a:rPr kumimoji="1" lang="en-US" altLang="ja-JP" sz="1800" dirty="0" smtClean="0"/>
                        <a:t>5</a:t>
                      </a:r>
                      <a:r>
                        <a:rPr kumimoji="1" lang="ja-JP" altLang="en-US" sz="1800" dirty="0" smtClean="0"/>
                        <a:t>月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　　　　　　   </a:t>
                      </a:r>
                      <a:r>
                        <a:rPr kumimoji="1" lang="en-US" altLang="ja-JP" sz="1800" dirty="0" smtClean="0"/>
                        <a:t>11</a:t>
                      </a:r>
                      <a:r>
                        <a:rPr kumimoji="1" lang="ja-JP" altLang="en-US" sz="1800" dirty="0" smtClean="0"/>
                        <a:t>月</a:t>
                      </a:r>
                      <a:endParaRPr kumimoji="1" lang="ja-JP" alt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・</a:t>
                      </a:r>
                      <a:r>
                        <a:rPr kumimoji="1" lang="en-US" altLang="ja-JP" sz="1800" dirty="0" smtClean="0"/>
                        <a:t>P4</a:t>
                      </a:r>
                      <a:r>
                        <a:rPr kumimoji="1" lang="ja-JP" altLang="en-US" sz="1800" dirty="0" smtClean="0"/>
                        <a:t>（シンガポール・</a:t>
                      </a:r>
                      <a:r>
                        <a:rPr kumimoji="1" lang="en-US" altLang="ja-JP" sz="1800" dirty="0" smtClean="0"/>
                        <a:t>NZ</a:t>
                      </a:r>
                      <a:r>
                        <a:rPr kumimoji="1" lang="ja-JP" altLang="en-US" sz="1800" dirty="0" smtClean="0"/>
                        <a:t>・チリ・ブルネイ）発効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・米国が交渉参加表明、豪・ペルー・ベトナムも追随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・</a:t>
                      </a:r>
                      <a:r>
                        <a:rPr kumimoji="1" lang="en-US" altLang="ja-JP" sz="1800" dirty="0" smtClean="0"/>
                        <a:t>TPP</a:t>
                      </a:r>
                      <a:r>
                        <a:rPr kumimoji="1" lang="ja-JP" altLang="en-US" sz="1800" dirty="0" smtClean="0"/>
                        <a:t>交渉開始（</a:t>
                      </a:r>
                      <a:r>
                        <a:rPr kumimoji="1" lang="en-US" altLang="ja-JP" sz="1800" dirty="0" smtClean="0"/>
                        <a:t>10</a:t>
                      </a:r>
                      <a:r>
                        <a:rPr kumimoji="1" lang="ja-JP" altLang="en-US" sz="1800" dirty="0" smtClean="0"/>
                        <a:t>月マレーシア参加）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・</a:t>
                      </a:r>
                      <a:r>
                        <a:rPr kumimoji="1" lang="en-US" altLang="ja-JP" sz="1800" dirty="0" smtClean="0"/>
                        <a:t>APEC</a:t>
                      </a:r>
                      <a:r>
                        <a:rPr kumimoji="1" lang="ja-JP" altLang="en-US" sz="1800" dirty="0" smtClean="0"/>
                        <a:t>会合（ハワイ）：日本が交渉参加に向けた協議入り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baseline="0" dirty="0" smtClean="0"/>
                        <a:t> </a:t>
                      </a:r>
                      <a:r>
                        <a:rPr kumimoji="1" lang="ja-JP" altLang="en-US" sz="1800" dirty="0" smtClean="0"/>
                        <a:t>表明。</a:t>
                      </a:r>
                      <a:r>
                        <a:rPr kumimoji="1" lang="en-US" altLang="ja-JP" sz="1800" dirty="0" smtClean="0"/>
                        <a:t>TPP</a:t>
                      </a:r>
                      <a:r>
                        <a:rPr kumimoji="1" lang="ja-JP" altLang="en-US" sz="1800" dirty="0" smtClean="0"/>
                        <a:t>交渉参加</a:t>
                      </a:r>
                      <a:r>
                        <a:rPr kumimoji="1" lang="en-US" altLang="ja-JP" sz="1800" dirty="0" smtClean="0"/>
                        <a:t>9</a:t>
                      </a:r>
                      <a:r>
                        <a:rPr kumimoji="1" lang="ja-JP" altLang="en-US" sz="1800" dirty="0" smtClean="0"/>
                        <a:t>か国が大枠合意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・関係国と</a:t>
                      </a:r>
                      <a:r>
                        <a:rPr kumimoji="1" lang="en-US" altLang="ja-JP" sz="1800" dirty="0" smtClean="0"/>
                        <a:t>TPP</a:t>
                      </a:r>
                      <a:r>
                        <a:rPr kumimoji="1" lang="ja-JP" altLang="en-US" sz="1800" dirty="0" smtClean="0"/>
                        <a:t>事前協議を開始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・</a:t>
                      </a:r>
                      <a:r>
                        <a:rPr kumimoji="1" lang="en-US" altLang="ja-JP" sz="1800" dirty="0" smtClean="0"/>
                        <a:t>TPP</a:t>
                      </a:r>
                      <a:r>
                        <a:rPr kumimoji="1" lang="ja-JP" altLang="en-US" sz="1800" dirty="0" smtClean="0"/>
                        <a:t>交渉会合（</a:t>
                      </a:r>
                      <a:r>
                        <a:rPr kumimoji="1" lang="en-US" altLang="ja-JP" sz="1800" dirty="0" smtClean="0"/>
                        <a:t>NZ</a:t>
                      </a:r>
                      <a:r>
                        <a:rPr kumimoji="1" lang="ja-JP" altLang="en-US" sz="1800" dirty="0" smtClean="0"/>
                        <a:t>）、加墨参加、</a:t>
                      </a:r>
                      <a:r>
                        <a:rPr kumimoji="1" lang="en-US" altLang="ja-JP" sz="1800" dirty="0" smtClean="0"/>
                        <a:t>11</a:t>
                      </a:r>
                      <a:r>
                        <a:rPr kumimoji="1" lang="ja-JP" altLang="en-US" sz="1800" dirty="0" smtClean="0"/>
                        <a:t>カ国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・安倍首相が</a:t>
                      </a:r>
                      <a:r>
                        <a:rPr kumimoji="1" lang="en-US" altLang="ja-JP" sz="1800" dirty="0" smtClean="0"/>
                        <a:t>TPP</a:t>
                      </a:r>
                      <a:r>
                        <a:rPr kumimoji="1" lang="ja-JP" altLang="en-US" sz="1800" dirty="0" smtClean="0"/>
                        <a:t>交渉参加表明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・事前協議が終了、米政府が議会に日本の交渉参加を通告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・</a:t>
                      </a:r>
                      <a:r>
                        <a:rPr kumimoji="1" lang="en-US" altLang="ja-JP" sz="1800" dirty="0" smtClean="0"/>
                        <a:t>TPP</a:t>
                      </a:r>
                      <a:r>
                        <a:rPr kumimoji="1" lang="ja-JP" altLang="en-US" sz="1800" dirty="0" smtClean="0"/>
                        <a:t>交渉会合（マレーシア）、日本参加、</a:t>
                      </a:r>
                      <a:r>
                        <a:rPr kumimoji="1" lang="en-US" altLang="ja-JP" sz="1800" dirty="0" smtClean="0"/>
                        <a:t>12</a:t>
                      </a:r>
                      <a:r>
                        <a:rPr kumimoji="1" lang="ja-JP" altLang="en-US" sz="1800" dirty="0" smtClean="0"/>
                        <a:t>カ国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・</a:t>
                      </a:r>
                      <a:r>
                        <a:rPr kumimoji="1" lang="en-US" altLang="ja-JP" sz="1800" dirty="0" smtClean="0"/>
                        <a:t>TPP</a:t>
                      </a:r>
                      <a:r>
                        <a:rPr kumimoji="1" lang="ja-JP" altLang="en-US" sz="1800" dirty="0" smtClean="0"/>
                        <a:t>交渉会合（ブルネイ）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・</a:t>
                      </a:r>
                      <a:r>
                        <a:rPr kumimoji="1" lang="en-US" altLang="ja-JP" sz="1800" dirty="0" smtClean="0"/>
                        <a:t>APEC</a:t>
                      </a:r>
                      <a:r>
                        <a:rPr kumimoji="1" lang="ja-JP" altLang="en-US" sz="1800" dirty="0" smtClean="0"/>
                        <a:t>会合（バリ）、</a:t>
                      </a:r>
                      <a:r>
                        <a:rPr kumimoji="1" lang="en-US" altLang="ja-JP" sz="1800" dirty="0" smtClean="0"/>
                        <a:t>TPP</a:t>
                      </a:r>
                      <a:r>
                        <a:rPr kumimoji="1" lang="ja-JP" altLang="en-US" sz="1800" dirty="0" smtClean="0"/>
                        <a:t>首脳会議で大筋合意ならず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・閣僚会合（シンガポール）、年末妥結は断念</a:t>
                      </a:r>
                      <a:endParaRPr kumimoji="1" lang="en-US" altLang="ja-JP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/>
                        <a:t>・閣僚会合（シンガポール）、大筋合意は再度先送り</a:t>
                      </a:r>
                      <a:endParaRPr kumimoji="1" lang="en-US" altLang="ja-JP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/>
                        <a:t>・オバマ訪日、日米首脳会談</a:t>
                      </a:r>
                      <a:endParaRPr kumimoji="1" lang="en-US" altLang="ja-JP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/>
                        <a:t>・</a:t>
                      </a:r>
                      <a:r>
                        <a:rPr kumimoji="1" lang="en-US" altLang="ja-JP" sz="1800" dirty="0" smtClean="0"/>
                        <a:t>APEC</a:t>
                      </a:r>
                      <a:r>
                        <a:rPr kumimoji="1" lang="ja-JP" altLang="en-US" sz="1800" dirty="0" smtClean="0"/>
                        <a:t>閣僚会合（青島）</a:t>
                      </a:r>
                      <a:endParaRPr kumimoji="1" lang="en-US" altLang="ja-JP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/>
                        <a:t>・米議会中間選挙、</a:t>
                      </a:r>
                      <a:r>
                        <a:rPr kumimoji="1" lang="en-US" altLang="ja-JP" sz="1800" dirty="0" smtClean="0"/>
                        <a:t>APEC</a:t>
                      </a:r>
                      <a:r>
                        <a:rPr kumimoji="1" lang="ja-JP" altLang="en-US" sz="1800" dirty="0" smtClean="0"/>
                        <a:t>首脳会議（北京）</a:t>
                      </a:r>
                      <a:endParaRPr kumimoji="1" lang="en-US" altLang="ja-JP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968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990600"/>
          </a:xfrm>
        </p:spPr>
        <p:txBody>
          <a:bodyPr/>
          <a:lstStyle/>
          <a:p>
            <a:r>
              <a:rPr lang="ja-JP" altLang="en-US" dirty="0">
                <a:latin typeface="+mn-ea"/>
              </a:rPr>
              <a:t> </a:t>
            </a:r>
            <a:r>
              <a:rPr lang="ja-JP" altLang="en-US" dirty="0" smtClean="0">
                <a:latin typeface="+mn-ea"/>
              </a:rPr>
              <a:t>     </a:t>
            </a:r>
            <a:r>
              <a:rPr lang="en-US" altLang="ja-JP" sz="3600" dirty="0" smtClean="0">
                <a:solidFill>
                  <a:srgbClr val="C00000"/>
                </a:solidFill>
                <a:latin typeface="+mn-ea"/>
              </a:rPr>
              <a:t>Ⅲ</a:t>
            </a:r>
            <a:r>
              <a:rPr lang="ja-JP" altLang="en-US" sz="3600" dirty="0">
                <a:solidFill>
                  <a:srgbClr val="C00000"/>
                </a:solidFill>
                <a:latin typeface="+mn-ea"/>
              </a:rPr>
              <a:t>　</a:t>
            </a:r>
            <a:r>
              <a:rPr lang="ja-JP" altLang="en-US" sz="3600" dirty="0" smtClean="0">
                <a:solidFill>
                  <a:srgbClr val="C00000"/>
                </a:solidFill>
                <a:latin typeface="+mn-ea"/>
              </a:rPr>
              <a:t> 同床異夢</a:t>
            </a:r>
            <a:r>
              <a:rPr lang="ja-JP" altLang="en-US" sz="3600" dirty="0">
                <a:solidFill>
                  <a:srgbClr val="C00000"/>
                </a:solidFill>
                <a:latin typeface="+mn-ea"/>
              </a:rPr>
              <a:t>の</a:t>
            </a:r>
            <a:r>
              <a:rPr lang="en-US" altLang="ja-JP" sz="3600" dirty="0">
                <a:solidFill>
                  <a:srgbClr val="C00000"/>
                </a:solidFill>
                <a:latin typeface="+mn-ea"/>
              </a:rPr>
              <a:t>RCEP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2852936"/>
            <a:ext cx="8229600" cy="3096344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 smtClean="0">
                <a:latin typeface="+mn-ea"/>
              </a:rPr>
              <a:t>             </a:t>
            </a:r>
            <a:r>
              <a:rPr lang="ja-JP" altLang="en-US" sz="3200" dirty="0">
                <a:latin typeface="+mn-ea"/>
              </a:rPr>
              <a:t>６． 日中韓</a:t>
            </a:r>
            <a:r>
              <a:rPr lang="en-US" altLang="ja-JP" sz="3200" dirty="0" smtClean="0">
                <a:latin typeface="+mn-ea"/>
              </a:rPr>
              <a:t>FTA</a:t>
            </a:r>
            <a:r>
              <a:rPr lang="ja-JP" altLang="en-US" sz="3200" dirty="0" smtClean="0">
                <a:latin typeface="+mn-ea"/>
              </a:rPr>
              <a:t>の思惑</a:t>
            </a:r>
            <a:endParaRPr lang="en-US" altLang="ja-JP" sz="32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3200" dirty="0" smtClean="0">
                <a:latin typeface="+mn-ea"/>
              </a:rPr>
              <a:t>          </a:t>
            </a:r>
            <a:r>
              <a:rPr lang="ja-JP" altLang="en-US" sz="3200" dirty="0">
                <a:latin typeface="+mn-ea"/>
              </a:rPr>
              <a:t>７． 動き出した</a:t>
            </a:r>
            <a:r>
              <a:rPr lang="en-US" altLang="ja-JP" sz="3200" dirty="0">
                <a:latin typeface="+mn-ea"/>
              </a:rPr>
              <a:t>RCEP</a:t>
            </a:r>
            <a:r>
              <a:rPr lang="ja-JP" altLang="en-US" sz="3200" dirty="0">
                <a:latin typeface="+mn-ea"/>
              </a:rPr>
              <a:t>：運転手は･･･</a:t>
            </a:r>
            <a:endParaRPr lang="en-US" altLang="ja-JP" sz="3200" dirty="0">
              <a:latin typeface="+mn-ea"/>
            </a:endParaRPr>
          </a:p>
          <a:p>
            <a:pPr marL="0" indent="0">
              <a:buNone/>
            </a:pPr>
            <a:r>
              <a:rPr lang="ja-JP" altLang="en-US" sz="3200" dirty="0" smtClean="0">
                <a:latin typeface="+mn-ea"/>
              </a:rPr>
              <a:t>          </a:t>
            </a:r>
            <a:r>
              <a:rPr lang="ja-JP" altLang="en-US" sz="3200" dirty="0">
                <a:latin typeface="+mn-ea"/>
              </a:rPr>
              <a:t>８． </a:t>
            </a:r>
            <a:r>
              <a:rPr lang="en-US" altLang="ja-JP" sz="3200" dirty="0">
                <a:latin typeface="+mn-ea"/>
              </a:rPr>
              <a:t>RCEP</a:t>
            </a:r>
            <a:r>
              <a:rPr lang="ja-JP" altLang="en-US" sz="3200" dirty="0">
                <a:latin typeface="+mn-ea"/>
              </a:rPr>
              <a:t>は</a:t>
            </a:r>
            <a:r>
              <a:rPr lang="en-US" altLang="ja-JP" sz="3200" dirty="0">
                <a:latin typeface="+mn-ea"/>
              </a:rPr>
              <a:t>AEC</a:t>
            </a:r>
            <a:r>
              <a:rPr lang="ja-JP" altLang="en-US" sz="3200" dirty="0">
                <a:latin typeface="+mn-ea"/>
              </a:rPr>
              <a:t>を超えられない？　 </a:t>
            </a:r>
            <a:endParaRPr kumimoji="1" lang="ja-JP" altLang="en-US" sz="3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5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301608" cy="990600"/>
          </a:xfrm>
        </p:spPr>
        <p:txBody>
          <a:bodyPr>
            <a:normAutofit fontScale="90000"/>
          </a:bodyPr>
          <a:lstStyle/>
          <a:p>
            <a:r>
              <a:rPr lang="en-US" altLang="ja-JP" sz="3600" dirty="0" smtClean="0">
                <a:solidFill>
                  <a:srgbClr val="C00000"/>
                </a:solidFill>
              </a:rPr>
              <a:t/>
            </a:r>
            <a:br>
              <a:rPr lang="en-US" altLang="ja-JP" sz="3600" dirty="0" smtClean="0">
                <a:solidFill>
                  <a:srgbClr val="C00000"/>
                </a:solidFill>
              </a:rPr>
            </a:br>
            <a:r>
              <a:rPr lang="ja-JP" altLang="en-US" dirty="0">
                <a:solidFill>
                  <a:srgbClr val="C00000"/>
                </a:solidFill>
              </a:rPr>
              <a:t>６</a:t>
            </a:r>
            <a:r>
              <a:rPr lang="ja-JP" altLang="en-US" dirty="0" smtClean="0">
                <a:solidFill>
                  <a:srgbClr val="C00000"/>
                </a:solidFill>
              </a:rPr>
              <a:t>．日中</a:t>
            </a:r>
            <a:r>
              <a:rPr lang="ja-JP" altLang="en-US" dirty="0">
                <a:solidFill>
                  <a:srgbClr val="C00000"/>
                </a:solidFill>
              </a:rPr>
              <a:t>韓</a:t>
            </a:r>
            <a:r>
              <a:rPr lang="en-US" altLang="ja-JP" dirty="0" smtClean="0">
                <a:solidFill>
                  <a:srgbClr val="C00000"/>
                </a:solidFill>
              </a:rPr>
              <a:t>FTA</a:t>
            </a:r>
            <a:r>
              <a:rPr lang="ja-JP" altLang="en-US" dirty="0" smtClean="0">
                <a:solidFill>
                  <a:srgbClr val="C00000"/>
                </a:solidFill>
              </a:rPr>
              <a:t>の思惑</a:t>
            </a:r>
            <a:r>
              <a:rPr lang="ja-JP" altLang="en-US" dirty="0">
                <a:solidFill>
                  <a:srgbClr val="C00000"/>
                </a:solidFill>
              </a:rPr>
              <a:t/>
            </a:r>
            <a:br>
              <a:rPr lang="ja-JP" altLang="en-US" dirty="0">
                <a:solidFill>
                  <a:srgbClr val="C00000"/>
                </a:solidFill>
              </a:rPr>
            </a:br>
            <a:endParaRPr lang="ja-JP" altLang="en-US" dirty="0" smtClean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7525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ja-JP" altLang="en-US" sz="2900" dirty="0" smtClean="0"/>
              <a:t>■</a:t>
            </a:r>
            <a:r>
              <a:rPr lang="en-US" altLang="ja-JP" sz="2900" dirty="0" smtClean="0"/>
              <a:t>FTA</a:t>
            </a:r>
            <a:r>
              <a:rPr lang="ja-JP" altLang="en-US" sz="2900" dirty="0" smtClean="0"/>
              <a:t>の空白地帯が一転、</a:t>
            </a:r>
            <a:r>
              <a:rPr lang="ja-JP" altLang="en-US" sz="2900" dirty="0" smtClean="0">
                <a:solidFill>
                  <a:srgbClr val="C00000"/>
                </a:solidFill>
              </a:rPr>
              <a:t>前倒しされたロードマップ</a:t>
            </a:r>
            <a:endParaRPr lang="ja-JP" altLang="en-US" sz="29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en-US" sz="2900" dirty="0"/>
              <a:t>　</a:t>
            </a:r>
            <a:r>
              <a:rPr lang="ja-JP" altLang="en-US" sz="2900" dirty="0" smtClean="0"/>
              <a:t> ●</a:t>
            </a:r>
            <a:r>
              <a:rPr lang="en-US" altLang="ja-JP" sz="2900" dirty="0" smtClean="0"/>
              <a:t>2003</a:t>
            </a:r>
            <a:r>
              <a:rPr lang="ja-JP" altLang="en-US" sz="2900" dirty="0"/>
              <a:t>年から日中韓</a:t>
            </a:r>
            <a:r>
              <a:rPr lang="en-US" altLang="ja-JP" sz="2900" dirty="0"/>
              <a:t>FTA</a:t>
            </a:r>
            <a:r>
              <a:rPr lang="ja-JP" altLang="en-US" sz="2900" dirty="0"/>
              <a:t>の民間共同研究を実施</a:t>
            </a:r>
            <a:r>
              <a:rPr lang="ja-JP" altLang="en-US" sz="2900" dirty="0" smtClean="0"/>
              <a:t>、</a:t>
            </a:r>
            <a:r>
              <a:rPr lang="en-US" altLang="ja-JP" sz="2900" dirty="0" smtClean="0"/>
              <a:t>10</a:t>
            </a:r>
            <a:r>
              <a:rPr lang="ja-JP" altLang="en-US" sz="2900" dirty="0"/>
              <a:t>年から</a:t>
            </a:r>
            <a:r>
              <a:rPr lang="ja-JP" altLang="en-US" sz="2900" dirty="0" smtClean="0"/>
              <a:t>産官学共同</a:t>
            </a:r>
            <a:endParaRPr lang="en-US" altLang="ja-JP" sz="2900" dirty="0" smtClean="0"/>
          </a:p>
          <a:p>
            <a:pPr marL="0" indent="0">
              <a:buNone/>
            </a:pPr>
            <a:r>
              <a:rPr lang="ja-JP" altLang="en-US" sz="2900" dirty="0"/>
              <a:t>　 </a:t>
            </a:r>
            <a:r>
              <a:rPr lang="ja-JP" altLang="en-US" sz="2900" dirty="0" smtClean="0"/>
              <a:t>    研究</a:t>
            </a:r>
            <a:r>
              <a:rPr lang="ja-JP" altLang="en-US" sz="2900" dirty="0"/>
              <a:t>に格上げ</a:t>
            </a:r>
            <a:r>
              <a:rPr lang="ja-JP" altLang="en-US" sz="2900" dirty="0" smtClean="0"/>
              <a:t>、</a:t>
            </a:r>
            <a:r>
              <a:rPr lang="en-US" altLang="ja-JP" sz="2900" dirty="0" smtClean="0"/>
              <a:t>11</a:t>
            </a:r>
            <a:r>
              <a:rPr lang="ja-JP" altLang="en-US" sz="2900" dirty="0" smtClean="0"/>
              <a:t>年末に終了（中国</a:t>
            </a:r>
            <a:r>
              <a:rPr lang="ja-JP" altLang="en-US" sz="2900" dirty="0"/>
              <a:t>の</a:t>
            </a:r>
            <a:r>
              <a:rPr lang="ja-JP" altLang="en-US" sz="2900" dirty="0" smtClean="0"/>
              <a:t>提案で前倒し）。</a:t>
            </a:r>
            <a:endParaRPr lang="ja-JP" altLang="en-US" sz="2900" dirty="0"/>
          </a:p>
          <a:p>
            <a:pPr marL="0" indent="0">
              <a:buNone/>
            </a:pPr>
            <a:r>
              <a:rPr lang="ja-JP" altLang="en-US" sz="2900" dirty="0"/>
              <a:t>　</a:t>
            </a:r>
            <a:r>
              <a:rPr lang="ja-JP" altLang="en-US" sz="2900" dirty="0" smtClean="0"/>
              <a:t> ●</a:t>
            </a:r>
            <a:r>
              <a:rPr lang="en-US" altLang="ja-JP" sz="2900" dirty="0" smtClean="0"/>
              <a:t>12</a:t>
            </a:r>
            <a:r>
              <a:rPr lang="ja-JP" altLang="en-US" sz="2900" dirty="0" smtClean="0"/>
              <a:t>年</a:t>
            </a:r>
            <a:r>
              <a:rPr lang="en-US" altLang="ja-JP" sz="2900" dirty="0" smtClean="0"/>
              <a:t>5</a:t>
            </a:r>
            <a:r>
              <a:rPr lang="ja-JP" altLang="en-US" sz="2900" dirty="0" smtClean="0"/>
              <a:t>月の日中韓サミットで</a:t>
            </a:r>
            <a:r>
              <a:rPr lang="en-US" altLang="ja-JP" sz="2900" dirty="0" smtClean="0"/>
              <a:t>12</a:t>
            </a:r>
            <a:r>
              <a:rPr lang="ja-JP" altLang="en-US" sz="2900" dirty="0"/>
              <a:t>年中</a:t>
            </a:r>
            <a:r>
              <a:rPr lang="ja-JP" altLang="en-US" sz="2900" dirty="0" smtClean="0"/>
              <a:t>の交渉開始の方針で</a:t>
            </a:r>
            <a:r>
              <a:rPr lang="ja-JP" altLang="en-US" sz="2900" dirty="0"/>
              <a:t>一致</a:t>
            </a:r>
            <a:r>
              <a:rPr lang="ja-JP" altLang="en-US" sz="2900" dirty="0" smtClean="0"/>
              <a:t>。</a:t>
            </a:r>
            <a:r>
              <a:rPr lang="en-US" altLang="ja-JP" sz="2900" dirty="0" smtClean="0"/>
              <a:t>11</a:t>
            </a:r>
            <a:r>
              <a:rPr lang="ja-JP" altLang="en-US" sz="2900" dirty="0" smtClean="0"/>
              <a:t>月の</a:t>
            </a:r>
            <a:endParaRPr lang="en-US" altLang="ja-JP" sz="2900" dirty="0" smtClean="0"/>
          </a:p>
          <a:p>
            <a:pPr marL="0" indent="0">
              <a:buNone/>
            </a:pPr>
            <a:r>
              <a:rPr lang="ja-JP" altLang="en-US" sz="2900" dirty="0" smtClean="0"/>
              <a:t>　　　日中韓経済相</a:t>
            </a:r>
            <a:r>
              <a:rPr lang="ja-JP" altLang="en-US" sz="2900" dirty="0"/>
              <a:t>会合</a:t>
            </a:r>
            <a:r>
              <a:rPr lang="ja-JP" altLang="en-US" sz="2900" dirty="0" smtClean="0"/>
              <a:t>で交渉</a:t>
            </a:r>
            <a:r>
              <a:rPr lang="ja-JP" altLang="en-US" sz="2900" dirty="0"/>
              <a:t>開始</a:t>
            </a:r>
            <a:r>
              <a:rPr lang="ja-JP" altLang="en-US" sz="2900" dirty="0" smtClean="0"/>
              <a:t>を宣言。</a:t>
            </a:r>
            <a:r>
              <a:rPr lang="en-US" altLang="ja-JP" sz="2900" dirty="0" smtClean="0"/>
              <a:t>13</a:t>
            </a:r>
            <a:r>
              <a:rPr lang="ja-JP" altLang="en-US" sz="2900" dirty="0" smtClean="0"/>
              <a:t>年</a:t>
            </a:r>
            <a:r>
              <a:rPr lang="en-US" altLang="ja-JP" sz="2900" dirty="0" smtClean="0"/>
              <a:t>3</a:t>
            </a:r>
            <a:r>
              <a:rPr lang="ja-JP" altLang="en-US" sz="2900" dirty="0" smtClean="0"/>
              <a:t>月第</a:t>
            </a:r>
            <a:r>
              <a:rPr lang="en-US" altLang="ja-JP" sz="2900" dirty="0" smtClean="0"/>
              <a:t>1</a:t>
            </a:r>
            <a:r>
              <a:rPr lang="ja-JP" altLang="en-US" sz="2900" dirty="0" smtClean="0"/>
              <a:t>回交渉会合。</a:t>
            </a:r>
            <a:endParaRPr lang="ja-JP" altLang="en-US" sz="2900" dirty="0"/>
          </a:p>
          <a:p>
            <a:pPr marL="0" indent="0">
              <a:buNone/>
            </a:pPr>
            <a:r>
              <a:rPr lang="ja-JP" altLang="en-US" sz="2900" dirty="0"/>
              <a:t>■交渉開始をめぐる日中韓の思惑　　</a:t>
            </a:r>
          </a:p>
          <a:p>
            <a:pPr marL="0" indent="0">
              <a:buNone/>
            </a:pPr>
            <a:r>
              <a:rPr lang="ja-JP" altLang="en-US" sz="2900" dirty="0"/>
              <a:t>   </a:t>
            </a:r>
            <a:r>
              <a:rPr lang="ja-JP" altLang="en-US" sz="2900" dirty="0" smtClean="0"/>
              <a:t>●</a:t>
            </a:r>
            <a:r>
              <a:rPr lang="ja-JP" altLang="en-US" sz="2900" u="sng" dirty="0" smtClean="0"/>
              <a:t>中国は</a:t>
            </a:r>
            <a:r>
              <a:rPr lang="en-US" altLang="ja-JP" sz="2900" u="sng" dirty="0" smtClean="0"/>
              <a:t>TPP</a:t>
            </a:r>
            <a:r>
              <a:rPr lang="ja-JP" altLang="en-US" sz="2900" u="sng" dirty="0"/>
              <a:t>に</a:t>
            </a:r>
            <a:r>
              <a:rPr lang="ja-JP" altLang="en-US" sz="2900" u="sng" dirty="0" smtClean="0"/>
              <a:t>対抗、積極</a:t>
            </a:r>
            <a:r>
              <a:rPr lang="ja-JP" altLang="en-US" sz="2900" u="sng" dirty="0"/>
              <a:t>姿勢に転換</a:t>
            </a:r>
            <a:r>
              <a:rPr lang="ja-JP" altLang="en-US" sz="2900" u="sng" dirty="0" smtClean="0"/>
              <a:t>。米と</a:t>
            </a:r>
            <a:r>
              <a:rPr lang="ja-JP" altLang="en-US" sz="2900" u="sng" dirty="0" smtClean="0">
                <a:solidFill>
                  <a:srgbClr val="C00000"/>
                </a:solidFill>
              </a:rPr>
              <a:t>陣取り合戦</a:t>
            </a:r>
            <a:r>
              <a:rPr lang="ja-JP" altLang="en-US" sz="2900" u="sng" dirty="0" smtClean="0"/>
              <a:t>（日韓と連携）</a:t>
            </a:r>
            <a:r>
              <a:rPr lang="ja-JP" altLang="en-US" sz="2900" dirty="0" smtClean="0"/>
              <a:t>。</a:t>
            </a:r>
            <a:endParaRPr lang="en-US" altLang="ja-JP" sz="2900" dirty="0" smtClean="0"/>
          </a:p>
          <a:p>
            <a:pPr marL="0" indent="0">
              <a:buNone/>
            </a:pPr>
            <a:r>
              <a:rPr lang="en-US" altLang="ja-JP" sz="2900" dirty="0"/>
              <a:t> </a:t>
            </a:r>
            <a:r>
              <a:rPr lang="en-US" altLang="ja-JP" sz="2900" dirty="0" smtClean="0"/>
              <a:t>      </a:t>
            </a:r>
            <a:r>
              <a:rPr lang="ja-JP" altLang="en-US" sz="2900" u="sng" dirty="0" smtClean="0"/>
              <a:t>日中韓</a:t>
            </a:r>
            <a:r>
              <a:rPr lang="en-US" altLang="ja-JP" sz="2900" u="sng" dirty="0" smtClean="0"/>
              <a:t>FTA</a:t>
            </a:r>
            <a:r>
              <a:rPr lang="ja-JP" altLang="en-US" sz="2900" u="sng" dirty="0" smtClean="0"/>
              <a:t>をテコに、</a:t>
            </a:r>
            <a:r>
              <a:rPr lang="en-US" altLang="ja-JP" sz="2900" u="sng" dirty="0" smtClean="0"/>
              <a:t>RCEP</a:t>
            </a:r>
            <a:r>
              <a:rPr lang="ja-JP" altLang="en-US" sz="2900" u="sng" dirty="0" smtClean="0"/>
              <a:t>交渉の主導権を</a:t>
            </a:r>
            <a:r>
              <a:rPr lang="ja-JP" altLang="en-US" sz="2900" u="sng" dirty="0"/>
              <a:t>狙う</a:t>
            </a:r>
            <a:r>
              <a:rPr lang="ja-JP" altLang="en-US" sz="2900" dirty="0" smtClean="0"/>
              <a:t>。</a:t>
            </a:r>
            <a:endParaRPr lang="en-US" altLang="ja-JP" sz="2900" dirty="0" smtClean="0"/>
          </a:p>
          <a:p>
            <a:pPr marL="0" indent="0">
              <a:buNone/>
            </a:pPr>
            <a:r>
              <a:rPr lang="ja-JP" altLang="en-US" sz="2900" dirty="0" smtClean="0"/>
              <a:t>   ●</a:t>
            </a:r>
            <a:r>
              <a:rPr lang="ja-JP" altLang="en-US" sz="2900" u="sng" dirty="0" smtClean="0"/>
              <a:t>韓国は米欧と二国間</a:t>
            </a:r>
            <a:r>
              <a:rPr lang="en-US" altLang="ja-JP" sz="2900" u="sng" dirty="0" smtClean="0"/>
              <a:t>FTA</a:t>
            </a:r>
            <a:r>
              <a:rPr lang="ja-JP" altLang="en-US" sz="2900" u="sng" dirty="0" smtClean="0"/>
              <a:t>を締結済み</a:t>
            </a:r>
            <a:r>
              <a:rPr lang="ja-JP" altLang="en-US" sz="2900" u="sng" dirty="0"/>
              <a:t>、</a:t>
            </a:r>
            <a:r>
              <a:rPr lang="ja-JP" altLang="en-US" sz="2900" u="sng" dirty="0" smtClean="0"/>
              <a:t>残る中韓</a:t>
            </a:r>
            <a:r>
              <a:rPr lang="en-US" altLang="ja-JP" sz="2900" u="sng" dirty="0" smtClean="0"/>
              <a:t>FTA</a:t>
            </a:r>
            <a:r>
              <a:rPr lang="ja-JP" altLang="en-US" sz="2900" u="sng" dirty="0" smtClean="0"/>
              <a:t>優先</a:t>
            </a:r>
            <a:r>
              <a:rPr lang="ja-JP" altLang="en-US" sz="2900" dirty="0" smtClean="0"/>
              <a:t>。</a:t>
            </a:r>
            <a:endParaRPr lang="en-US" altLang="ja-JP" sz="2900" dirty="0" smtClean="0"/>
          </a:p>
          <a:p>
            <a:pPr marL="0" indent="0">
              <a:buNone/>
            </a:pPr>
            <a:r>
              <a:rPr lang="en-US" altLang="ja-JP" sz="2900" dirty="0" smtClean="0"/>
              <a:t>   </a:t>
            </a:r>
            <a:r>
              <a:rPr lang="ja-JP" altLang="en-US" sz="2900" dirty="0" smtClean="0"/>
              <a:t>●</a:t>
            </a:r>
            <a:r>
              <a:rPr lang="ja-JP" altLang="en-US" sz="2900" u="sng" dirty="0" smtClean="0"/>
              <a:t>日本</a:t>
            </a:r>
            <a:r>
              <a:rPr lang="ja-JP" altLang="en-US" sz="2900" u="sng" dirty="0"/>
              <a:t>は</a:t>
            </a:r>
            <a:r>
              <a:rPr lang="en-US" altLang="ja-JP" sz="2900" u="sng" dirty="0"/>
              <a:t>FTA</a:t>
            </a:r>
            <a:r>
              <a:rPr lang="ja-JP" altLang="en-US" sz="2900" u="sng" dirty="0"/>
              <a:t>競争で韓国の後塵</a:t>
            </a:r>
            <a:r>
              <a:rPr lang="ja-JP" altLang="en-US" sz="2900" u="sng" dirty="0" smtClean="0"/>
              <a:t>、挽回狙う。日中・日韓より日中韓</a:t>
            </a:r>
            <a:r>
              <a:rPr lang="en-US" altLang="ja-JP" sz="2900" u="sng" dirty="0" smtClean="0"/>
              <a:t>FTA</a:t>
            </a:r>
            <a:r>
              <a:rPr lang="en-US" altLang="ja-JP" sz="2900" dirty="0" smtClean="0"/>
              <a:t>｡</a:t>
            </a:r>
            <a:r>
              <a:rPr lang="ja-JP" altLang="en-US" sz="2900" dirty="0"/>
              <a:t>　　</a:t>
            </a:r>
          </a:p>
          <a:p>
            <a:pPr marL="0" indent="0">
              <a:buNone/>
            </a:pPr>
            <a:r>
              <a:rPr lang="ja-JP" altLang="en-US" sz="2900" dirty="0" smtClean="0"/>
              <a:t>■今後の見通し</a:t>
            </a:r>
            <a:r>
              <a:rPr lang="en-US" altLang="ja-JP" sz="2900" dirty="0" smtClean="0"/>
              <a:t>:</a:t>
            </a:r>
            <a:r>
              <a:rPr lang="en-US" altLang="ja-JP" sz="2900" dirty="0" smtClean="0">
                <a:solidFill>
                  <a:srgbClr val="C00000"/>
                </a:solidFill>
              </a:rPr>
              <a:t>RCEP</a:t>
            </a:r>
            <a:r>
              <a:rPr lang="ja-JP" altLang="en-US" sz="2900" dirty="0" smtClean="0">
                <a:solidFill>
                  <a:srgbClr val="C00000"/>
                </a:solidFill>
              </a:rPr>
              <a:t>より早期の合意</a:t>
            </a:r>
            <a:r>
              <a:rPr lang="ja-JP" altLang="en-US" sz="2900" dirty="0" smtClean="0"/>
              <a:t>目指す（</a:t>
            </a:r>
            <a:r>
              <a:rPr lang="en-US" altLang="ja-JP" sz="2900" dirty="0"/>
              <a:t>14</a:t>
            </a:r>
            <a:r>
              <a:rPr lang="ja-JP" altLang="en-US" sz="2900" dirty="0" smtClean="0"/>
              <a:t>年</a:t>
            </a:r>
            <a:r>
              <a:rPr lang="en-US" altLang="ja-JP" sz="2900" dirty="0" smtClean="0"/>
              <a:t>3</a:t>
            </a:r>
            <a:r>
              <a:rPr lang="ja-JP" altLang="en-US" sz="2900" dirty="0" smtClean="0"/>
              <a:t>月第</a:t>
            </a:r>
            <a:r>
              <a:rPr lang="en-US" altLang="ja-JP" sz="2900" dirty="0"/>
              <a:t>4</a:t>
            </a:r>
            <a:r>
              <a:rPr lang="ja-JP" altLang="en-US" sz="2900" dirty="0" smtClean="0"/>
              <a:t>回会合） 。</a:t>
            </a:r>
            <a:endParaRPr lang="en-US" altLang="ja-JP" sz="2900" dirty="0" smtClean="0"/>
          </a:p>
          <a:p>
            <a:pPr marL="0" indent="0">
              <a:buNone/>
            </a:pPr>
            <a:r>
              <a:rPr lang="ja-JP" altLang="en-US" sz="2900" dirty="0" smtClean="0"/>
              <a:t>   ●</a:t>
            </a:r>
            <a:r>
              <a:rPr lang="en-US" altLang="ja-JP" sz="2900" dirty="0"/>
              <a:t>15</a:t>
            </a:r>
            <a:r>
              <a:rPr lang="ja-JP" altLang="en-US" sz="2900" dirty="0" smtClean="0"/>
              <a:t>分野の交渉。焦点</a:t>
            </a:r>
            <a:r>
              <a:rPr lang="ja-JP" altLang="en-US" sz="2900" dirty="0"/>
              <a:t>は</a:t>
            </a:r>
            <a:r>
              <a:rPr lang="ja-JP" altLang="en-US" sz="2900" dirty="0" smtClean="0"/>
              <a:t>、物品、サービス、投資、</a:t>
            </a:r>
            <a:r>
              <a:rPr lang="ja-JP" altLang="en-US" sz="2900" dirty="0"/>
              <a:t>知的財産。</a:t>
            </a:r>
          </a:p>
          <a:p>
            <a:pPr marL="0" indent="0">
              <a:buNone/>
            </a:pPr>
            <a:r>
              <a:rPr lang="ja-JP" altLang="en-US" sz="2900" dirty="0"/>
              <a:t>   　 日本が自由化率について「まず</a:t>
            </a:r>
            <a:r>
              <a:rPr lang="en-US" altLang="ja-JP" sz="2900" dirty="0"/>
              <a:t>6</a:t>
            </a:r>
            <a:r>
              <a:rPr lang="ja-JP" altLang="en-US" sz="2900" dirty="0"/>
              <a:t>割、</a:t>
            </a:r>
            <a:r>
              <a:rPr lang="en-US" altLang="ja-JP" sz="2900" dirty="0"/>
              <a:t>10</a:t>
            </a:r>
            <a:r>
              <a:rPr lang="ja-JP" altLang="en-US" sz="2900" dirty="0"/>
              <a:t>年内に</a:t>
            </a:r>
            <a:r>
              <a:rPr lang="en-US" altLang="ja-JP" sz="2900" dirty="0"/>
              <a:t>9</a:t>
            </a:r>
            <a:r>
              <a:rPr lang="ja-JP" altLang="en-US" sz="2900" dirty="0"/>
              <a:t>割」提案。中国難色。</a:t>
            </a:r>
            <a:endParaRPr lang="en-US" altLang="ja-JP" sz="2900" dirty="0"/>
          </a:p>
          <a:p>
            <a:pPr marL="0" indent="0">
              <a:buNone/>
            </a:pPr>
            <a:r>
              <a:rPr lang="ja-JP" altLang="en-US" sz="2900" dirty="0"/>
              <a:t>   ●</a:t>
            </a:r>
            <a:r>
              <a:rPr lang="ja-JP" altLang="en-US" sz="2900" dirty="0">
                <a:solidFill>
                  <a:srgbClr val="C00000"/>
                </a:solidFill>
              </a:rPr>
              <a:t>中韓</a:t>
            </a:r>
            <a:r>
              <a:rPr lang="en-US" altLang="ja-JP" sz="2900" dirty="0" smtClean="0">
                <a:solidFill>
                  <a:srgbClr val="C00000"/>
                </a:solidFill>
              </a:rPr>
              <a:t>FTA</a:t>
            </a:r>
            <a:r>
              <a:rPr lang="ja-JP" altLang="en-US" sz="2900" dirty="0" smtClean="0"/>
              <a:t>（</a:t>
            </a:r>
            <a:r>
              <a:rPr lang="en-US" altLang="ja-JP" sz="2900" dirty="0" smtClean="0"/>
              <a:t>12</a:t>
            </a:r>
            <a:r>
              <a:rPr lang="ja-JP" altLang="en-US" sz="2900" dirty="0" smtClean="0"/>
              <a:t>年</a:t>
            </a:r>
            <a:r>
              <a:rPr lang="en-US" altLang="ja-JP" sz="2900" dirty="0" smtClean="0"/>
              <a:t>5</a:t>
            </a:r>
            <a:r>
              <a:rPr lang="ja-JP" altLang="en-US" sz="2900" dirty="0" smtClean="0"/>
              <a:t>月開始）が先行</a:t>
            </a:r>
            <a:r>
              <a:rPr lang="ja-JP" altLang="en-US" sz="2900" dirty="0"/>
              <a:t>。影落とす</a:t>
            </a:r>
            <a:r>
              <a:rPr lang="ja-JP" altLang="en-US" sz="2900" dirty="0">
                <a:solidFill>
                  <a:srgbClr val="C00000"/>
                </a:solidFill>
              </a:rPr>
              <a:t>領有権</a:t>
            </a:r>
            <a:r>
              <a:rPr lang="ja-JP" altLang="en-US" sz="2900" dirty="0" smtClean="0">
                <a:solidFill>
                  <a:srgbClr val="C00000"/>
                </a:solidFill>
              </a:rPr>
              <a:t>・歴史認識</a:t>
            </a:r>
            <a:r>
              <a:rPr lang="ja-JP" altLang="en-US" sz="2900" dirty="0" smtClean="0"/>
              <a:t>の問題。</a:t>
            </a:r>
            <a:endParaRPr lang="en-US" altLang="ja-JP" sz="2900" dirty="0"/>
          </a:p>
          <a:p>
            <a:pPr marL="0" indent="0">
              <a:buNone/>
            </a:pPr>
            <a:endParaRPr lang="en-US" altLang="ja-JP" sz="2900" dirty="0"/>
          </a:p>
          <a:p>
            <a:pPr marL="0" indent="0">
              <a:buNone/>
            </a:pPr>
            <a:endParaRPr lang="ja-JP" altLang="en-US" sz="29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55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533400"/>
            <a:ext cx="8291264" cy="1095400"/>
          </a:xfrm>
        </p:spPr>
        <p:txBody>
          <a:bodyPr>
            <a:normAutofit fontScale="90000"/>
          </a:bodyPr>
          <a:lstStyle/>
          <a:p>
            <a:r>
              <a:rPr lang="en-US" altLang="ja-JP" sz="3600" dirty="0" smtClean="0">
                <a:solidFill>
                  <a:srgbClr val="C00000"/>
                </a:solidFill>
              </a:rPr>
              <a:t/>
            </a:r>
            <a:br>
              <a:rPr lang="en-US" altLang="ja-JP" sz="3600" dirty="0" smtClean="0">
                <a:solidFill>
                  <a:srgbClr val="C00000"/>
                </a:solidFill>
              </a:rPr>
            </a:br>
            <a:r>
              <a:rPr lang="ja-JP" altLang="en-US" dirty="0">
                <a:solidFill>
                  <a:srgbClr val="C00000"/>
                </a:solidFill>
              </a:rPr>
              <a:t>７</a:t>
            </a:r>
            <a:r>
              <a:rPr lang="ja-JP" altLang="en-US" dirty="0" smtClean="0">
                <a:solidFill>
                  <a:srgbClr val="C00000"/>
                </a:solidFill>
              </a:rPr>
              <a:t>．動き出した</a:t>
            </a:r>
            <a:r>
              <a:rPr lang="en-US" altLang="ja-JP" dirty="0" smtClean="0">
                <a:solidFill>
                  <a:srgbClr val="C00000"/>
                </a:solidFill>
              </a:rPr>
              <a:t>RCEP</a:t>
            </a:r>
            <a:r>
              <a:rPr lang="ja-JP" altLang="en-US" dirty="0" smtClean="0">
                <a:solidFill>
                  <a:srgbClr val="C00000"/>
                </a:solidFill>
              </a:rPr>
              <a:t>：運転席は･･･ （１）</a:t>
            </a:r>
            <a:r>
              <a:rPr lang="en-US" altLang="ja-JP" dirty="0" smtClean="0">
                <a:solidFill>
                  <a:srgbClr val="C00000"/>
                </a:solidFill>
              </a:rPr>
              <a:t/>
            </a:r>
            <a:br>
              <a:rPr lang="en-US" altLang="ja-JP" dirty="0" smtClean="0">
                <a:solidFill>
                  <a:srgbClr val="C00000"/>
                </a:solidFill>
              </a:rPr>
            </a:br>
            <a:r>
              <a:rPr lang="ja-JP" altLang="en-US" dirty="0" smtClean="0">
                <a:solidFill>
                  <a:srgbClr val="C00000"/>
                </a:solidFill>
              </a:rPr>
              <a:t>     </a:t>
            </a:r>
            <a:r>
              <a:rPr lang="ja-JP" altLang="en-US" sz="3100" dirty="0" smtClean="0">
                <a:solidFill>
                  <a:srgbClr val="C00000"/>
                </a:solidFill>
              </a:rPr>
              <a:t>－</a:t>
            </a:r>
            <a:r>
              <a:rPr lang="en-US" altLang="ja-JP" sz="3100" dirty="0" smtClean="0">
                <a:solidFill>
                  <a:srgbClr val="C00000"/>
                </a:solidFill>
              </a:rPr>
              <a:t>ASEAN</a:t>
            </a:r>
            <a:r>
              <a:rPr lang="ja-JP" altLang="en-US" sz="3100" dirty="0" smtClean="0">
                <a:solidFill>
                  <a:srgbClr val="C00000"/>
                </a:solidFill>
              </a:rPr>
              <a:t>プラスを</a:t>
            </a:r>
            <a:r>
              <a:rPr lang="ja-JP" altLang="en-US" sz="3100" dirty="0">
                <a:solidFill>
                  <a:srgbClr val="C00000"/>
                </a:solidFill>
              </a:rPr>
              <a:t>めぐる</a:t>
            </a:r>
            <a:r>
              <a:rPr lang="ja-JP" altLang="en-US" sz="3100" dirty="0" smtClean="0">
                <a:solidFill>
                  <a:srgbClr val="C00000"/>
                </a:solidFill>
              </a:rPr>
              <a:t>確執－</a:t>
            </a:r>
            <a:r>
              <a:rPr lang="ja-JP" altLang="en-US" sz="3100" dirty="0">
                <a:solidFill>
                  <a:srgbClr val="C00000"/>
                </a:solidFill>
              </a:rPr>
              <a:t/>
            </a:r>
            <a:br>
              <a:rPr lang="ja-JP" altLang="en-US" sz="3100" dirty="0">
                <a:solidFill>
                  <a:srgbClr val="C00000"/>
                </a:solidFill>
              </a:rPr>
            </a:br>
            <a:endParaRPr lang="ja-JP" altLang="en-US" sz="3100" dirty="0" smtClean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ja-JP" altLang="en-US" dirty="0" smtClean="0"/>
              <a:t>■</a:t>
            </a:r>
            <a:r>
              <a:rPr lang="en-US" altLang="ja-JP" dirty="0"/>
              <a:t>ASEAN+3</a:t>
            </a:r>
            <a:r>
              <a:rPr lang="ja-JP" altLang="en-US" dirty="0"/>
              <a:t>と</a:t>
            </a:r>
            <a:r>
              <a:rPr lang="en-US" altLang="ja-JP" dirty="0" smtClean="0"/>
              <a:t>ASEAN+6</a:t>
            </a:r>
            <a:r>
              <a:rPr lang="ja-JP" altLang="en-US" dirty="0" smtClean="0"/>
              <a:t>の</a:t>
            </a:r>
            <a:r>
              <a:rPr lang="ja-JP" altLang="en-US" dirty="0"/>
              <a:t>２</a:t>
            </a:r>
            <a:r>
              <a:rPr lang="ja-JP" altLang="en-US" dirty="0" smtClean="0"/>
              <a:t>構想</a:t>
            </a:r>
            <a:endParaRPr lang="ja-JP" altLang="en-US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 ●</a:t>
            </a:r>
            <a:r>
              <a:rPr lang="en-US" altLang="ja-JP" dirty="0" smtClean="0"/>
              <a:t>ASEAN+3</a:t>
            </a:r>
            <a:r>
              <a:rPr lang="ja-JP" altLang="en-US" dirty="0" smtClean="0"/>
              <a:t>をメンバーとする東アジア</a:t>
            </a:r>
            <a:r>
              <a:rPr lang="ja-JP" altLang="en-US" dirty="0"/>
              <a:t>自由貿易地域</a:t>
            </a:r>
            <a:r>
              <a:rPr lang="ja-JP" altLang="en-US" dirty="0" smtClean="0"/>
              <a:t>（</a:t>
            </a:r>
            <a:r>
              <a:rPr lang="en-US" altLang="ja-JP" dirty="0" smtClean="0">
                <a:solidFill>
                  <a:srgbClr val="C00000"/>
                </a:solidFill>
              </a:rPr>
              <a:t>EAFTA</a:t>
            </a:r>
            <a:r>
              <a:rPr lang="ja-JP" altLang="en-US" dirty="0" smtClean="0"/>
              <a:t>：</a:t>
            </a:r>
            <a:r>
              <a:rPr lang="en-US" altLang="ja-JP" sz="2100" dirty="0" smtClean="0"/>
              <a:t>East Asia </a:t>
            </a:r>
          </a:p>
          <a:p>
            <a:pPr marL="0" indent="0">
              <a:buNone/>
            </a:pPr>
            <a:r>
              <a:rPr lang="ja-JP" altLang="en-US" sz="2100" dirty="0"/>
              <a:t>　</a:t>
            </a:r>
            <a:r>
              <a:rPr lang="ja-JP" altLang="en-US" sz="2100" dirty="0" smtClean="0"/>
              <a:t>　　</a:t>
            </a:r>
            <a:r>
              <a:rPr lang="en-US" altLang="ja-JP" sz="2100" dirty="0" smtClean="0"/>
              <a:t>Free Trade Area</a:t>
            </a:r>
            <a:r>
              <a:rPr lang="en-US" altLang="ja-JP" dirty="0" smtClean="0"/>
              <a:t>)</a:t>
            </a:r>
            <a:r>
              <a:rPr lang="ja-JP" altLang="en-US" dirty="0" smtClean="0"/>
              <a:t>構想と</a:t>
            </a:r>
            <a:r>
              <a:rPr lang="ja-JP" altLang="en-US" dirty="0"/>
              <a:t>、</a:t>
            </a:r>
            <a:r>
              <a:rPr lang="en-US" altLang="ja-JP" dirty="0" smtClean="0"/>
              <a:t>ASEAN+6</a:t>
            </a:r>
            <a:r>
              <a:rPr lang="ja-JP" altLang="en-US" dirty="0" smtClean="0"/>
              <a:t>による</a:t>
            </a:r>
            <a:r>
              <a:rPr lang="ja-JP" altLang="en-US" dirty="0"/>
              <a:t>東アジア包括的経済</a:t>
            </a:r>
            <a:r>
              <a:rPr lang="ja-JP" altLang="en-US" dirty="0" smtClean="0"/>
              <a:t>連携   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  </a:t>
            </a:r>
            <a:r>
              <a:rPr lang="ja-JP" altLang="en-US" dirty="0" smtClean="0"/>
              <a:t>（</a:t>
            </a:r>
            <a:r>
              <a:rPr lang="en-US" altLang="ja-JP" dirty="0" smtClean="0">
                <a:solidFill>
                  <a:srgbClr val="C00000"/>
                </a:solidFill>
              </a:rPr>
              <a:t>CEPEA</a:t>
            </a:r>
            <a:r>
              <a:rPr lang="ja-JP" altLang="en-US" dirty="0" smtClean="0"/>
              <a:t>：</a:t>
            </a:r>
            <a:r>
              <a:rPr lang="en-US" altLang="ja-JP" sz="2100" dirty="0" smtClean="0"/>
              <a:t>Comprehensive Economic Partnership in East Asia</a:t>
            </a:r>
            <a:r>
              <a:rPr lang="ja-JP" altLang="en-US" dirty="0" smtClean="0"/>
              <a:t>）</a:t>
            </a:r>
            <a:r>
              <a:rPr lang="ja-JP" altLang="en-US" dirty="0" smtClean="0"/>
              <a:t>構想を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</a:t>
            </a:r>
            <a:r>
              <a:rPr lang="ja-JP" altLang="en-US" dirty="0" smtClean="0"/>
              <a:t>めぐり</a:t>
            </a:r>
            <a:r>
              <a:rPr lang="ja-JP" altLang="en-US" dirty="0"/>
              <a:t>、中国と日本</a:t>
            </a:r>
            <a:r>
              <a:rPr lang="ja-JP" altLang="en-US" dirty="0" smtClean="0"/>
              <a:t>が牽制</a:t>
            </a:r>
            <a:r>
              <a:rPr lang="ja-JP" altLang="en-US" dirty="0"/>
              <a:t>し合い、政府交渉は先延ばし。</a:t>
            </a:r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 ●</a:t>
            </a:r>
            <a:r>
              <a:rPr lang="ja-JP" altLang="en-US" u="sng" dirty="0" smtClean="0"/>
              <a:t>踏み絵</a:t>
            </a:r>
            <a:r>
              <a:rPr lang="ja-JP" altLang="en-US" u="sng" dirty="0"/>
              <a:t>を</a:t>
            </a:r>
            <a:r>
              <a:rPr lang="ja-JP" altLang="en-US" u="sng" dirty="0" smtClean="0"/>
              <a:t>嫌った</a:t>
            </a:r>
            <a:r>
              <a:rPr lang="en-US" altLang="ja-JP" u="sng" dirty="0" smtClean="0"/>
              <a:t>ASEAN</a:t>
            </a:r>
            <a:r>
              <a:rPr lang="ja-JP" altLang="en-US" u="sng" dirty="0" smtClean="0"/>
              <a:t>は、周辺</a:t>
            </a:r>
            <a:r>
              <a:rPr lang="en-US" altLang="ja-JP" u="sng" dirty="0"/>
              <a:t>6</a:t>
            </a:r>
            <a:r>
              <a:rPr lang="ja-JP" altLang="en-US" u="sng" dirty="0"/>
              <a:t>か国</a:t>
            </a:r>
            <a:r>
              <a:rPr lang="ja-JP" altLang="en-US" u="sng" dirty="0" smtClean="0"/>
              <a:t>との「</a:t>
            </a:r>
            <a:r>
              <a:rPr lang="en-US" altLang="ja-JP" u="sng" dirty="0"/>
              <a:t>ASEAN+1</a:t>
            </a:r>
            <a:r>
              <a:rPr lang="ja-JP" altLang="en-US" u="sng" dirty="0" smtClean="0"/>
              <a:t>」</a:t>
            </a:r>
            <a:r>
              <a:rPr lang="en-US" altLang="ja-JP" u="sng" dirty="0" smtClean="0"/>
              <a:t>FTA</a:t>
            </a:r>
            <a:r>
              <a:rPr lang="ja-JP" altLang="en-US" u="sng" dirty="0" smtClean="0"/>
              <a:t>網を完成</a:t>
            </a:r>
            <a:endParaRPr lang="en-US" altLang="ja-JP" u="sng" dirty="0" smtClean="0"/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  </a:t>
            </a:r>
            <a:r>
              <a:rPr lang="ja-JP" altLang="en-US" u="sng" dirty="0" smtClean="0"/>
              <a:t>（</a:t>
            </a:r>
            <a:r>
              <a:rPr lang="en-US" altLang="ja-JP" u="sng" dirty="0" smtClean="0"/>
              <a:t>2010</a:t>
            </a:r>
            <a:r>
              <a:rPr lang="ja-JP" altLang="en-US" u="sng" dirty="0" smtClean="0"/>
              <a:t>年）、</a:t>
            </a:r>
            <a:r>
              <a:rPr lang="en-US" altLang="ja-JP" u="sng" dirty="0" smtClean="0"/>
              <a:t>FTA</a:t>
            </a:r>
            <a:r>
              <a:rPr lang="ja-JP" altLang="en-US" u="sng" dirty="0"/>
              <a:t>効果</a:t>
            </a:r>
            <a:r>
              <a:rPr lang="ja-JP" altLang="en-US" u="sng" dirty="0" smtClean="0"/>
              <a:t>を享受</a:t>
            </a:r>
            <a:r>
              <a:rPr lang="ja-JP" altLang="en-US" dirty="0" smtClean="0"/>
              <a:t>。</a:t>
            </a:r>
            <a:endParaRPr lang="ja-JP" altLang="en-US" dirty="0"/>
          </a:p>
          <a:p>
            <a:pPr marL="0" indent="0">
              <a:buNone/>
            </a:pPr>
            <a:r>
              <a:rPr lang="ja-JP" altLang="en-US" dirty="0"/>
              <a:t>■</a:t>
            </a:r>
            <a:r>
              <a:rPr lang="ja-JP" altLang="en-US" dirty="0">
                <a:solidFill>
                  <a:srgbClr val="C00000"/>
                </a:solidFill>
              </a:rPr>
              <a:t>日中共同提案</a:t>
            </a:r>
            <a:r>
              <a:rPr lang="ja-JP" altLang="en-US" dirty="0" smtClean="0"/>
              <a:t>（</a:t>
            </a:r>
            <a:r>
              <a:rPr lang="en-US" altLang="ja-JP" dirty="0" smtClean="0"/>
              <a:t>2011</a:t>
            </a:r>
            <a:r>
              <a:rPr lang="ja-JP" altLang="en-US" dirty="0" smtClean="0"/>
              <a:t>年</a:t>
            </a:r>
            <a:r>
              <a:rPr lang="en-US" altLang="ja-JP" dirty="0" smtClean="0"/>
              <a:t>8</a:t>
            </a:r>
            <a:r>
              <a:rPr lang="ja-JP" altLang="en-US" dirty="0" smtClean="0"/>
              <a:t>月）の意義 と</a:t>
            </a:r>
            <a:r>
              <a:rPr lang="ja-JP" altLang="en-US" dirty="0"/>
              <a:t>目的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</a:t>
            </a:r>
            <a:r>
              <a:rPr lang="ja-JP" altLang="en-US" dirty="0" smtClean="0"/>
              <a:t>●提案</a:t>
            </a:r>
            <a:r>
              <a:rPr lang="ja-JP" altLang="en-US" dirty="0"/>
              <a:t>の骨子：①＋</a:t>
            </a:r>
            <a:r>
              <a:rPr lang="en-US" altLang="ja-JP" dirty="0"/>
              <a:t>3</a:t>
            </a:r>
            <a:r>
              <a:rPr lang="ja-JP" altLang="en-US" dirty="0"/>
              <a:t>か＋</a:t>
            </a:r>
            <a:r>
              <a:rPr lang="en-US" altLang="ja-JP" dirty="0"/>
              <a:t>6</a:t>
            </a:r>
            <a:r>
              <a:rPr lang="ja-JP" altLang="en-US" dirty="0"/>
              <a:t>かの問題は「</a:t>
            </a:r>
            <a:r>
              <a:rPr lang="en-US" altLang="ja-JP" dirty="0" smtClean="0"/>
              <a:t>ASEAN</a:t>
            </a:r>
            <a:r>
              <a:rPr lang="ja-JP" altLang="en-US" dirty="0" smtClean="0"/>
              <a:t>プラス」</a:t>
            </a:r>
            <a:r>
              <a:rPr lang="ja-JP" altLang="en-US" dirty="0"/>
              <a:t>の形で棚上げ、</a:t>
            </a:r>
          </a:p>
          <a:p>
            <a:pPr marL="0" indent="0">
              <a:buNone/>
            </a:pPr>
            <a:r>
              <a:rPr lang="ja-JP" altLang="en-US" dirty="0"/>
              <a:t>　　　②</a:t>
            </a:r>
            <a:r>
              <a:rPr lang="en-US" altLang="ja-JP" dirty="0"/>
              <a:t>3</a:t>
            </a:r>
            <a:r>
              <a:rPr lang="ja-JP" altLang="en-US" dirty="0"/>
              <a:t>分野（物品貿易、サービス貿易、投資）の自由化を作業部会で検討、</a:t>
            </a:r>
          </a:p>
          <a:p>
            <a:pPr marL="0" indent="0">
              <a:buNone/>
            </a:pPr>
            <a:r>
              <a:rPr lang="ja-JP" altLang="en-US" dirty="0"/>
              <a:t>　　　</a:t>
            </a:r>
            <a:r>
              <a:rPr lang="ja-JP" altLang="en-US" dirty="0" smtClean="0"/>
              <a:t>③</a:t>
            </a:r>
            <a:r>
              <a:rPr lang="en-US" altLang="ja-JP" dirty="0">
                <a:solidFill>
                  <a:srgbClr val="C00000"/>
                </a:solidFill>
              </a:rPr>
              <a:t> ASEAN Centrality </a:t>
            </a:r>
            <a:r>
              <a:rPr lang="ja-JP" altLang="en-US" dirty="0" smtClean="0"/>
              <a:t>を尊重（議長は</a:t>
            </a:r>
            <a:r>
              <a:rPr lang="en-US" altLang="ja-JP" dirty="0" smtClean="0"/>
              <a:t>ASEAN</a:t>
            </a:r>
            <a:r>
              <a:rPr lang="ja-JP" altLang="en-US" dirty="0" smtClean="0"/>
              <a:t>）。でも中国が黒子？</a:t>
            </a:r>
            <a:endParaRPr lang="ja-JP" altLang="en-US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 ●</a:t>
            </a:r>
            <a:r>
              <a:rPr lang="ja-JP" altLang="en-US" u="sng" dirty="0" smtClean="0"/>
              <a:t>２つ</a:t>
            </a:r>
            <a:r>
              <a:rPr lang="ja-JP" altLang="en-US" u="sng" dirty="0"/>
              <a:t>の構想をめぐる確執による膠着状態から抜け出すための打開策</a:t>
            </a:r>
            <a:r>
              <a:rPr lang="ja-JP" altLang="en-US" dirty="0"/>
              <a:t>。  </a:t>
            </a:r>
          </a:p>
          <a:p>
            <a:pPr marL="0" indent="0">
              <a:buNone/>
            </a:pPr>
            <a:r>
              <a:rPr lang="ja-JP" altLang="en-US" dirty="0"/>
              <a:t>　　  </a:t>
            </a:r>
            <a:r>
              <a:rPr lang="ja-JP" altLang="en-US" u="sng" dirty="0"/>
              <a:t>日中痛み分けの折衷案</a:t>
            </a:r>
            <a:r>
              <a:rPr lang="ja-JP" altLang="en-US" dirty="0"/>
              <a:t>。</a:t>
            </a:r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 ●中国</a:t>
            </a:r>
            <a:r>
              <a:rPr lang="ja-JP" altLang="en-US" dirty="0"/>
              <a:t>が「非</a:t>
            </a:r>
            <a:r>
              <a:rPr lang="en-US" altLang="ja-JP" dirty="0"/>
              <a:t>TPP</a:t>
            </a:r>
            <a:r>
              <a:rPr lang="ja-JP" altLang="en-US" dirty="0"/>
              <a:t>」の枠組みづくりで柔軟</a:t>
            </a:r>
            <a:r>
              <a:rPr lang="ja-JP" altLang="en-US" dirty="0" smtClean="0"/>
              <a:t>姿勢、</a:t>
            </a:r>
            <a:r>
              <a:rPr lang="en-US" altLang="ja-JP" dirty="0" smtClean="0"/>
              <a:t>ASEAN</a:t>
            </a:r>
            <a:r>
              <a:rPr lang="ja-JP" altLang="en-US" dirty="0"/>
              <a:t>の</a:t>
            </a:r>
            <a:r>
              <a:rPr lang="ja-JP" altLang="en-US" dirty="0" smtClean="0"/>
              <a:t>取り込み狙う。</a:t>
            </a:r>
            <a:endParaRPr lang="ja-JP" altLang="en-US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7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2800" dirty="0" smtClean="0"/>
              <a:t>表</a:t>
            </a:r>
            <a:r>
              <a:rPr lang="ja-JP" altLang="en-US" sz="2800" dirty="0"/>
              <a:t>４　</a:t>
            </a:r>
            <a:r>
              <a:rPr lang="en-US" altLang="ja-JP" sz="2800" dirty="0" smtClean="0"/>
              <a:t>RCEP</a:t>
            </a:r>
            <a:r>
              <a:rPr lang="ja-JP" altLang="en-US" sz="2800" dirty="0" smtClean="0"/>
              <a:t>交渉開始までの動き</a:t>
            </a:r>
            <a:endParaRPr kumimoji="1" lang="ja-JP" altLang="en-US" sz="2800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5954864"/>
              </p:ext>
            </p:extLst>
          </p:nvPr>
        </p:nvGraphicFramePr>
        <p:xfrm>
          <a:off x="539552" y="1484784"/>
          <a:ext cx="8011885" cy="4846320"/>
        </p:xfrm>
        <a:graphic>
          <a:graphicData uri="http://schemas.openxmlformats.org/drawingml/2006/table">
            <a:tbl>
              <a:tblPr/>
              <a:tblGrid>
                <a:gridCol w="1709057"/>
                <a:gridCol w="6302828"/>
              </a:tblGrid>
              <a:tr h="341771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　　　年　　月</a:t>
                      </a:r>
                      <a:endParaRPr kumimoji="1" lang="ja-JP" altLang="en-US" sz="18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　　　　　　　　　　　　　事　　　項</a:t>
                      </a:r>
                      <a:endParaRPr kumimoji="1" lang="ja-JP" alt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978709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　</a:t>
                      </a:r>
                      <a:r>
                        <a:rPr kumimoji="1" lang="en-US" altLang="ja-JP" sz="1800" dirty="0" smtClean="0"/>
                        <a:t>2001</a:t>
                      </a:r>
                      <a:r>
                        <a:rPr kumimoji="1" lang="ja-JP" altLang="en-US" sz="1800" dirty="0" smtClean="0"/>
                        <a:t>年</a:t>
                      </a:r>
                      <a:r>
                        <a:rPr kumimoji="1" lang="en-US" altLang="ja-JP" sz="1800" dirty="0" smtClean="0"/>
                        <a:t>12</a:t>
                      </a:r>
                      <a:r>
                        <a:rPr kumimoji="1" lang="ja-JP" altLang="en-US" sz="1800" dirty="0" smtClean="0"/>
                        <a:t>月</a:t>
                      </a:r>
                    </a:p>
                    <a:p>
                      <a:endParaRPr kumimoji="1" lang="ja-JP" altLang="en-US" sz="1800" dirty="0" smtClean="0"/>
                    </a:p>
                    <a:p>
                      <a:r>
                        <a:rPr kumimoji="1" lang="ja-JP" altLang="en-US" sz="1800" dirty="0" smtClean="0"/>
                        <a:t>　</a:t>
                      </a:r>
                      <a:r>
                        <a:rPr kumimoji="1" lang="en-US" altLang="ja-JP" sz="1800" dirty="0" smtClean="0"/>
                        <a:t>2005</a:t>
                      </a:r>
                      <a:r>
                        <a:rPr kumimoji="1" lang="ja-JP" altLang="en-US" sz="1800" dirty="0" smtClean="0"/>
                        <a:t>年</a:t>
                      </a:r>
                      <a:r>
                        <a:rPr kumimoji="1" lang="ja-JP" altLang="en-US" sz="1800" baseline="0" dirty="0" smtClean="0"/>
                        <a:t> </a:t>
                      </a:r>
                      <a:r>
                        <a:rPr kumimoji="1" lang="en-US" altLang="ja-JP" sz="1800" dirty="0" smtClean="0"/>
                        <a:t>4</a:t>
                      </a:r>
                      <a:r>
                        <a:rPr kumimoji="1" lang="ja-JP" altLang="en-US" sz="1800" dirty="0" smtClean="0"/>
                        <a:t>月</a:t>
                      </a:r>
                    </a:p>
                    <a:p>
                      <a:r>
                        <a:rPr kumimoji="1" lang="ja-JP" altLang="en-US" sz="1800" dirty="0" smtClean="0"/>
                        <a:t>　　　　　</a:t>
                      </a:r>
                      <a:r>
                        <a:rPr kumimoji="1" lang="ja-JP" altLang="en-US" sz="1800" baseline="0" dirty="0" smtClean="0"/>
                        <a:t> </a:t>
                      </a:r>
                      <a:r>
                        <a:rPr kumimoji="1" lang="en-US" altLang="ja-JP" sz="1800" dirty="0" smtClean="0"/>
                        <a:t>12</a:t>
                      </a:r>
                      <a:r>
                        <a:rPr kumimoji="1" lang="ja-JP" altLang="en-US" sz="1800" dirty="0" smtClean="0"/>
                        <a:t>月</a:t>
                      </a:r>
                    </a:p>
                    <a:p>
                      <a:r>
                        <a:rPr kumimoji="1" lang="ja-JP" altLang="en-US" sz="1800" dirty="0" smtClean="0"/>
                        <a:t>　</a:t>
                      </a:r>
                      <a:r>
                        <a:rPr kumimoji="1" lang="en-US" altLang="ja-JP" sz="1800" dirty="0" smtClean="0"/>
                        <a:t>2006</a:t>
                      </a:r>
                      <a:r>
                        <a:rPr kumimoji="1" lang="ja-JP" altLang="en-US" sz="1800" dirty="0" smtClean="0"/>
                        <a:t>年</a:t>
                      </a:r>
                      <a:r>
                        <a:rPr kumimoji="1" lang="ja-JP" altLang="en-US" sz="1800" baseline="0" dirty="0" smtClean="0"/>
                        <a:t> </a:t>
                      </a:r>
                      <a:r>
                        <a:rPr kumimoji="1" lang="en-US" altLang="ja-JP" sz="1800" dirty="0" smtClean="0"/>
                        <a:t>8</a:t>
                      </a:r>
                      <a:r>
                        <a:rPr kumimoji="1" lang="ja-JP" altLang="en-US" sz="1800" dirty="0" smtClean="0"/>
                        <a:t>月</a:t>
                      </a:r>
                    </a:p>
                    <a:p>
                      <a:r>
                        <a:rPr kumimoji="1" lang="ja-JP" altLang="en-US" sz="1800" dirty="0" smtClean="0"/>
                        <a:t>　</a:t>
                      </a:r>
                      <a:r>
                        <a:rPr kumimoji="1" lang="en-US" altLang="ja-JP" sz="1800" dirty="0" smtClean="0"/>
                        <a:t>2007</a:t>
                      </a:r>
                      <a:r>
                        <a:rPr kumimoji="1" lang="ja-JP" altLang="en-US" sz="1800" dirty="0" smtClean="0"/>
                        <a:t>年</a:t>
                      </a:r>
                      <a:r>
                        <a:rPr kumimoji="1" lang="ja-JP" altLang="en-US" sz="1800" baseline="0" dirty="0" smtClean="0"/>
                        <a:t> </a:t>
                      </a:r>
                      <a:r>
                        <a:rPr kumimoji="1" lang="en-US" altLang="ja-JP" sz="1800" dirty="0" smtClean="0"/>
                        <a:t>1</a:t>
                      </a:r>
                      <a:r>
                        <a:rPr kumimoji="1" lang="ja-JP" altLang="en-US" sz="1800" dirty="0" smtClean="0"/>
                        <a:t>月</a:t>
                      </a:r>
                    </a:p>
                    <a:p>
                      <a:r>
                        <a:rPr kumimoji="1" lang="ja-JP" altLang="en-US" sz="1800" dirty="0" smtClean="0"/>
                        <a:t>　</a:t>
                      </a:r>
                      <a:r>
                        <a:rPr kumimoji="1" lang="en-US" altLang="ja-JP" sz="1800" dirty="0" smtClean="0"/>
                        <a:t>2011</a:t>
                      </a:r>
                      <a:r>
                        <a:rPr kumimoji="1" lang="ja-JP" altLang="en-US" sz="1800" dirty="0" smtClean="0"/>
                        <a:t>年</a:t>
                      </a:r>
                      <a:r>
                        <a:rPr kumimoji="1" lang="ja-JP" altLang="en-US" sz="1800" baseline="0" dirty="0" smtClean="0"/>
                        <a:t> </a:t>
                      </a:r>
                      <a:r>
                        <a:rPr kumimoji="1" lang="en-US" altLang="ja-JP" sz="1800" dirty="0" smtClean="0"/>
                        <a:t>8</a:t>
                      </a:r>
                      <a:r>
                        <a:rPr kumimoji="1" lang="ja-JP" altLang="en-US" sz="1800" dirty="0" smtClean="0"/>
                        <a:t>月</a:t>
                      </a:r>
                    </a:p>
                    <a:p>
                      <a:r>
                        <a:rPr kumimoji="1" lang="ja-JP" altLang="en-US" sz="1800" dirty="0" smtClean="0"/>
                        <a:t>　　　　　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　　　　　</a:t>
                      </a:r>
                      <a:r>
                        <a:rPr kumimoji="1" lang="ja-JP" altLang="en-US" sz="1800" baseline="0" dirty="0" smtClean="0"/>
                        <a:t> </a:t>
                      </a:r>
                      <a:r>
                        <a:rPr kumimoji="1" lang="en-US" altLang="ja-JP" sz="1800" dirty="0" smtClean="0"/>
                        <a:t>11</a:t>
                      </a:r>
                      <a:r>
                        <a:rPr kumimoji="1" lang="ja-JP" altLang="en-US" sz="1800" dirty="0" smtClean="0"/>
                        <a:t>月</a:t>
                      </a:r>
                    </a:p>
                    <a:p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　</a:t>
                      </a:r>
                      <a:r>
                        <a:rPr kumimoji="1" lang="en-US" altLang="ja-JP" sz="1800" dirty="0" smtClean="0"/>
                        <a:t>2012</a:t>
                      </a:r>
                      <a:r>
                        <a:rPr kumimoji="1" lang="ja-JP" altLang="en-US" sz="1800" dirty="0" smtClean="0"/>
                        <a:t>年</a:t>
                      </a:r>
                      <a:r>
                        <a:rPr kumimoji="1" lang="en-US" altLang="ja-JP" sz="1800" dirty="0" smtClean="0"/>
                        <a:t>11</a:t>
                      </a:r>
                      <a:r>
                        <a:rPr kumimoji="1" lang="ja-JP" altLang="en-US" sz="1800" dirty="0" smtClean="0"/>
                        <a:t>月</a:t>
                      </a:r>
                    </a:p>
                    <a:p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　</a:t>
                      </a:r>
                      <a:r>
                        <a:rPr kumimoji="1" lang="en-US" altLang="ja-JP" sz="1800" dirty="0" smtClean="0"/>
                        <a:t>2013</a:t>
                      </a:r>
                      <a:r>
                        <a:rPr kumimoji="1" lang="ja-JP" altLang="en-US" sz="1800" dirty="0" smtClean="0"/>
                        <a:t>年</a:t>
                      </a:r>
                      <a:r>
                        <a:rPr kumimoji="1" lang="ja-JP" altLang="en-US" sz="1800" baseline="0" dirty="0" smtClean="0"/>
                        <a:t> </a:t>
                      </a:r>
                      <a:r>
                        <a:rPr kumimoji="1" lang="en-US" altLang="ja-JP" sz="1800" dirty="0" smtClean="0"/>
                        <a:t>5</a:t>
                      </a:r>
                      <a:r>
                        <a:rPr kumimoji="1" lang="ja-JP" altLang="en-US" sz="1800" dirty="0" smtClean="0"/>
                        <a:t>月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en-US" altLang="ja-JP" sz="1800" dirty="0" smtClean="0"/>
                        <a:t>               9</a:t>
                      </a:r>
                      <a:r>
                        <a:rPr kumimoji="1" lang="ja-JP" altLang="en-US" sz="1800" dirty="0" smtClean="0"/>
                        <a:t>月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　</a:t>
                      </a:r>
                      <a:r>
                        <a:rPr kumimoji="1" lang="en-US" altLang="ja-JP" sz="1800" dirty="0" smtClean="0"/>
                        <a:t>2014</a:t>
                      </a:r>
                      <a:r>
                        <a:rPr kumimoji="1" lang="ja-JP" altLang="en-US" sz="1800" dirty="0" smtClean="0"/>
                        <a:t>年</a:t>
                      </a:r>
                      <a:r>
                        <a:rPr kumimoji="1" lang="ja-JP" altLang="en-US" sz="1800" baseline="0" dirty="0"/>
                        <a:t> </a:t>
                      </a:r>
                      <a:r>
                        <a:rPr kumimoji="1" lang="en-US" altLang="ja-JP" sz="1800" baseline="0" dirty="0" smtClean="0"/>
                        <a:t>1</a:t>
                      </a:r>
                      <a:r>
                        <a:rPr kumimoji="1" lang="ja-JP" altLang="en-US" sz="1800" baseline="0" dirty="0" smtClean="0"/>
                        <a:t>月</a:t>
                      </a:r>
                      <a:endParaRPr kumimoji="1" lang="en-US" altLang="ja-JP" sz="1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・第</a:t>
                      </a:r>
                      <a:r>
                        <a:rPr kumimoji="1" lang="en-US" altLang="ja-JP" sz="1800" dirty="0" smtClean="0"/>
                        <a:t>5</a:t>
                      </a:r>
                      <a:r>
                        <a:rPr kumimoji="1" lang="ja-JP" altLang="en-US" sz="1800" dirty="0" smtClean="0"/>
                        <a:t>回</a:t>
                      </a:r>
                      <a:r>
                        <a:rPr kumimoji="1" lang="en-US" altLang="ja-JP" sz="1800" dirty="0" smtClean="0"/>
                        <a:t>ASEAN+3</a:t>
                      </a:r>
                      <a:r>
                        <a:rPr kumimoji="1" lang="ja-JP" altLang="en-US" sz="1800" dirty="0" smtClean="0"/>
                        <a:t>首脳会議に提出された報告書「東アジア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en-US" altLang="ja-JP" sz="1800" dirty="0" smtClean="0"/>
                        <a:t>  </a:t>
                      </a:r>
                      <a:r>
                        <a:rPr kumimoji="1" lang="ja-JP" altLang="en-US" sz="1800" dirty="0" smtClean="0"/>
                        <a:t>共同体に向けて」の中で、</a:t>
                      </a:r>
                      <a:r>
                        <a:rPr kumimoji="1" lang="en-US" altLang="ja-JP" sz="1800" dirty="0" smtClean="0"/>
                        <a:t>EAFTA</a:t>
                      </a:r>
                      <a:r>
                        <a:rPr kumimoji="1" lang="ja-JP" altLang="en-US" sz="1800" dirty="0" smtClean="0"/>
                        <a:t>構想の提言</a:t>
                      </a:r>
                    </a:p>
                    <a:p>
                      <a:r>
                        <a:rPr kumimoji="1" lang="ja-JP" altLang="en-US" sz="1800" dirty="0" smtClean="0"/>
                        <a:t>・</a:t>
                      </a:r>
                      <a:r>
                        <a:rPr kumimoji="1" lang="en-US" altLang="ja-JP" sz="1800" dirty="0" smtClean="0"/>
                        <a:t>EAFTA</a:t>
                      </a:r>
                      <a:r>
                        <a:rPr kumimoji="1" lang="ja-JP" altLang="en-US" sz="1800" dirty="0" smtClean="0"/>
                        <a:t>の共同研究開始（中国の提案）</a:t>
                      </a:r>
                    </a:p>
                    <a:p>
                      <a:r>
                        <a:rPr kumimoji="1" lang="ja-JP" altLang="en-US" sz="1800" dirty="0" smtClean="0"/>
                        <a:t>・第</a:t>
                      </a:r>
                      <a:r>
                        <a:rPr kumimoji="1" lang="en-US" altLang="ja-JP" sz="1800" dirty="0" smtClean="0"/>
                        <a:t>1</a:t>
                      </a:r>
                      <a:r>
                        <a:rPr kumimoji="1" lang="ja-JP" altLang="en-US" sz="1800" dirty="0" smtClean="0"/>
                        <a:t>回東アジアサミット（</a:t>
                      </a:r>
                      <a:r>
                        <a:rPr kumimoji="1" lang="en-US" altLang="ja-JP" sz="1800" dirty="0" smtClean="0"/>
                        <a:t>ASEAN+6</a:t>
                      </a:r>
                      <a:r>
                        <a:rPr kumimoji="1" lang="ja-JP" altLang="en-US" sz="1800" dirty="0" smtClean="0"/>
                        <a:t>首脳会議）開催</a:t>
                      </a:r>
                    </a:p>
                    <a:p>
                      <a:r>
                        <a:rPr kumimoji="1" lang="ja-JP" altLang="en-US" sz="1800" dirty="0" smtClean="0"/>
                        <a:t>・二階経産相が日</a:t>
                      </a:r>
                      <a:r>
                        <a:rPr kumimoji="1" lang="en-US" altLang="ja-JP" sz="1800" dirty="0" smtClean="0"/>
                        <a:t>ASEAN</a:t>
                      </a:r>
                      <a:r>
                        <a:rPr kumimoji="1" lang="ja-JP" altLang="en-US" sz="1800" dirty="0" smtClean="0"/>
                        <a:t>会合で</a:t>
                      </a:r>
                      <a:r>
                        <a:rPr kumimoji="1" lang="en-US" altLang="ja-JP" sz="1800" dirty="0" smtClean="0"/>
                        <a:t>CEPEA</a:t>
                      </a:r>
                      <a:r>
                        <a:rPr kumimoji="1" lang="ja-JP" altLang="en-US" sz="1800" dirty="0" smtClean="0"/>
                        <a:t>構想表明</a:t>
                      </a:r>
                    </a:p>
                    <a:p>
                      <a:r>
                        <a:rPr kumimoji="1" lang="ja-JP" altLang="en-US" sz="1800" dirty="0" smtClean="0"/>
                        <a:t>・</a:t>
                      </a:r>
                      <a:r>
                        <a:rPr kumimoji="1" lang="en-US" altLang="ja-JP" sz="1800" dirty="0" smtClean="0"/>
                        <a:t>CEPEA</a:t>
                      </a:r>
                      <a:r>
                        <a:rPr kumimoji="1" lang="ja-JP" altLang="en-US" sz="1800" dirty="0" smtClean="0"/>
                        <a:t>の共同研究開始（日本の提案）</a:t>
                      </a:r>
                    </a:p>
                    <a:p>
                      <a:r>
                        <a:rPr kumimoji="1" lang="ja-JP" altLang="en-US" sz="1800" dirty="0" smtClean="0"/>
                        <a:t>・</a:t>
                      </a:r>
                      <a:r>
                        <a:rPr kumimoji="1" lang="en-US" altLang="ja-JP" sz="1800" dirty="0" smtClean="0"/>
                        <a:t>ASEAN+3</a:t>
                      </a:r>
                      <a:r>
                        <a:rPr kumimoji="1" lang="ja-JP" altLang="en-US" sz="1800" dirty="0" smtClean="0"/>
                        <a:t>および</a:t>
                      </a:r>
                      <a:r>
                        <a:rPr kumimoji="1" lang="en-US" altLang="ja-JP" sz="1800" dirty="0" smtClean="0"/>
                        <a:t>ASEAN+6</a:t>
                      </a:r>
                      <a:r>
                        <a:rPr kumimoji="1" lang="ja-JP" altLang="en-US" sz="1800" dirty="0" smtClean="0"/>
                        <a:t>の経済相会合で、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en-US" altLang="ja-JP" sz="1800" dirty="0" smtClean="0"/>
                        <a:t> </a:t>
                      </a:r>
                      <a:r>
                        <a:rPr kumimoji="1" lang="ja-JP" altLang="en-US" sz="1800" dirty="0" smtClean="0"/>
                        <a:t>日中共同提案が提出</a:t>
                      </a:r>
                    </a:p>
                    <a:p>
                      <a:r>
                        <a:rPr kumimoji="1" lang="ja-JP" altLang="en-US" sz="1800" dirty="0" smtClean="0"/>
                        <a:t>・</a:t>
                      </a:r>
                      <a:r>
                        <a:rPr kumimoji="1" lang="en-US" altLang="ja-JP" sz="1800" dirty="0" smtClean="0"/>
                        <a:t>ASEAN+3</a:t>
                      </a:r>
                      <a:r>
                        <a:rPr kumimoji="1" lang="ja-JP" altLang="en-US" sz="1800" dirty="0" smtClean="0"/>
                        <a:t>首脳会議と東アジアサミットでＲＣＥＰを提案、</a:t>
                      </a:r>
                    </a:p>
                    <a:p>
                      <a:r>
                        <a:rPr kumimoji="1" lang="ja-JP" altLang="en-US" sz="1800" dirty="0" smtClean="0"/>
                        <a:t>  ３つの作業部会（物品・サービス・投資）設置に合意</a:t>
                      </a:r>
                    </a:p>
                    <a:p>
                      <a:r>
                        <a:rPr kumimoji="1" lang="ja-JP" altLang="en-US" sz="1800" dirty="0" smtClean="0"/>
                        <a:t>・東アジアサミット（カンボジア）でＲＣＥＰの交渉開始決定、　</a:t>
                      </a:r>
                    </a:p>
                    <a:p>
                      <a:r>
                        <a:rPr kumimoji="1" lang="ja-JP" altLang="en-US" sz="1800" dirty="0" smtClean="0"/>
                        <a:t>　</a:t>
                      </a:r>
                      <a:r>
                        <a:rPr kumimoji="1" lang="en-US" altLang="ja-JP" sz="1800" dirty="0" smtClean="0"/>
                        <a:t>2015</a:t>
                      </a:r>
                      <a:r>
                        <a:rPr kumimoji="1" lang="ja-JP" altLang="en-US" sz="1800" dirty="0" smtClean="0"/>
                        <a:t>年の合意を目指す</a:t>
                      </a:r>
                    </a:p>
                    <a:p>
                      <a:r>
                        <a:rPr kumimoji="1" lang="ja-JP" altLang="en-US" sz="1800" dirty="0" smtClean="0"/>
                        <a:t>・</a:t>
                      </a:r>
                      <a:r>
                        <a:rPr kumimoji="1" lang="en-US" altLang="ja-JP" sz="1800" dirty="0" smtClean="0"/>
                        <a:t>ASEAN+6</a:t>
                      </a:r>
                      <a:r>
                        <a:rPr kumimoji="1" lang="ja-JP" altLang="en-US" sz="1800" dirty="0" smtClean="0"/>
                        <a:t>カ国が</a:t>
                      </a:r>
                      <a:r>
                        <a:rPr kumimoji="1" lang="en-US" altLang="ja-JP" sz="1800" dirty="0" smtClean="0"/>
                        <a:t>RCEP</a:t>
                      </a:r>
                      <a:r>
                        <a:rPr kumimoji="1" lang="ja-JP" altLang="en-US" sz="1800" dirty="0" smtClean="0"/>
                        <a:t>交渉を開始（ブルネイ）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・第</a:t>
                      </a:r>
                      <a:r>
                        <a:rPr kumimoji="1" lang="en-US" altLang="ja-JP" sz="1800" dirty="0" smtClean="0"/>
                        <a:t>2</a:t>
                      </a:r>
                      <a:r>
                        <a:rPr kumimoji="1" lang="ja-JP" altLang="en-US" sz="1800" dirty="0" smtClean="0"/>
                        <a:t>回</a:t>
                      </a:r>
                      <a:r>
                        <a:rPr kumimoji="1" lang="en-US" altLang="ja-JP" sz="1800" dirty="0" smtClean="0"/>
                        <a:t>RCEP</a:t>
                      </a:r>
                      <a:r>
                        <a:rPr kumimoji="1" lang="ja-JP" altLang="en-US" sz="1800" dirty="0" smtClean="0"/>
                        <a:t>交渉会合（豪州）</a:t>
                      </a:r>
                      <a:endParaRPr kumimoji="1" lang="en-US" altLang="ja-JP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/>
                        <a:t>・第</a:t>
                      </a:r>
                      <a:r>
                        <a:rPr kumimoji="1" lang="en-US" altLang="ja-JP" sz="1800" dirty="0" smtClean="0"/>
                        <a:t>3</a:t>
                      </a:r>
                      <a:r>
                        <a:rPr kumimoji="1" lang="ja-JP" altLang="en-US" sz="1800" dirty="0" smtClean="0"/>
                        <a:t>回</a:t>
                      </a:r>
                      <a:r>
                        <a:rPr kumimoji="1" lang="en-US" altLang="ja-JP" sz="1800" dirty="0" smtClean="0"/>
                        <a:t>RCEP</a:t>
                      </a:r>
                      <a:r>
                        <a:rPr kumimoji="1" lang="ja-JP" altLang="en-US" sz="1800" dirty="0" smtClean="0"/>
                        <a:t>交渉会合（マレーシア）</a:t>
                      </a:r>
                      <a:endParaRPr kumimoji="1" lang="en-US" altLang="ja-JP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674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en-US" altLang="ja-JP" sz="3600" dirty="0" smtClean="0">
                <a:solidFill>
                  <a:srgbClr val="C00000"/>
                </a:solidFill>
              </a:rPr>
              <a:t/>
            </a:r>
            <a:br>
              <a:rPr lang="en-US" altLang="ja-JP" sz="3600" dirty="0" smtClean="0">
                <a:solidFill>
                  <a:srgbClr val="C00000"/>
                </a:solidFill>
              </a:rPr>
            </a:br>
            <a:r>
              <a:rPr lang="ja-JP" altLang="en-US" dirty="0">
                <a:solidFill>
                  <a:srgbClr val="C00000"/>
                </a:solidFill>
              </a:rPr>
              <a:t>７</a:t>
            </a:r>
            <a:r>
              <a:rPr lang="ja-JP" altLang="en-US" dirty="0" smtClean="0">
                <a:solidFill>
                  <a:srgbClr val="C00000"/>
                </a:solidFill>
              </a:rPr>
              <a:t>．動き出した</a:t>
            </a:r>
            <a:r>
              <a:rPr lang="en-US" altLang="ja-JP" dirty="0" smtClean="0">
                <a:solidFill>
                  <a:srgbClr val="C00000"/>
                </a:solidFill>
              </a:rPr>
              <a:t>RCEP</a:t>
            </a:r>
            <a:r>
              <a:rPr lang="ja-JP" altLang="en-US" dirty="0">
                <a:solidFill>
                  <a:srgbClr val="C00000"/>
                </a:solidFill>
              </a:rPr>
              <a:t>：運転席は･･･ </a:t>
            </a:r>
            <a:r>
              <a:rPr lang="ja-JP" altLang="en-US" dirty="0" smtClean="0">
                <a:solidFill>
                  <a:srgbClr val="C00000"/>
                </a:solidFill>
              </a:rPr>
              <a:t>（</a:t>
            </a:r>
            <a:r>
              <a:rPr lang="ja-JP" altLang="en-US" dirty="0">
                <a:solidFill>
                  <a:srgbClr val="C00000"/>
                </a:solidFill>
              </a:rPr>
              <a:t>２</a:t>
            </a:r>
            <a:r>
              <a:rPr lang="ja-JP" altLang="en-US" dirty="0" smtClean="0">
                <a:solidFill>
                  <a:srgbClr val="C00000"/>
                </a:solidFill>
              </a:rPr>
              <a:t>）</a:t>
            </a:r>
            <a:r>
              <a:rPr lang="en-US" altLang="ja-JP" dirty="0">
                <a:solidFill>
                  <a:srgbClr val="C00000"/>
                </a:solidFill>
              </a:rPr>
              <a:t/>
            </a:r>
            <a:br>
              <a:rPr lang="en-US" altLang="ja-JP" dirty="0">
                <a:solidFill>
                  <a:srgbClr val="C00000"/>
                </a:solidFill>
              </a:rPr>
            </a:br>
            <a:r>
              <a:rPr lang="ja-JP" altLang="en-US" dirty="0">
                <a:solidFill>
                  <a:srgbClr val="C00000"/>
                </a:solidFill>
              </a:rPr>
              <a:t>　</a:t>
            </a:r>
            <a:r>
              <a:rPr lang="ja-JP" altLang="en-US" dirty="0" smtClean="0">
                <a:solidFill>
                  <a:srgbClr val="C00000"/>
                </a:solidFill>
              </a:rPr>
              <a:t>　</a:t>
            </a:r>
            <a:r>
              <a:rPr lang="ja-JP" altLang="en-US" sz="3100" dirty="0" smtClean="0">
                <a:solidFill>
                  <a:srgbClr val="C00000"/>
                </a:solidFill>
              </a:rPr>
              <a:t>－ＲＣＥＰ交渉は前途多難－</a:t>
            </a:r>
            <a:r>
              <a:rPr lang="ja-JP" altLang="en-US" sz="3100" dirty="0">
                <a:solidFill>
                  <a:srgbClr val="C00000"/>
                </a:solidFill>
              </a:rPr>
              <a:t/>
            </a:r>
            <a:br>
              <a:rPr lang="ja-JP" altLang="en-US" sz="3100" dirty="0">
                <a:solidFill>
                  <a:srgbClr val="C00000"/>
                </a:solidFill>
              </a:rPr>
            </a:br>
            <a:endParaRPr lang="ja-JP" altLang="en-US" sz="3100" dirty="0" smtClean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788840"/>
            <a:ext cx="8229600" cy="473650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ja-JP" altLang="en-US" dirty="0" smtClean="0"/>
              <a:t>■</a:t>
            </a:r>
            <a:r>
              <a:rPr lang="en-US" altLang="ja-JP" dirty="0"/>
              <a:t>ASEAN+3</a:t>
            </a:r>
            <a:r>
              <a:rPr lang="ja-JP" altLang="en-US" dirty="0"/>
              <a:t>首脳会議と東アジアサミット（</a:t>
            </a:r>
            <a:r>
              <a:rPr lang="en-US" altLang="ja-JP" dirty="0" smtClean="0"/>
              <a:t>2011</a:t>
            </a:r>
            <a:r>
              <a:rPr lang="ja-JP" altLang="en-US" dirty="0" smtClean="0"/>
              <a:t>年</a:t>
            </a:r>
            <a:r>
              <a:rPr lang="en-US" altLang="ja-JP" dirty="0" smtClean="0"/>
              <a:t>11</a:t>
            </a:r>
            <a:r>
              <a:rPr lang="ja-JP" altLang="en-US" dirty="0" smtClean="0"/>
              <a:t>月、インドネシア</a:t>
            </a:r>
            <a:r>
              <a:rPr lang="ja-JP" altLang="en-US" dirty="0"/>
              <a:t>）で</a:t>
            </a:r>
            <a:r>
              <a:rPr lang="ja-JP" altLang="en-US" dirty="0" smtClean="0"/>
              <a:t>、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   </a:t>
            </a:r>
            <a:r>
              <a:rPr lang="en-US" altLang="ja-JP" dirty="0">
                <a:solidFill>
                  <a:srgbClr val="C00000"/>
                </a:solidFill>
              </a:rPr>
              <a:t>RCEP</a:t>
            </a:r>
            <a:r>
              <a:rPr lang="ja-JP" altLang="en-US" dirty="0" smtClean="0"/>
              <a:t>（東アジア地域</a:t>
            </a:r>
            <a:r>
              <a:rPr lang="ja-JP" altLang="en-US" dirty="0"/>
              <a:t>包括的</a:t>
            </a:r>
            <a:r>
              <a:rPr lang="ja-JP" altLang="en-US" dirty="0" smtClean="0"/>
              <a:t>経済連携）案を</a:t>
            </a:r>
            <a:r>
              <a:rPr lang="ja-JP" altLang="en-US" dirty="0"/>
              <a:t>了承</a:t>
            </a:r>
            <a:r>
              <a:rPr lang="ja-JP" altLang="en-US" dirty="0" smtClean="0"/>
              <a:t>。</a:t>
            </a:r>
            <a:endParaRPr lang="ja-JP" altLang="en-US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 ●日中</a:t>
            </a:r>
            <a:r>
              <a:rPr lang="ja-JP" altLang="en-US" dirty="0"/>
              <a:t>共同提案を</a:t>
            </a:r>
            <a:r>
              <a:rPr lang="ja-JP" altLang="en-US" dirty="0" smtClean="0"/>
              <a:t>踏まえ、</a:t>
            </a:r>
            <a:r>
              <a:rPr lang="en-US" altLang="ja-JP" dirty="0"/>
              <a:t> ASEAN</a:t>
            </a:r>
            <a:r>
              <a:rPr lang="ja-JP" altLang="en-US" dirty="0"/>
              <a:t>が東アジア経済</a:t>
            </a:r>
            <a:r>
              <a:rPr lang="ja-JP" altLang="en-US" dirty="0" smtClean="0"/>
              <a:t>統合の一般原則と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枠組みを提案、</a:t>
            </a:r>
            <a:r>
              <a:rPr lang="en-US" altLang="ja-JP" u="sng" dirty="0" smtClean="0"/>
              <a:t>ASEAN+3</a:t>
            </a:r>
            <a:r>
              <a:rPr lang="ja-JP" altLang="en-US" u="sng" dirty="0" smtClean="0"/>
              <a:t>と</a:t>
            </a:r>
            <a:r>
              <a:rPr lang="en-US" altLang="ja-JP" u="sng" dirty="0" smtClean="0"/>
              <a:t>ASEAN+6</a:t>
            </a:r>
            <a:r>
              <a:rPr lang="ja-JP" altLang="en-US" u="sng" dirty="0" smtClean="0"/>
              <a:t>の</a:t>
            </a:r>
            <a:r>
              <a:rPr lang="en-US" altLang="ja-JP" u="sng" dirty="0" smtClean="0"/>
              <a:t>2</a:t>
            </a:r>
            <a:r>
              <a:rPr lang="ja-JP" altLang="en-US" u="sng" dirty="0" smtClean="0"/>
              <a:t>構想は</a:t>
            </a:r>
            <a:r>
              <a:rPr lang="en-US" altLang="ja-JP" u="sng" dirty="0"/>
              <a:t>RCEP</a:t>
            </a:r>
            <a:r>
              <a:rPr lang="ja-JP" altLang="en-US" u="sng" dirty="0"/>
              <a:t>に収斂</a:t>
            </a:r>
            <a:r>
              <a:rPr lang="ja-JP" altLang="en-US" dirty="0"/>
              <a:t>。</a:t>
            </a:r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 ●参加</a:t>
            </a:r>
            <a:r>
              <a:rPr lang="ja-JP" altLang="en-US" dirty="0"/>
              <a:t>・不参加は</a:t>
            </a:r>
            <a:r>
              <a:rPr lang="en-US" altLang="ja-JP" dirty="0"/>
              <a:t>6</a:t>
            </a:r>
            <a:r>
              <a:rPr lang="ja-JP" altLang="en-US" dirty="0"/>
              <a:t>ヵ国の判断に委ねる</a:t>
            </a:r>
            <a:r>
              <a:rPr lang="ja-JP" altLang="en-US" dirty="0" smtClean="0"/>
              <a:t>（ただし、事実上</a:t>
            </a:r>
            <a:r>
              <a:rPr lang="ja-JP" altLang="en-US" dirty="0"/>
              <a:t>は</a:t>
            </a:r>
            <a:r>
              <a:rPr lang="en-US" altLang="ja-JP" dirty="0" smtClean="0"/>
              <a:t>ASEAN+6</a:t>
            </a:r>
            <a:r>
              <a:rPr lang="ja-JP" altLang="en-US" dirty="0" smtClean="0"/>
              <a:t>）</a:t>
            </a:r>
            <a:r>
              <a:rPr lang="ja-JP" altLang="en-US" dirty="0"/>
              <a:t>。</a:t>
            </a:r>
          </a:p>
          <a:p>
            <a:pPr marL="0" indent="0">
              <a:buNone/>
            </a:pPr>
            <a:r>
              <a:rPr lang="ja-JP" altLang="en-US" dirty="0"/>
              <a:t>　　　</a:t>
            </a:r>
            <a:r>
              <a:rPr lang="en-US" altLang="ja-JP" dirty="0"/>
              <a:t>3</a:t>
            </a:r>
            <a:r>
              <a:rPr lang="ja-JP" altLang="en-US" dirty="0"/>
              <a:t>分野の自由化</a:t>
            </a:r>
            <a:r>
              <a:rPr lang="ja-JP" altLang="en-US" dirty="0" smtClean="0"/>
              <a:t>を最優先</a:t>
            </a:r>
            <a:r>
              <a:rPr lang="ja-JP" altLang="en-US" dirty="0"/>
              <a:t>、例外を認める</a:t>
            </a:r>
            <a:r>
              <a:rPr lang="ja-JP" altLang="en-US" dirty="0">
                <a:solidFill>
                  <a:srgbClr val="C00000"/>
                </a:solidFill>
              </a:rPr>
              <a:t>低レベルの協定</a:t>
            </a:r>
            <a:r>
              <a:rPr lang="ja-JP" altLang="en-US" dirty="0" smtClean="0"/>
              <a:t>。</a:t>
            </a:r>
            <a:r>
              <a:rPr lang="ja-JP" altLang="en-US" dirty="0"/>
              <a:t>　</a:t>
            </a:r>
          </a:p>
          <a:p>
            <a:pPr marL="0" indent="0">
              <a:buNone/>
            </a:pPr>
            <a:r>
              <a:rPr lang="ja-JP" altLang="en-US" dirty="0" smtClean="0"/>
              <a:t>■</a:t>
            </a:r>
            <a:r>
              <a:rPr lang="en-US" altLang="ja-JP" u="sng" dirty="0" smtClean="0"/>
              <a:t>ASEAN</a:t>
            </a:r>
            <a:r>
              <a:rPr lang="ja-JP" altLang="en-US" u="sng" dirty="0"/>
              <a:t>の重い腰を</a:t>
            </a:r>
            <a:r>
              <a:rPr lang="ja-JP" altLang="en-US" u="sng" dirty="0" smtClean="0"/>
              <a:t>上げさせた理由とは</a:t>
            </a:r>
            <a:r>
              <a:rPr lang="en-US" altLang="ja-JP" dirty="0" smtClean="0"/>
              <a:t>?</a:t>
            </a:r>
            <a:r>
              <a:rPr lang="ja-JP" altLang="en-US" dirty="0"/>
              <a:t>　</a:t>
            </a:r>
          </a:p>
          <a:p>
            <a:pPr marL="0" indent="0">
              <a:buNone/>
            </a:pPr>
            <a:r>
              <a:rPr lang="ja-JP" altLang="en-US" dirty="0"/>
              <a:t>      ①</a:t>
            </a:r>
            <a:r>
              <a:rPr lang="ja-JP" altLang="en-US" u="sng" dirty="0"/>
              <a:t>日中韓</a:t>
            </a:r>
            <a:r>
              <a:rPr lang="en-US" altLang="ja-JP" u="sng" dirty="0"/>
              <a:t>FTA</a:t>
            </a:r>
            <a:r>
              <a:rPr lang="ja-JP" altLang="en-US" u="sng" dirty="0"/>
              <a:t>の交渉開始を警戒</a:t>
            </a:r>
            <a:r>
              <a:rPr lang="ja-JP" altLang="en-US" u="sng" dirty="0" smtClean="0"/>
              <a:t>、運転席の</a:t>
            </a:r>
            <a:r>
              <a:rPr lang="ja-JP" altLang="en-US" u="sng" dirty="0"/>
              <a:t>確保、 </a:t>
            </a:r>
            <a:r>
              <a:rPr lang="ja-JP" altLang="en-US" dirty="0"/>
              <a:t>②</a:t>
            </a:r>
            <a:r>
              <a:rPr lang="en-US" altLang="ja-JP" u="sng" dirty="0"/>
              <a:t>TPP</a:t>
            </a:r>
            <a:r>
              <a:rPr lang="ja-JP" altLang="en-US" u="sng" dirty="0"/>
              <a:t>参加による  </a:t>
            </a:r>
          </a:p>
          <a:p>
            <a:pPr marL="0" indent="0">
              <a:buNone/>
            </a:pPr>
            <a:r>
              <a:rPr lang="ja-JP" altLang="en-US" dirty="0"/>
              <a:t>       </a:t>
            </a:r>
            <a:r>
              <a:rPr lang="en-US" altLang="ja-JP" u="sng" dirty="0"/>
              <a:t>ASEAN</a:t>
            </a:r>
            <a:r>
              <a:rPr lang="ja-JP" altLang="en-US" u="sng" dirty="0"/>
              <a:t>分裂を懸念、結束維持のため強い求心力が必要</a:t>
            </a:r>
            <a:r>
              <a:rPr lang="ja-JP" altLang="en-US" dirty="0"/>
              <a:t>。　</a:t>
            </a:r>
          </a:p>
          <a:p>
            <a:pPr marL="0" indent="0">
              <a:buNone/>
            </a:pPr>
            <a:r>
              <a:rPr lang="ja-JP" altLang="en-US" dirty="0" smtClean="0"/>
              <a:t>■</a:t>
            </a:r>
            <a:r>
              <a:rPr lang="en-US" altLang="ja-JP" dirty="0" smtClean="0"/>
              <a:t>2012</a:t>
            </a:r>
            <a:r>
              <a:rPr lang="ja-JP" altLang="en-US" dirty="0"/>
              <a:t>年</a:t>
            </a:r>
            <a:r>
              <a:rPr lang="en-US" altLang="ja-JP" dirty="0"/>
              <a:t>11</a:t>
            </a:r>
            <a:r>
              <a:rPr lang="ja-JP" altLang="en-US" dirty="0" smtClean="0"/>
              <a:t>月、</a:t>
            </a:r>
            <a:r>
              <a:rPr lang="en-US" altLang="ja-JP" dirty="0" smtClean="0"/>
              <a:t>ASEAN+6</a:t>
            </a:r>
            <a:r>
              <a:rPr lang="ja-JP" altLang="en-US" dirty="0"/>
              <a:t>の</a:t>
            </a:r>
            <a:r>
              <a:rPr lang="en-US" altLang="ja-JP" dirty="0"/>
              <a:t>16</a:t>
            </a:r>
            <a:r>
              <a:rPr lang="ja-JP" altLang="en-US" dirty="0"/>
              <a:t>ヵ</a:t>
            </a:r>
            <a:r>
              <a:rPr lang="ja-JP" altLang="en-US" dirty="0" smtClean="0"/>
              <a:t>国が</a:t>
            </a:r>
            <a:r>
              <a:rPr lang="en-US" altLang="ja-JP" dirty="0" smtClean="0"/>
              <a:t>RCEP</a:t>
            </a:r>
            <a:r>
              <a:rPr lang="ja-JP" altLang="en-US" dirty="0" smtClean="0"/>
              <a:t>交渉</a:t>
            </a:r>
            <a:r>
              <a:rPr lang="ja-JP" altLang="en-US" dirty="0"/>
              <a:t>開始を宣言</a:t>
            </a:r>
            <a:r>
              <a:rPr lang="ja-JP" altLang="en-US" dirty="0" smtClean="0"/>
              <a:t>（東アジア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</a:t>
            </a:r>
            <a:r>
              <a:rPr lang="ja-JP" altLang="en-US" dirty="0" smtClean="0"/>
              <a:t>サミット・</a:t>
            </a:r>
            <a:r>
              <a:rPr lang="ja-JP" altLang="en-US" dirty="0"/>
              <a:t>カンボジア）</a:t>
            </a:r>
            <a:r>
              <a:rPr lang="ja-JP" altLang="en-US" dirty="0" smtClean="0"/>
              <a:t>、</a:t>
            </a:r>
            <a:r>
              <a:rPr lang="en-US" altLang="ja-JP" dirty="0" smtClean="0"/>
              <a:t>15</a:t>
            </a:r>
            <a:r>
              <a:rPr lang="ja-JP" altLang="en-US" dirty="0" smtClean="0"/>
              <a:t>年の合意</a:t>
            </a:r>
            <a:r>
              <a:rPr lang="ja-JP" altLang="en-US" dirty="0"/>
              <a:t>を目指す</a:t>
            </a:r>
            <a:r>
              <a:rPr lang="ja-JP" altLang="en-US" dirty="0" smtClean="0"/>
              <a:t>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 </a:t>
            </a:r>
            <a:r>
              <a:rPr lang="ja-JP" altLang="en-US" dirty="0" smtClean="0"/>
              <a:t>●</a:t>
            </a:r>
            <a:r>
              <a:rPr lang="ja-JP" altLang="en-US" u="sng" dirty="0" smtClean="0"/>
              <a:t>各国</a:t>
            </a:r>
            <a:r>
              <a:rPr lang="ja-JP" altLang="en-US" u="sng" dirty="0"/>
              <a:t>は</a:t>
            </a:r>
            <a:r>
              <a:rPr lang="ja-JP" altLang="en-US" u="sng" dirty="0" smtClean="0">
                <a:solidFill>
                  <a:srgbClr val="C00000"/>
                </a:solidFill>
              </a:rPr>
              <a:t>同床異夢</a:t>
            </a:r>
            <a:r>
              <a:rPr lang="ja-JP" altLang="en-US" u="sng" dirty="0" smtClean="0"/>
              <a:t>、思惑は様々。</a:t>
            </a:r>
            <a:r>
              <a:rPr lang="ja-JP" altLang="en-US" u="sng" dirty="0" smtClean="0">
                <a:solidFill>
                  <a:srgbClr val="C00000"/>
                </a:solidFill>
              </a:rPr>
              <a:t>顔の見えない運転手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 ●</a:t>
            </a:r>
            <a:r>
              <a:rPr lang="en-US" altLang="ja-JP" dirty="0" smtClean="0"/>
              <a:t>5</a:t>
            </a:r>
            <a:r>
              <a:rPr lang="ja-JP" altLang="en-US" dirty="0" smtClean="0"/>
              <a:t>つの「</a:t>
            </a:r>
            <a:r>
              <a:rPr lang="en-US" altLang="ja-JP" dirty="0" smtClean="0"/>
              <a:t>ASEAN+1</a:t>
            </a:r>
            <a:r>
              <a:rPr lang="ja-JP" altLang="en-US" dirty="0" smtClean="0"/>
              <a:t>」</a:t>
            </a:r>
            <a:r>
              <a:rPr lang="en-US" altLang="ja-JP" dirty="0" smtClean="0"/>
              <a:t>FTA</a:t>
            </a:r>
            <a:r>
              <a:rPr lang="ja-JP" altLang="en-US" dirty="0" smtClean="0"/>
              <a:t>の一本化（原産地規則、自由化水準、例外規定、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       </a:t>
            </a:r>
            <a:r>
              <a:rPr lang="ja-JP" altLang="en-US" dirty="0" smtClean="0"/>
              <a:t>関税削減方式などバラバラ）は困難。</a:t>
            </a:r>
            <a:r>
              <a:rPr lang="en-US" altLang="ja-JP" dirty="0" smtClean="0"/>
              <a:t>21</a:t>
            </a:r>
            <a:r>
              <a:rPr lang="ja-JP" altLang="en-US" dirty="0" smtClean="0"/>
              <a:t>世紀型ルールは道遠し。</a:t>
            </a:r>
            <a:endParaRPr lang="ja-JP" altLang="en-US" dirty="0"/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92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7368"/>
          </a:xfrm>
        </p:spPr>
        <p:txBody>
          <a:bodyPr>
            <a:normAutofit/>
          </a:bodyPr>
          <a:lstStyle/>
          <a:p>
            <a:r>
              <a:rPr kumimoji="1" lang="ja-JP" altLang="en-US" sz="2800" dirty="0" smtClean="0"/>
              <a:t>表５　 </a:t>
            </a:r>
            <a:r>
              <a:rPr kumimoji="1" lang="en-US" altLang="ja-JP" sz="2800" dirty="0" smtClean="0"/>
              <a:t>RCEP</a:t>
            </a:r>
            <a:r>
              <a:rPr kumimoji="1" lang="ja-JP" altLang="en-US" sz="2800" dirty="0" smtClean="0"/>
              <a:t>の概要（８原則と交渉分野）</a:t>
            </a:r>
            <a:endParaRPr kumimoji="1" lang="ja-JP" altLang="en-US" sz="2800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1419287"/>
              </p:ext>
            </p:extLst>
          </p:nvPr>
        </p:nvGraphicFramePr>
        <p:xfrm>
          <a:off x="467544" y="1357848"/>
          <a:ext cx="8280920" cy="4358640"/>
        </p:xfrm>
        <a:graphic>
          <a:graphicData uri="http://schemas.openxmlformats.org/drawingml/2006/table">
            <a:tbl>
              <a:tblPr/>
              <a:tblGrid>
                <a:gridCol w="8280920"/>
              </a:tblGrid>
              <a:tr h="4087376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■</a:t>
                      </a:r>
                      <a:r>
                        <a:rPr kumimoji="1" lang="en-US" altLang="ja-JP" sz="2000" dirty="0" smtClean="0"/>
                        <a:t>RCEP</a:t>
                      </a:r>
                      <a:r>
                        <a:rPr kumimoji="1" lang="ja-JP" altLang="en-US" sz="2000" dirty="0" smtClean="0"/>
                        <a:t>の</a:t>
                      </a:r>
                      <a:r>
                        <a:rPr kumimoji="1" lang="en-US" altLang="ja-JP" sz="2000" dirty="0" smtClean="0"/>
                        <a:t>8</a:t>
                      </a:r>
                      <a:r>
                        <a:rPr kumimoji="1" lang="ja-JP" altLang="en-US" sz="2000" dirty="0" smtClean="0"/>
                        <a:t>原則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ja-JP" altLang="en-US" sz="2000" dirty="0" smtClean="0"/>
                        <a:t>　　①</a:t>
                      </a:r>
                      <a:r>
                        <a:rPr kumimoji="1" lang="en-US" altLang="ja-JP" sz="2000" dirty="0" smtClean="0"/>
                        <a:t>WTO</a:t>
                      </a:r>
                      <a:r>
                        <a:rPr kumimoji="1" lang="ja-JP" altLang="en-US" sz="2000" dirty="0" smtClean="0"/>
                        <a:t>との整合性確保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en-US" altLang="ja-JP" sz="2000" dirty="0" smtClean="0"/>
                        <a:t>     </a:t>
                      </a:r>
                      <a:r>
                        <a:rPr kumimoji="1" lang="ja-JP" altLang="en-US" sz="2000" dirty="0" smtClean="0"/>
                        <a:t>②「</a:t>
                      </a:r>
                      <a:r>
                        <a:rPr kumimoji="1" lang="en-US" altLang="ja-JP" sz="2000" dirty="0" smtClean="0"/>
                        <a:t>ASEAN+1</a:t>
                      </a:r>
                      <a:r>
                        <a:rPr kumimoji="1" lang="ja-JP" altLang="en-US" sz="2000" dirty="0" smtClean="0"/>
                        <a:t>」</a:t>
                      </a:r>
                      <a:r>
                        <a:rPr kumimoji="1" lang="en-US" altLang="ja-JP" sz="2000" dirty="0" smtClean="0"/>
                        <a:t>FTA</a:t>
                      </a:r>
                      <a:r>
                        <a:rPr kumimoji="1" lang="ja-JP" altLang="en-US" sz="2000" dirty="0" smtClean="0"/>
                        <a:t>よりも大幅な改善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en-US" altLang="ja-JP" sz="2000" dirty="0" smtClean="0"/>
                        <a:t>     </a:t>
                      </a:r>
                      <a:r>
                        <a:rPr kumimoji="1" lang="ja-JP" altLang="en-US" sz="2000" dirty="0" smtClean="0"/>
                        <a:t>③貿易投資の円滑化・透明性確保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en-US" altLang="ja-JP" sz="2000" dirty="0" smtClean="0"/>
                        <a:t>     </a:t>
                      </a:r>
                      <a:r>
                        <a:rPr kumimoji="1" lang="ja-JP" altLang="en-US" sz="2000" dirty="0" smtClean="0"/>
                        <a:t>④参加途上国への配慮、柔軟性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en-US" altLang="ja-JP" sz="2000" dirty="0" smtClean="0"/>
                        <a:t>     </a:t>
                      </a:r>
                      <a:r>
                        <a:rPr kumimoji="1" lang="ja-JP" altLang="en-US" sz="2000" dirty="0" smtClean="0"/>
                        <a:t>⑤既存の参加国間</a:t>
                      </a:r>
                      <a:r>
                        <a:rPr kumimoji="1" lang="en-US" altLang="ja-JP" sz="2000" dirty="0" smtClean="0"/>
                        <a:t>FTA</a:t>
                      </a:r>
                      <a:r>
                        <a:rPr kumimoji="1" lang="ja-JP" altLang="en-US" sz="2000" dirty="0" smtClean="0"/>
                        <a:t>の存続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en-US" altLang="ja-JP" sz="2000" dirty="0" smtClean="0"/>
                        <a:t>     </a:t>
                      </a:r>
                      <a:r>
                        <a:rPr kumimoji="1" lang="ja-JP" altLang="en-US" sz="2000" dirty="0" smtClean="0"/>
                        <a:t>⑥新規参加条項の導入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en-US" altLang="ja-JP" sz="2000" dirty="0" smtClean="0"/>
                        <a:t>     </a:t>
                      </a:r>
                      <a:r>
                        <a:rPr kumimoji="1" lang="ja-JP" altLang="en-US" sz="2000" dirty="0" smtClean="0"/>
                        <a:t>⑦参加途上国への経済技術支援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en-US" altLang="ja-JP" sz="2000" dirty="0" smtClean="0"/>
                        <a:t>     </a:t>
                      </a:r>
                      <a:r>
                        <a:rPr kumimoji="1" lang="ja-JP" altLang="en-US" sz="2000" dirty="0" smtClean="0"/>
                        <a:t>⑧物品・サービス貿易、投資及び他の分野の並行実施</a:t>
                      </a:r>
                      <a:endParaRPr kumimoji="1" lang="en-US" altLang="ja-JP" sz="2000" dirty="0" smtClean="0"/>
                    </a:p>
                    <a:p>
                      <a:endParaRPr kumimoji="1" lang="en-US" altLang="ja-JP" sz="2000" dirty="0" smtClean="0"/>
                    </a:p>
                    <a:p>
                      <a:r>
                        <a:rPr kumimoji="1" lang="ja-JP" altLang="en-US" sz="2000" dirty="0" smtClean="0"/>
                        <a:t>■交渉分野（今後追加の可能性あり）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en-US" altLang="ja-JP" sz="2000" baseline="0" dirty="0" smtClean="0"/>
                        <a:t>     </a:t>
                      </a:r>
                      <a:r>
                        <a:rPr kumimoji="1" lang="ja-JP" altLang="en-US" sz="2000" dirty="0" smtClean="0"/>
                        <a:t>①物品貿易、②サービス貿易、③投資、④経済技術協力、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en-US" altLang="ja-JP" sz="2000" dirty="0" smtClean="0"/>
                        <a:t>     </a:t>
                      </a:r>
                      <a:r>
                        <a:rPr kumimoji="1" lang="ja-JP" altLang="en-US" sz="2000" dirty="0" smtClean="0"/>
                        <a:t>⑤知的財産権、⑥競争、⑦紛争処理、⑧その他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en-US" altLang="ja-JP" sz="2000" baseline="0" dirty="0" smtClean="0"/>
                        <a:t>     </a:t>
                      </a:r>
                      <a:endParaRPr kumimoji="1" lang="en-US" altLang="ja-JP" sz="2000" dirty="0" smtClean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27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62518" y="5794260"/>
            <a:ext cx="72778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/>
              <a:t>(</a:t>
            </a:r>
            <a:r>
              <a:rPr kumimoji="1" lang="ja-JP" altLang="en-US" sz="1200" b="1" dirty="0" smtClean="0"/>
              <a:t>注</a:t>
            </a:r>
            <a:r>
              <a:rPr kumimoji="1" lang="en-US" altLang="ja-JP" sz="1200" b="1" dirty="0" smtClean="0"/>
              <a:t>)</a:t>
            </a:r>
            <a:r>
              <a:rPr kumimoji="1" lang="ja-JP" altLang="en-US" sz="1200" b="1" dirty="0" smtClean="0"/>
              <a:t>　政府調達、労働、環境などは一部の参加メンバーの反対で、交渉分野に含まれていない。</a:t>
            </a:r>
            <a:endParaRPr kumimoji="1" lang="ja-JP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19174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/>
              <a:t>８</a:t>
            </a:r>
            <a:r>
              <a:rPr lang="ja-JP" altLang="en-US" dirty="0" smtClean="0"/>
              <a:t>．</a:t>
            </a:r>
            <a:r>
              <a:rPr lang="en-US" altLang="ja-JP" dirty="0" smtClean="0"/>
              <a:t>RCEP</a:t>
            </a:r>
            <a:r>
              <a:rPr lang="ja-JP" altLang="en-US" dirty="0" smtClean="0"/>
              <a:t>は</a:t>
            </a:r>
            <a:r>
              <a:rPr lang="en-US" altLang="ja-JP" dirty="0" smtClean="0"/>
              <a:t>AEC</a:t>
            </a:r>
            <a:r>
              <a:rPr lang="ja-JP" altLang="en-US" dirty="0" smtClean="0"/>
              <a:t>を超えられない？</a:t>
            </a:r>
            <a:r>
              <a:rPr lang="en-US" altLang="ja-JP" sz="3100" dirty="0" smtClean="0"/>
              <a:t/>
            </a:r>
            <a:br>
              <a:rPr lang="en-US" altLang="ja-JP" sz="3100" dirty="0" smtClean="0"/>
            </a:br>
            <a:endParaRPr lang="ja-JP" altLang="en-US" sz="3100" dirty="0" smtClean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en-US" altLang="ja-JP" sz="2000" dirty="0" smtClean="0"/>
              <a:t>2003</a:t>
            </a:r>
            <a:r>
              <a:rPr lang="ja-JP" altLang="en-US" sz="2000" dirty="0" smtClean="0"/>
              <a:t>年</a:t>
            </a:r>
            <a:r>
              <a:rPr lang="en-US" altLang="ja-JP" sz="2000" dirty="0" smtClean="0"/>
              <a:t>10</a:t>
            </a:r>
            <a:r>
              <a:rPr lang="ja-JP" altLang="en-US" sz="2000" dirty="0" smtClean="0"/>
              <a:t>月の</a:t>
            </a:r>
            <a:r>
              <a:rPr lang="en-US" altLang="ja-JP" sz="2000" dirty="0" smtClean="0"/>
              <a:t>ASEAN</a:t>
            </a:r>
            <a:r>
              <a:rPr lang="ja-JP" altLang="en-US" sz="2000" dirty="0" smtClean="0"/>
              <a:t>首脳会議で、</a:t>
            </a:r>
            <a:r>
              <a:rPr lang="en-US" altLang="ja-JP" sz="2000" dirty="0" smtClean="0"/>
              <a:t>15</a:t>
            </a:r>
            <a:r>
              <a:rPr lang="ja-JP" altLang="en-US" sz="2000" dirty="0" smtClean="0"/>
              <a:t>年までに</a:t>
            </a:r>
            <a:r>
              <a:rPr lang="en-US" altLang="ja-JP" sz="2000" dirty="0" smtClean="0">
                <a:solidFill>
                  <a:srgbClr val="C00000"/>
                </a:solidFill>
              </a:rPr>
              <a:t>ASEAN</a:t>
            </a:r>
            <a:r>
              <a:rPr lang="ja-JP" altLang="en-US" sz="2000" dirty="0" smtClean="0">
                <a:solidFill>
                  <a:srgbClr val="C00000"/>
                </a:solidFill>
              </a:rPr>
              <a:t>経済共同体</a:t>
            </a:r>
            <a:r>
              <a:rPr lang="en-US" altLang="ja-JP" sz="2000" dirty="0" smtClean="0">
                <a:solidFill>
                  <a:srgbClr val="C00000"/>
                </a:solidFill>
              </a:rPr>
              <a:t>   </a:t>
            </a:r>
            <a:r>
              <a:rPr lang="ja-JP" altLang="en-US" sz="2000" dirty="0" smtClean="0"/>
              <a:t>　　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（</a:t>
            </a:r>
            <a:r>
              <a:rPr lang="en-US" altLang="ja-JP" sz="2000" dirty="0" smtClean="0">
                <a:solidFill>
                  <a:srgbClr val="C00000"/>
                </a:solidFill>
              </a:rPr>
              <a:t>AEC</a:t>
            </a:r>
            <a:r>
              <a:rPr lang="ja-JP" altLang="en-US" sz="2000" dirty="0" smtClean="0"/>
              <a:t>：</a:t>
            </a:r>
            <a:r>
              <a:rPr lang="en-US" altLang="ja-JP" sz="1800" dirty="0" smtClean="0"/>
              <a:t>ASEAN</a:t>
            </a:r>
            <a:r>
              <a:rPr lang="ja-JP" altLang="en-US" sz="1800" dirty="0" smtClean="0"/>
              <a:t> </a:t>
            </a:r>
            <a:r>
              <a:rPr lang="en-US" altLang="ja-JP" sz="1800" dirty="0" smtClean="0"/>
              <a:t>Economic Community</a:t>
            </a:r>
            <a:r>
              <a:rPr lang="ja-JP" altLang="en-US" sz="2000" dirty="0" smtClean="0"/>
              <a:t>）を創設することに合意。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■同年</a:t>
            </a:r>
            <a:r>
              <a:rPr lang="en-US" altLang="ja-JP" sz="2000" dirty="0" smtClean="0"/>
              <a:t>11</a:t>
            </a:r>
            <a:r>
              <a:rPr lang="ja-JP" altLang="en-US" sz="2000" dirty="0" smtClean="0"/>
              <a:t>月に</a:t>
            </a:r>
            <a:r>
              <a:rPr lang="en-US" altLang="ja-JP" sz="2000" dirty="0" smtClean="0"/>
              <a:t>AEC</a:t>
            </a:r>
            <a:r>
              <a:rPr lang="ja-JP" altLang="en-US" sz="2000" dirty="0" smtClean="0"/>
              <a:t>ブループリント（</a:t>
            </a:r>
            <a:r>
              <a:rPr lang="en-US" altLang="ja-JP" sz="2000" dirty="0"/>
              <a:t>AEC</a:t>
            </a:r>
            <a:r>
              <a:rPr lang="ja-JP" altLang="en-US" sz="2000" dirty="0" smtClean="0"/>
              <a:t>実現の行程表）を発表。非拘束原　　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 則のため、スコアカード（点検評価リスト）で各国に ピア・プレッシャー。</a:t>
            </a:r>
            <a:endParaRPr lang="en-US" altLang="ja-JP" sz="2000" dirty="0" smtClean="0"/>
          </a:p>
          <a:p>
            <a:pPr marL="0" indent="0">
              <a:buNone/>
            </a:pPr>
            <a:r>
              <a:rPr kumimoji="1" lang="ja-JP" altLang="en-US" sz="2000" dirty="0" smtClean="0"/>
              <a:t>■</a:t>
            </a:r>
            <a:r>
              <a:rPr kumimoji="1" lang="ja-JP" altLang="en-US" sz="2000" u="sng" dirty="0" smtClean="0"/>
              <a:t>危ぶまれる</a:t>
            </a:r>
            <a:r>
              <a:rPr kumimoji="1" lang="en-US" altLang="ja-JP" sz="2000" u="sng" dirty="0" smtClean="0"/>
              <a:t>AEC</a:t>
            </a:r>
            <a:r>
              <a:rPr kumimoji="1" lang="ja-JP" altLang="en-US" sz="2000" u="sng" dirty="0" smtClean="0"/>
              <a:t>実現のシナリオ：</a:t>
            </a:r>
            <a:r>
              <a:rPr kumimoji="1" lang="en-US" altLang="ja-JP" sz="2000" u="sng" dirty="0" smtClean="0"/>
              <a:t>15</a:t>
            </a:r>
            <a:r>
              <a:rPr kumimoji="1" lang="ja-JP" altLang="en-US" sz="2000" u="sng" dirty="0" smtClean="0"/>
              <a:t>年</a:t>
            </a:r>
            <a:r>
              <a:rPr kumimoji="1" lang="en-US" altLang="ja-JP" sz="2000" u="sng" dirty="0" smtClean="0"/>
              <a:t>1</a:t>
            </a:r>
            <a:r>
              <a:rPr kumimoji="1" lang="ja-JP" altLang="en-US" sz="2000" u="sng" dirty="0" smtClean="0"/>
              <a:t>月初から</a:t>
            </a:r>
            <a:r>
              <a:rPr kumimoji="1" lang="en-US" altLang="ja-JP" sz="2000" u="sng" dirty="0" smtClean="0"/>
              <a:t>12</a:t>
            </a:r>
            <a:r>
              <a:rPr kumimoji="1" lang="ja-JP" altLang="en-US" sz="2000" u="sng" dirty="0" smtClean="0"/>
              <a:t>月末に先延ばし</a:t>
            </a:r>
            <a:r>
              <a:rPr kumimoji="1" lang="ja-JP" altLang="en-US" sz="2000" dirty="0" smtClean="0"/>
              <a:t>。</a:t>
            </a:r>
            <a:endParaRPr kumimoji="1" lang="en-US" altLang="ja-JP" sz="2000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</a:t>
            </a:r>
            <a:r>
              <a:rPr lang="ja-JP" altLang="en-US" sz="2000" dirty="0" smtClean="0"/>
              <a:t>●</a:t>
            </a:r>
            <a:r>
              <a:rPr lang="en-US" altLang="ja-JP" sz="2000" dirty="0" smtClean="0"/>
              <a:t>AEC</a:t>
            </a:r>
            <a:r>
              <a:rPr lang="ja-JP" altLang="en-US" sz="2000" dirty="0" smtClean="0"/>
              <a:t>の進捗率は</a:t>
            </a:r>
            <a:r>
              <a:rPr lang="en-US" altLang="ja-JP" sz="2000" dirty="0" smtClean="0"/>
              <a:t>80</a:t>
            </a:r>
            <a:r>
              <a:rPr lang="ja-JP" altLang="en-US" sz="2000" dirty="0" smtClean="0"/>
              <a:t>％、カンボジア、ラオス、ミャンマー、ベトナムの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　　新規加盟国（</a:t>
            </a:r>
            <a:r>
              <a:rPr lang="en-US" altLang="ja-JP" sz="2000" dirty="0" smtClean="0">
                <a:solidFill>
                  <a:srgbClr val="C00000"/>
                </a:solidFill>
              </a:rPr>
              <a:t>CLMV</a:t>
            </a:r>
            <a:r>
              <a:rPr lang="ja-JP" altLang="en-US" sz="2000" dirty="0" smtClean="0"/>
              <a:t>）と原加盟</a:t>
            </a:r>
            <a:r>
              <a:rPr lang="en-US" altLang="ja-JP" sz="2000" dirty="0" smtClean="0"/>
              <a:t>6</a:t>
            </a:r>
            <a:r>
              <a:rPr lang="ja-JP" altLang="en-US" sz="2000" dirty="0" smtClean="0"/>
              <a:t>カ国との</a:t>
            </a:r>
            <a:r>
              <a:rPr lang="ja-JP" altLang="en-US" sz="2000" u="sng" dirty="0" smtClean="0">
                <a:solidFill>
                  <a:srgbClr val="C00000"/>
                </a:solidFill>
              </a:rPr>
              <a:t>域内格差</a:t>
            </a:r>
            <a:r>
              <a:rPr lang="ja-JP" altLang="en-US" sz="2000" u="sng" dirty="0" smtClean="0"/>
              <a:t>が大きな壁</a:t>
            </a:r>
            <a:r>
              <a:rPr lang="ja-JP" altLang="en-US" sz="2000" dirty="0" smtClean="0"/>
              <a:t>。 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</a:t>
            </a:r>
            <a:r>
              <a:rPr lang="ja-JP" altLang="en-US" sz="2000" dirty="0" smtClean="0"/>
              <a:t> ●物品の域内関税は</a:t>
            </a:r>
            <a:r>
              <a:rPr lang="en-US" altLang="ja-JP" sz="2000" dirty="0" smtClean="0"/>
              <a:t>CLMV</a:t>
            </a:r>
            <a:r>
              <a:rPr lang="ja-JP" altLang="en-US" sz="2000" dirty="0" smtClean="0"/>
              <a:t>の一部品目を除き、</a:t>
            </a:r>
            <a:r>
              <a:rPr lang="en-US" altLang="ja-JP" sz="2000" dirty="0" smtClean="0"/>
              <a:t>15</a:t>
            </a:r>
            <a:r>
              <a:rPr lang="ja-JP" altLang="en-US" sz="2000" dirty="0" smtClean="0"/>
              <a:t>年までに撤廃。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</a:t>
            </a:r>
            <a:r>
              <a:rPr lang="ja-JP" altLang="en-US" sz="2000" dirty="0" smtClean="0"/>
              <a:t>●非関税障壁撤廃や貿易円滑化（シングルウィンドウなど）は遅延。</a:t>
            </a:r>
            <a:r>
              <a:rPr lang="ja-JP" altLang="en-US" sz="2000" dirty="0"/>
              <a:t>　</a:t>
            </a:r>
            <a:r>
              <a:rPr lang="ja-JP" altLang="en-US" sz="2000" dirty="0" smtClean="0"/>
              <a:t>　　 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 </a:t>
            </a:r>
            <a:r>
              <a:rPr lang="ja-JP" altLang="en-US" sz="2000" dirty="0" smtClean="0"/>
              <a:t>●サービス貿易・投資の自由化は遅延。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en-US" altLang="ja-JP" sz="2000" u="sng" dirty="0" smtClean="0"/>
              <a:t>ASEAN</a:t>
            </a:r>
            <a:r>
              <a:rPr lang="ja-JP" altLang="en-US" sz="2000" u="sng" dirty="0"/>
              <a:t>の</a:t>
            </a:r>
            <a:r>
              <a:rPr lang="ja-JP" altLang="en-US" sz="2000" u="sng" dirty="0" smtClean="0"/>
              <a:t>中心性（東アジアの主導権を狙う小国集団の野心を反映）</a:t>
            </a:r>
            <a:endParaRPr lang="en-US" altLang="ja-JP" sz="2000" u="sng" dirty="0" smtClean="0"/>
          </a:p>
          <a:p>
            <a:pPr marL="0" indent="0">
              <a:buNone/>
            </a:pPr>
            <a:r>
              <a:rPr lang="ja-JP" altLang="en-US" sz="2000" dirty="0" smtClean="0"/>
              <a:t>　 </a:t>
            </a:r>
            <a:r>
              <a:rPr lang="ja-JP" altLang="en-US" sz="2000" u="sng" dirty="0"/>
              <a:t>による</a:t>
            </a:r>
            <a:r>
              <a:rPr lang="ja-JP" altLang="en-US" sz="2000" u="sng" dirty="0" smtClean="0"/>
              <a:t>制約：</a:t>
            </a:r>
            <a:r>
              <a:rPr lang="en-US" altLang="ja-JP" sz="2000" u="sng" dirty="0" smtClean="0"/>
              <a:t>ASEAN</a:t>
            </a:r>
            <a:r>
              <a:rPr lang="ja-JP" altLang="en-US" sz="2000" u="sng" dirty="0" smtClean="0"/>
              <a:t>主導の</a:t>
            </a:r>
            <a:r>
              <a:rPr lang="en-US" altLang="ja-JP" sz="2000" u="sng" dirty="0" smtClean="0"/>
              <a:t>RCEP</a:t>
            </a:r>
            <a:r>
              <a:rPr lang="ja-JP" altLang="en-US" sz="2000" u="sng" dirty="0" smtClean="0"/>
              <a:t>は</a:t>
            </a:r>
            <a:r>
              <a:rPr lang="en-US" altLang="ja-JP" sz="2000" u="sng" dirty="0" smtClean="0"/>
              <a:t>AEC</a:t>
            </a:r>
            <a:r>
              <a:rPr lang="ja-JP" altLang="en-US" sz="2000" u="sng" dirty="0" smtClean="0"/>
              <a:t>を超えられない</a:t>
            </a:r>
            <a:r>
              <a:rPr lang="ja-JP" altLang="en-US" sz="2000" u="sng" dirty="0"/>
              <a:t>。</a:t>
            </a:r>
            <a:endParaRPr lang="en-US" altLang="ja-JP" sz="2000" u="sng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 高いレベルの</a:t>
            </a:r>
            <a:r>
              <a:rPr lang="en-US" altLang="ja-JP" sz="2000" dirty="0" smtClean="0"/>
              <a:t>RCEP</a:t>
            </a:r>
            <a:r>
              <a:rPr lang="ja-JP" altLang="en-US" sz="2000" dirty="0" smtClean="0"/>
              <a:t>を望む日本、豪州、</a:t>
            </a:r>
            <a:r>
              <a:rPr lang="en-US" altLang="ja-JP" sz="2000" dirty="0" smtClean="0"/>
              <a:t>NZ</a:t>
            </a:r>
            <a:r>
              <a:rPr lang="ja-JP" altLang="en-US" sz="2000" dirty="0" smtClean="0"/>
              <a:t>にとって</a:t>
            </a:r>
            <a:r>
              <a:rPr lang="ja-JP" altLang="en-US" sz="2000" dirty="0"/>
              <a:t>は</a:t>
            </a:r>
            <a:r>
              <a:rPr lang="ja-JP" altLang="en-US" sz="2000" dirty="0" smtClean="0"/>
              <a:t>骨の折れる交渉。</a:t>
            </a:r>
            <a:endParaRPr lang="en-US" altLang="ja-JP" sz="2000" dirty="0" smtClean="0"/>
          </a:p>
          <a:p>
            <a:pPr marL="0" indent="0">
              <a:buNone/>
            </a:pPr>
            <a:endParaRPr kumimoji="1" lang="ja-JP" altLang="en-US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2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90600"/>
          </a:xfrm>
        </p:spPr>
        <p:txBody>
          <a:bodyPr>
            <a:normAutofit/>
          </a:bodyPr>
          <a:lstStyle/>
          <a:p>
            <a:r>
              <a:rPr lang="ja-JP" altLang="en-US" sz="2800" dirty="0" smtClean="0"/>
              <a:t>表６　</a:t>
            </a:r>
            <a:r>
              <a:rPr lang="en-US" altLang="ja-JP" sz="2800" dirty="0" smtClean="0"/>
              <a:t>AEC</a:t>
            </a:r>
            <a:r>
              <a:rPr lang="ja-JP" altLang="en-US" sz="2800" dirty="0" smtClean="0"/>
              <a:t>ブループリントの戦略目標</a:t>
            </a:r>
            <a:endParaRPr kumimoji="1" lang="ja-JP" altLang="en-US" sz="2800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3179551"/>
              </p:ext>
            </p:extLst>
          </p:nvPr>
        </p:nvGraphicFramePr>
        <p:xfrm>
          <a:off x="505530" y="1268760"/>
          <a:ext cx="8229600" cy="4776976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4776976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1</a:t>
                      </a:r>
                      <a:r>
                        <a:rPr kumimoji="1" lang="ja-JP" altLang="en-US" sz="2000" dirty="0" smtClean="0"/>
                        <a:t>）単一市場と生産基地</a:t>
                      </a:r>
                    </a:p>
                    <a:p>
                      <a:r>
                        <a:rPr kumimoji="1" lang="ja-JP" altLang="en-US" sz="2000" baseline="0" dirty="0" smtClean="0"/>
                        <a:t>    </a:t>
                      </a:r>
                      <a:r>
                        <a:rPr kumimoji="1" lang="ja-JP" altLang="en-US" sz="2000" dirty="0" smtClean="0"/>
                        <a:t>①物品貿易（</a:t>
                      </a:r>
                      <a:r>
                        <a:rPr kumimoji="1" lang="ja-JP" altLang="en-US" sz="1800" dirty="0" smtClean="0"/>
                        <a:t>域内関税撤廃、非関税障壁撤廃、原産地規則、貿易円滑化、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en-US" altLang="ja-JP" sz="1800" dirty="0" smtClean="0"/>
                        <a:t>     </a:t>
                      </a:r>
                      <a:r>
                        <a:rPr kumimoji="1" lang="ja-JP" altLang="en-US" sz="1800" dirty="0" smtClean="0"/>
                        <a:t>基準・相互承認</a:t>
                      </a:r>
                      <a:r>
                        <a:rPr kumimoji="1" lang="ja-JP" altLang="en-US" sz="2000" dirty="0" smtClean="0"/>
                        <a:t>）、②サービス貿易、③投資、④資本移動、⑤人の移動、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en-US" altLang="ja-JP" sz="2000" dirty="0" smtClean="0"/>
                        <a:t>   </a:t>
                      </a:r>
                      <a:r>
                        <a:rPr kumimoji="1" lang="en-US" altLang="ja-JP" sz="2000" baseline="0" dirty="0" smtClean="0"/>
                        <a:t> </a:t>
                      </a:r>
                      <a:r>
                        <a:rPr kumimoji="1" lang="ja-JP" altLang="en-US" sz="2000" dirty="0" smtClean="0"/>
                        <a:t>⑥優先統合分野、⑦食料・農業・林業</a:t>
                      </a:r>
                    </a:p>
                    <a:p>
                      <a:endParaRPr kumimoji="1" lang="en-US" altLang="ja-JP" sz="2000" dirty="0" smtClean="0"/>
                    </a:p>
                    <a:p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smtClean="0"/>
                        <a:t>）競争力ある経済地域</a:t>
                      </a:r>
                    </a:p>
                    <a:p>
                      <a:r>
                        <a:rPr kumimoji="1" lang="ja-JP" altLang="en-US" sz="2000" dirty="0" smtClean="0"/>
                        <a:t>    ①競争政策、②消費者保護、③知的所有権、④インフラ開発</a:t>
                      </a:r>
                      <a:r>
                        <a:rPr kumimoji="1" lang="en-US" altLang="ja-JP" sz="2000" dirty="0" smtClean="0"/>
                        <a:t>(</a:t>
                      </a:r>
                      <a:r>
                        <a:rPr kumimoji="1" lang="ja-JP" altLang="en-US" sz="1800" dirty="0" smtClean="0"/>
                        <a:t>運輸・輸送、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dirty="0" smtClean="0"/>
                        <a:t>　　エネルギー、情報通信技術</a:t>
                      </a:r>
                      <a:r>
                        <a:rPr kumimoji="1" lang="ja-JP" altLang="en-US" sz="2000" dirty="0" smtClean="0"/>
                        <a:t>）、⑤税制、⑥電子商取引</a:t>
                      </a:r>
                    </a:p>
                    <a:p>
                      <a:endParaRPr kumimoji="1" lang="en-US" altLang="ja-JP" sz="2000" dirty="0" smtClean="0"/>
                    </a:p>
                    <a:p>
                      <a:r>
                        <a:rPr kumimoji="1" lang="en-US" altLang="ja-JP" sz="2000" dirty="0" smtClean="0"/>
                        <a:t>3</a:t>
                      </a:r>
                      <a:r>
                        <a:rPr kumimoji="1" lang="ja-JP" altLang="en-US" sz="2000" dirty="0" smtClean="0"/>
                        <a:t>）公平な域内経済の発展</a:t>
                      </a:r>
                    </a:p>
                    <a:p>
                      <a:r>
                        <a:rPr kumimoji="1" lang="en-US" altLang="ja-JP" sz="2000" baseline="0" dirty="0" smtClean="0"/>
                        <a:t>    </a:t>
                      </a:r>
                      <a:r>
                        <a:rPr kumimoji="1" lang="ja-JP" altLang="en-US" sz="2000" dirty="0" smtClean="0"/>
                        <a:t>①中小企業育成、②</a:t>
                      </a:r>
                      <a:r>
                        <a:rPr kumimoji="1" lang="en-US" altLang="ja-JP" sz="2000" dirty="0" smtClean="0"/>
                        <a:t>ASEAN</a:t>
                      </a:r>
                      <a:r>
                        <a:rPr kumimoji="1" lang="ja-JP" altLang="en-US" sz="2000" dirty="0" smtClean="0"/>
                        <a:t>総合イニシアティブ</a:t>
                      </a:r>
                    </a:p>
                    <a:p>
                      <a:endParaRPr kumimoji="1" lang="en-US" altLang="ja-JP" sz="2000" dirty="0" smtClean="0"/>
                    </a:p>
                    <a:p>
                      <a:r>
                        <a:rPr kumimoji="1" lang="en-US" altLang="ja-JP" sz="2000" dirty="0" smtClean="0"/>
                        <a:t>4</a:t>
                      </a:r>
                      <a:r>
                        <a:rPr kumimoji="1" lang="ja-JP" altLang="en-US" sz="2000" dirty="0" smtClean="0"/>
                        <a:t>）グローバル経済への統合</a:t>
                      </a:r>
                    </a:p>
                    <a:p>
                      <a:r>
                        <a:rPr kumimoji="1" lang="ja-JP" altLang="en-US" sz="2000" dirty="0" smtClean="0"/>
                        <a:t>    ①対外経済関係、②グローバル・サプライ・ネットワークへの参加</a:t>
                      </a:r>
                    </a:p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29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5530" y="6163288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/>
              <a:t>（資料）経済産業省</a:t>
            </a:r>
            <a:endParaRPr kumimoji="1" lang="ja-JP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10409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90600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はじめ</a:t>
            </a:r>
            <a:r>
              <a:rPr lang="ja-JP" altLang="en-US" sz="3600" dirty="0" smtClean="0"/>
              <a:t>に（要旨）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en-US" altLang="ja-JP" sz="2000" dirty="0" smtClean="0"/>
              <a:t>WTO</a:t>
            </a:r>
            <a:r>
              <a:rPr lang="ja-JP" altLang="en-US" sz="2000" dirty="0" smtClean="0"/>
              <a:t>離れとメガ</a:t>
            </a:r>
            <a:r>
              <a:rPr lang="en-US" altLang="ja-JP" sz="2000" dirty="0" smtClean="0"/>
              <a:t>FTA</a:t>
            </a:r>
            <a:r>
              <a:rPr lang="ja-JP" altLang="en-US" sz="2000" dirty="0" smtClean="0"/>
              <a:t>時代の到来</a:t>
            </a:r>
            <a:endParaRPr lang="ja-JP" altLang="en-US" sz="2000" dirty="0"/>
          </a:p>
          <a:p>
            <a:pPr marL="0" indent="0">
              <a:buNone/>
            </a:pPr>
            <a:r>
              <a:rPr lang="ja-JP" altLang="en-US" sz="2000" dirty="0" smtClean="0"/>
              <a:t>　 ●</a:t>
            </a:r>
            <a:r>
              <a:rPr lang="en-US" altLang="ja-JP" sz="2000" dirty="0" smtClean="0"/>
              <a:t>WTO</a:t>
            </a:r>
            <a:r>
              <a:rPr lang="ja-JP" altLang="en-US" sz="2000" dirty="0" smtClean="0"/>
              <a:t>ドーハ・ラウンドは利害対立で失速、存続の危機。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 ●</a:t>
            </a:r>
            <a:r>
              <a:rPr lang="en-US" altLang="ja-JP" sz="2000" dirty="0" smtClean="0"/>
              <a:t>21</a:t>
            </a:r>
            <a:r>
              <a:rPr lang="ja-JP" altLang="en-US" sz="2000" dirty="0" smtClean="0"/>
              <a:t>世紀型貿易のルールづくりの主役</a:t>
            </a:r>
            <a:r>
              <a:rPr lang="ja-JP" altLang="en-US" sz="2000" dirty="0" smtClean="0"/>
              <a:t>は今やメガ</a:t>
            </a:r>
            <a:r>
              <a:rPr lang="en-US" altLang="ja-JP" sz="2000" dirty="0" smtClean="0"/>
              <a:t>FTA</a:t>
            </a:r>
            <a:r>
              <a:rPr lang="ja-JP" altLang="en-US" sz="2000" dirty="0" err="1" smtClean="0"/>
              <a:t>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ja-JP" altLang="en-US" sz="2000" dirty="0"/>
              <a:t>変わる</a:t>
            </a:r>
            <a:r>
              <a:rPr lang="ja-JP" altLang="en-US" sz="2000" dirty="0" smtClean="0"/>
              <a:t>アジア</a:t>
            </a:r>
            <a:r>
              <a:rPr lang="ja-JP" altLang="en-US" sz="2000" dirty="0"/>
              <a:t>太平洋</a:t>
            </a:r>
            <a:r>
              <a:rPr lang="ja-JP" altLang="en-US" sz="2000" dirty="0" smtClean="0"/>
              <a:t>の通商秩序：メガ</a:t>
            </a:r>
            <a:r>
              <a:rPr lang="en-US" altLang="ja-JP" sz="2000" dirty="0" smtClean="0"/>
              <a:t>FTA</a:t>
            </a:r>
            <a:r>
              <a:rPr lang="ja-JP" altLang="en-US" sz="2000" dirty="0" smtClean="0"/>
              <a:t>の主戦場</a:t>
            </a:r>
            <a:endParaRPr lang="ja-JP" altLang="en-US" sz="2000" dirty="0"/>
          </a:p>
          <a:p>
            <a:pPr marL="0" indent="0">
              <a:buNone/>
            </a:pPr>
            <a:r>
              <a:rPr lang="ja-JP" altLang="en-US" sz="2000" dirty="0" smtClean="0"/>
              <a:t>　 ●</a:t>
            </a:r>
            <a:r>
              <a:rPr lang="en-US" altLang="ja-JP" sz="2000" dirty="0" smtClean="0"/>
              <a:t>TPP</a:t>
            </a:r>
            <a:r>
              <a:rPr lang="ja-JP" altLang="en-US" sz="2000" dirty="0" smtClean="0"/>
              <a:t>は</a:t>
            </a:r>
            <a:r>
              <a:rPr lang="en-US" altLang="ja-JP" sz="2000" dirty="0" smtClean="0"/>
              <a:t>21</a:t>
            </a:r>
            <a:r>
              <a:rPr lang="ja-JP" altLang="en-US" sz="2000" dirty="0" smtClean="0"/>
              <a:t>世紀型</a:t>
            </a:r>
            <a:r>
              <a:rPr lang="en-US" altLang="ja-JP" sz="2000" dirty="0" smtClean="0"/>
              <a:t>FTA</a:t>
            </a:r>
            <a:r>
              <a:rPr lang="ja-JP" altLang="en-US" sz="2000" dirty="0" smtClean="0"/>
              <a:t>モデル。米国は</a:t>
            </a:r>
            <a:r>
              <a:rPr lang="en-US" altLang="ja-JP" sz="2000" dirty="0" smtClean="0"/>
              <a:t>TPP</a:t>
            </a:r>
            <a:r>
              <a:rPr lang="ja-JP" altLang="en-US" sz="2000" dirty="0"/>
              <a:t>をテコに</a:t>
            </a:r>
            <a:r>
              <a:rPr lang="en-US" altLang="ja-JP" sz="2000" dirty="0"/>
              <a:t>FTAAP</a:t>
            </a:r>
            <a:r>
              <a:rPr lang="ja-JP" altLang="en-US" sz="2000" dirty="0"/>
              <a:t>実現を主導。</a:t>
            </a:r>
          </a:p>
          <a:p>
            <a:pPr marL="0" indent="0">
              <a:buNone/>
            </a:pPr>
            <a:r>
              <a:rPr lang="ja-JP" altLang="en-US" sz="2000" dirty="0" smtClean="0"/>
              <a:t>　 ●</a:t>
            </a:r>
            <a:r>
              <a:rPr lang="en-US" altLang="ja-JP" sz="2000" dirty="0" smtClean="0"/>
              <a:t>TPP</a:t>
            </a:r>
            <a:r>
              <a:rPr lang="ja-JP" altLang="en-US" sz="2000" dirty="0"/>
              <a:t>拡大</a:t>
            </a:r>
            <a:r>
              <a:rPr lang="ja-JP" altLang="en-US" sz="2000" dirty="0" smtClean="0"/>
              <a:t>を警戒する</a:t>
            </a:r>
            <a:r>
              <a:rPr lang="ja-JP" altLang="en-US" sz="2000" dirty="0"/>
              <a:t>中国は、非</a:t>
            </a:r>
            <a:r>
              <a:rPr lang="en-US" altLang="ja-JP" sz="2000" dirty="0"/>
              <a:t>TPP</a:t>
            </a:r>
            <a:r>
              <a:rPr lang="ja-JP" altLang="en-US" sz="2000" dirty="0"/>
              <a:t>の枠組みとして東アジア経済統合　</a:t>
            </a:r>
          </a:p>
          <a:p>
            <a:pPr marL="0" indent="0">
              <a:buNone/>
            </a:pPr>
            <a:r>
              <a:rPr lang="ja-JP" altLang="en-US" sz="2000" dirty="0" smtClean="0"/>
              <a:t>　　　（</a:t>
            </a:r>
            <a:r>
              <a:rPr lang="ja-JP" altLang="en-US" sz="2000" dirty="0"/>
              <a:t>日中韓</a:t>
            </a:r>
            <a:r>
              <a:rPr lang="en-US" altLang="ja-JP" sz="2000" dirty="0" smtClean="0"/>
              <a:t>FTA</a:t>
            </a:r>
            <a:r>
              <a:rPr lang="ja-JP" altLang="en-US" sz="2000" dirty="0" smtClean="0"/>
              <a:t>と</a:t>
            </a:r>
            <a:r>
              <a:rPr lang="en-US" altLang="ja-JP" sz="2000" dirty="0" smtClean="0"/>
              <a:t>RCEP</a:t>
            </a:r>
            <a:r>
              <a:rPr lang="ja-JP" altLang="en-US" sz="2000" dirty="0"/>
              <a:t>）の実現を急ぐ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 ●強まる米中</a:t>
            </a:r>
            <a:r>
              <a:rPr lang="ja-JP" altLang="en-US" sz="2000" dirty="0"/>
              <a:t>の</a:t>
            </a:r>
            <a:r>
              <a:rPr lang="ja-JP" altLang="en-US" sz="2000" dirty="0" smtClean="0"/>
              <a:t>角逐、市場</a:t>
            </a:r>
            <a:r>
              <a:rPr lang="ja-JP" altLang="en-US" sz="2000" dirty="0"/>
              <a:t>経済対国家資本主義の</a:t>
            </a:r>
            <a:r>
              <a:rPr lang="ja-JP" altLang="en-US" sz="2000" dirty="0" smtClean="0"/>
              <a:t>対立が先鋭化。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■日本</a:t>
            </a:r>
            <a:r>
              <a:rPr lang="ja-JP" altLang="en-US" sz="2000" dirty="0" smtClean="0"/>
              <a:t>の通商戦略の課題</a:t>
            </a:r>
            <a:endParaRPr lang="ja-JP" altLang="en-US" sz="2000" dirty="0"/>
          </a:p>
          <a:p>
            <a:pPr marL="0" indent="0">
              <a:buNone/>
            </a:pPr>
            <a:r>
              <a:rPr lang="ja-JP" altLang="en-US" sz="2000" dirty="0" smtClean="0"/>
              <a:t>　 ●メガ</a:t>
            </a:r>
            <a:r>
              <a:rPr lang="en-US" altLang="ja-JP" sz="2000" dirty="0" smtClean="0"/>
              <a:t>FTA</a:t>
            </a:r>
            <a:r>
              <a:rPr lang="ja-JP" altLang="en-US" sz="2000" dirty="0" smtClean="0"/>
              <a:t>時代の通商戦略は、</a:t>
            </a:r>
            <a:r>
              <a:rPr lang="en-US" altLang="ja-JP" sz="2000" dirty="0" smtClean="0"/>
              <a:t>21</a:t>
            </a:r>
            <a:r>
              <a:rPr lang="ja-JP" altLang="en-US" sz="2000" dirty="0" smtClean="0"/>
              <a:t>世紀型貿易のルールメーカーを目指す。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 </a:t>
            </a:r>
            <a:r>
              <a:rPr lang="ja-JP" altLang="en-US" sz="2000" dirty="0" smtClean="0"/>
              <a:t>●成長戦略の条件：メガ</a:t>
            </a:r>
            <a:r>
              <a:rPr lang="en-US" altLang="ja-JP" sz="2000" dirty="0" smtClean="0"/>
              <a:t>FTA</a:t>
            </a:r>
            <a:r>
              <a:rPr lang="ja-JP" altLang="en-US" sz="2000" dirty="0" smtClean="0"/>
              <a:t>の重層的アプローチによって、アジア太平洋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   </a:t>
            </a:r>
            <a:r>
              <a:rPr lang="ja-JP" altLang="en-US" sz="2000" dirty="0" smtClean="0"/>
              <a:t>の成長</a:t>
            </a:r>
            <a:r>
              <a:rPr lang="ja-JP" altLang="en-US" sz="2000" dirty="0"/>
              <a:t>を</a:t>
            </a:r>
            <a:r>
              <a:rPr lang="ja-JP" altLang="en-US" sz="2000" dirty="0" smtClean="0"/>
              <a:t>取り込む。</a:t>
            </a:r>
            <a:r>
              <a:rPr lang="en-US" altLang="ja-JP" sz="2000" dirty="0"/>
              <a:t>TPP</a:t>
            </a:r>
            <a:r>
              <a:rPr lang="ja-JP" altLang="en-US" sz="2000" dirty="0"/>
              <a:t>は日本</a:t>
            </a:r>
            <a:r>
              <a:rPr lang="ja-JP" altLang="en-US" sz="2000" dirty="0" smtClean="0"/>
              <a:t>の</a:t>
            </a:r>
            <a:r>
              <a:rPr lang="en-US" altLang="ja-JP" sz="2000" dirty="0"/>
              <a:t>FTA</a:t>
            </a:r>
            <a:r>
              <a:rPr lang="ja-JP" altLang="en-US" sz="2000" dirty="0" smtClean="0"/>
              <a:t>戦略</a:t>
            </a:r>
            <a:r>
              <a:rPr lang="ja-JP" altLang="en-US" sz="2000" dirty="0"/>
              <a:t>の試金石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　 ●</a:t>
            </a:r>
            <a:r>
              <a:rPr lang="en-US" altLang="ja-JP" sz="2000" dirty="0" smtClean="0"/>
              <a:t>TPP</a:t>
            </a:r>
            <a:r>
              <a:rPr lang="ja-JP" altLang="en-US" sz="2000" dirty="0" smtClean="0"/>
              <a:t>と</a:t>
            </a:r>
            <a:r>
              <a:rPr lang="en-US" altLang="ja-JP" sz="2000" dirty="0" smtClean="0"/>
              <a:t>RCEP</a:t>
            </a:r>
            <a:r>
              <a:rPr lang="ja-JP" altLang="en-US" sz="2000" dirty="0" smtClean="0"/>
              <a:t>を</a:t>
            </a:r>
            <a:r>
              <a:rPr lang="en-US" altLang="ja-JP" sz="2000" dirty="0" smtClean="0"/>
              <a:t>FTAAP</a:t>
            </a:r>
            <a:r>
              <a:rPr lang="ja-JP" altLang="en-US" sz="2000" dirty="0" smtClean="0"/>
              <a:t>に</a:t>
            </a:r>
            <a:r>
              <a:rPr lang="ja-JP" altLang="en-US" sz="2000" dirty="0"/>
              <a:t>つなぐ</a:t>
            </a:r>
            <a:r>
              <a:rPr lang="ja-JP" altLang="en-US" sz="2000" dirty="0" smtClean="0"/>
              <a:t>、アジア太平洋の懸け橋となれるか。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792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229600" cy="990600"/>
          </a:xfrm>
        </p:spPr>
        <p:txBody>
          <a:bodyPr>
            <a:normAutofit/>
          </a:bodyPr>
          <a:lstStyle/>
          <a:p>
            <a:r>
              <a:rPr lang="en-US" altLang="ja-JP" sz="3600" dirty="0" smtClean="0">
                <a:solidFill>
                  <a:srgbClr val="C00000"/>
                </a:solidFill>
                <a:latin typeface="+mn-ea"/>
              </a:rPr>
              <a:t>      Ⅳ</a:t>
            </a:r>
            <a:r>
              <a:rPr lang="ja-JP" altLang="en-US" sz="3600" dirty="0">
                <a:solidFill>
                  <a:srgbClr val="C00000"/>
                </a:solidFill>
                <a:latin typeface="+mn-ea"/>
              </a:rPr>
              <a:t>　メガ</a:t>
            </a:r>
            <a:r>
              <a:rPr lang="en-US" altLang="ja-JP" sz="3600" dirty="0">
                <a:solidFill>
                  <a:srgbClr val="C00000"/>
                </a:solidFill>
                <a:latin typeface="+mn-ea"/>
              </a:rPr>
              <a:t>FTA</a:t>
            </a:r>
            <a:r>
              <a:rPr lang="ja-JP" altLang="en-US" sz="3600" dirty="0">
                <a:solidFill>
                  <a:srgbClr val="C00000"/>
                </a:solidFill>
                <a:latin typeface="+mn-ea"/>
              </a:rPr>
              <a:t>と日本の通商戦略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2852936"/>
            <a:ext cx="8229600" cy="31249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dirty="0">
                <a:latin typeface="+mn-ea"/>
              </a:rPr>
              <a:t>　</a:t>
            </a:r>
            <a:r>
              <a:rPr lang="ja-JP" altLang="en-US" sz="3200" dirty="0" smtClean="0">
                <a:latin typeface="+mn-ea"/>
              </a:rPr>
              <a:t>　　　 ９</a:t>
            </a:r>
            <a:r>
              <a:rPr lang="ja-JP" altLang="en-US" sz="3200" dirty="0">
                <a:latin typeface="+mn-ea"/>
              </a:rPr>
              <a:t>． </a:t>
            </a:r>
            <a:r>
              <a:rPr lang="en-US" altLang="ja-JP" sz="3200" dirty="0">
                <a:latin typeface="+mn-ea"/>
              </a:rPr>
              <a:t>21</a:t>
            </a:r>
            <a:r>
              <a:rPr lang="ja-JP" altLang="en-US" sz="3200" dirty="0">
                <a:latin typeface="+mn-ea"/>
              </a:rPr>
              <a:t>世紀型の通商戦略</a:t>
            </a:r>
            <a:endParaRPr lang="en-US" altLang="ja-JP" sz="3200" dirty="0">
              <a:solidFill>
                <a:srgbClr val="FF0000"/>
              </a:solidFill>
              <a:latin typeface="+mn-ea"/>
            </a:endParaRPr>
          </a:p>
          <a:p>
            <a:pPr marL="0" indent="0">
              <a:buNone/>
            </a:pPr>
            <a:r>
              <a:rPr lang="ja-JP" altLang="en-US" sz="3200" dirty="0" smtClean="0">
                <a:latin typeface="+mn-ea"/>
              </a:rPr>
              <a:t>　　　  </a:t>
            </a:r>
            <a:r>
              <a:rPr lang="en-US" altLang="ja-JP" sz="3200" dirty="0" smtClean="0">
                <a:latin typeface="+mn-ea"/>
              </a:rPr>
              <a:t>10</a:t>
            </a:r>
            <a:r>
              <a:rPr lang="en-US" altLang="ja-JP" sz="3200" dirty="0">
                <a:latin typeface="+mn-ea"/>
              </a:rPr>
              <a:t>.  TPP</a:t>
            </a:r>
            <a:r>
              <a:rPr lang="ja-JP" altLang="en-US" sz="3200" dirty="0">
                <a:latin typeface="+mn-ea"/>
              </a:rPr>
              <a:t>と</a:t>
            </a:r>
            <a:r>
              <a:rPr lang="en-US" altLang="ja-JP" sz="3200" dirty="0">
                <a:latin typeface="+mn-ea"/>
              </a:rPr>
              <a:t>RCEP</a:t>
            </a:r>
            <a:r>
              <a:rPr lang="ja-JP" altLang="en-US" sz="3200" dirty="0">
                <a:latin typeface="+mn-ea"/>
              </a:rPr>
              <a:t>：日本の役割</a:t>
            </a:r>
            <a:endParaRPr lang="en-US" altLang="ja-JP" sz="3200" dirty="0">
              <a:latin typeface="+mn-ea"/>
            </a:endParaRPr>
          </a:p>
          <a:p>
            <a:pPr marL="0" indent="0">
              <a:buNone/>
            </a:pPr>
            <a:r>
              <a:rPr lang="ja-JP" altLang="en-US" sz="3200" dirty="0">
                <a:latin typeface="+mn-ea"/>
              </a:rPr>
              <a:t>　　 　　　</a:t>
            </a:r>
            <a:endParaRPr lang="en-US" altLang="ja-JP" sz="3200" dirty="0">
              <a:latin typeface="+mn-ea"/>
            </a:endParaRPr>
          </a:p>
          <a:p>
            <a:pPr marL="0" indent="0">
              <a:buNone/>
            </a:pPr>
            <a:endParaRPr kumimoji="1" lang="ja-JP" altLang="en-US" sz="3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23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>
                <a:latin typeface="+mn-ea"/>
              </a:rPr>
              <a:t/>
            </a:r>
            <a:br>
              <a:rPr lang="en-US" altLang="ja-JP" dirty="0" smtClean="0">
                <a:latin typeface="+mn-ea"/>
              </a:rPr>
            </a:br>
            <a:r>
              <a:rPr lang="ja-JP" altLang="en-US" dirty="0" smtClean="0">
                <a:latin typeface="+mn-ea"/>
              </a:rPr>
              <a:t>９． </a:t>
            </a:r>
            <a:r>
              <a:rPr lang="en-US" altLang="ja-JP" dirty="0" smtClean="0">
                <a:latin typeface="+mn-ea"/>
              </a:rPr>
              <a:t>21</a:t>
            </a:r>
            <a:r>
              <a:rPr lang="ja-JP" altLang="en-US" dirty="0" smtClean="0">
                <a:latin typeface="+mn-ea"/>
              </a:rPr>
              <a:t>世紀型の通商戦略（１）</a:t>
            </a:r>
            <a:r>
              <a:rPr lang="en-US" altLang="ja-JP" dirty="0" smtClean="0">
                <a:latin typeface="+mn-ea"/>
              </a:rPr>
              <a:t/>
            </a:r>
            <a:br>
              <a:rPr lang="en-US" altLang="ja-JP" dirty="0" smtClean="0">
                <a:latin typeface="+mn-ea"/>
              </a:rPr>
            </a:br>
            <a:r>
              <a:rPr lang="ja-JP" altLang="en-US" dirty="0" smtClean="0">
                <a:solidFill>
                  <a:srgbClr val="C00000"/>
                </a:solidFill>
                <a:latin typeface="+mn-ea"/>
              </a:rPr>
              <a:t>　　 </a:t>
            </a:r>
            <a:r>
              <a:rPr lang="ja-JP" altLang="en-US" sz="3100" dirty="0" smtClean="0">
                <a:solidFill>
                  <a:srgbClr val="C00000"/>
                </a:solidFill>
                <a:latin typeface="+mn-ea"/>
              </a:rPr>
              <a:t>－メガ</a:t>
            </a:r>
            <a:r>
              <a:rPr lang="en-US" altLang="ja-JP" sz="3100" dirty="0" smtClean="0">
                <a:solidFill>
                  <a:srgbClr val="C00000"/>
                </a:solidFill>
                <a:latin typeface="+mn-ea"/>
              </a:rPr>
              <a:t>FTA</a:t>
            </a:r>
            <a:r>
              <a:rPr lang="ja-JP" altLang="en-US" sz="3100" dirty="0" smtClean="0">
                <a:solidFill>
                  <a:srgbClr val="C00000"/>
                </a:solidFill>
                <a:latin typeface="+mn-ea"/>
              </a:rPr>
              <a:t>時代のルールづくり－</a:t>
            </a:r>
            <a:r>
              <a:rPr lang="en-US" altLang="ja-JP" sz="3100" dirty="0" smtClean="0">
                <a:solidFill>
                  <a:srgbClr val="C00000"/>
                </a:solidFill>
                <a:latin typeface="+mn-ea"/>
              </a:rPr>
              <a:t/>
            </a:r>
            <a:br>
              <a:rPr lang="en-US" altLang="ja-JP" sz="3100" dirty="0" smtClean="0">
                <a:solidFill>
                  <a:srgbClr val="C00000"/>
                </a:solidFill>
                <a:latin typeface="+mn-ea"/>
              </a:rPr>
            </a:br>
            <a:endParaRPr kumimoji="1" lang="ja-JP" altLang="en-US" sz="3100" dirty="0">
              <a:solidFill>
                <a:srgbClr val="C0000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31</a:t>
            </a:fld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988840"/>
            <a:ext cx="8229600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000" dirty="0"/>
              <a:t>■</a:t>
            </a:r>
            <a:r>
              <a:rPr lang="ja-JP" altLang="en-US" sz="2000" dirty="0">
                <a:solidFill>
                  <a:srgbClr val="C00000"/>
                </a:solidFill>
              </a:rPr>
              <a:t>メガ</a:t>
            </a:r>
            <a:r>
              <a:rPr lang="en-US" altLang="ja-JP" sz="2000" dirty="0">
                <a:solidFill>
                  <a:srgbClr val="C00000"/>
                </a:solidFill>
              </a:rPr>
              <a:t>FTA</a:t>
            </a:r>
            <a:r>
              <a:rPr lang="ja-JP" altLang="en-US" sz="2000" dirty="0">
                <a:solidFill>
                  <a:srgbClr val="C00000"/>
                </a:solidFill>
              </a:rPr>
              <a:t>時代の幕開け</a:t>
            </a:r>
            <a:r>
              <a:rPr lang="ja-JP" altLang="en-US" sz="2000" dirty="0"/>
              <a:t>：日本は、</a:t>
            </a:r>
            <a:r>
              <a:rPr lang="en-US" altLang="ja-JP" sz="2000" dirty="0"/>
              <a:t>2013</a:t>
            </a:r>
            <a:r>
              <a:rPr lang="ja-JP" altLang="en-US" sz="2000" dirty="0"/>
              <a:t>年</a:t>
            </a:r>
            <a:r>
              <a:rPr lang="en-US" altLang="ja-JP" sz="2000" dirty="0"/>
              <a:t>3</a:t>
            </a:r>
            <a:r>
              <a:rPr lang="ja-JP" altLang="en-US" sz="2000" dirty="0" smtClean="0"/>
              <a:t>月に日中</a:t>
            </a:r>
            <a:r>
              <a:rPr lang="ja-JP" altLang="en-US" sz="2000" dirty="0"/>
              <a:t>韓</a:t>
            </a:r>
            <a:r>
              <a:rPr lang="en-US" altLang="ja-JP" sz="2000" dirty="0" smtClean="0"/>
              <a:t>FTA</a:t>
            </a:r>
            <a:r>
              <a:rPr lang="ja-JP" altLang="en-US" sz="2000" dirty="0" err="1" smtClean="0"/>
              <a:t>、</a:t>
            </a:r>
            <a:r>
              <a:rPr lang="en-US" altLang="ja-JP" sz="2000" dirty="0" smtClean="0"/>
              <a:t>4</a:t>
            </a:r>
            <a:r>
              <a:rPr lang="ja-JP" altLang="en-US" sz="2000" dirty="0" smtClean="0"/>
              <a:t>月に日</a:t>
            </a:r>
            <a:r>
              <a:rPr lang="en-US" altLang="ja-JP" sz="2000" dirty="0" smtClean="0"/>
              <a:t>EU</a:t>
            </a:r>
            <a:r>
              <a:rPr lang="ja-JP" altLang="en-US" sz="2000" dirty="0" smtClean="0"/>
              <a:t>・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　 </a:t>
            </a:r>
            <a:r>
              <a:rPr lang="en-US" altLang="ja-JP" sz="2000" dirty="0" smtClean="0"/>
              <a:t>FTA</a:t>
            </a:r>
            <a:r>
              <a:rPr lang="ja-JP" altLang="en-US" sz="2000" dirty="0" err="1" smtClean="0"/>
              <a:t>、</a:t>
            </a:r>
            <a:r>
              <a:rPr lang="en-US" altLang="ja-JP" sz="2000" dirty="0" smtClean="0"/>
              <a:t>5</a:t>
            </a:r>
            <a:r>
              <a:rPr lang="ja-JP" altLang="en-US" sz="2000" dirty="0" smtClean="0"/>
              <a:t>月に</a:t>
            </a:r>
            <a:r>
              <a:rPr lang="en-US" altLang="ja-JP" sz="2000" dirty="0" smtClean="0"/>
              <a:t>RCEP</a:t>
            </a:r>
            <a:r>
              <a:rPr lang="ja-JP" altLang="en-US" sz="2000" dirty="0" smtClean="0"/>
              <a:t>の交渉開始、</a:t>
            </a:r>
            <a:r>
              <a:rPr lang="en-US" altLang="ja-JP" sz="2000" dirty="0" smtClean="0"/>
              <a:t>7</a:t>
            </a:r>
            <a:r>
              <a:rPr lang="ja-JP" altLang="en-US" sz="2000" dirty="0" smtClean="0"/>
              <a:t>月に</a:t>
            </a:r>
            <a:r>
              <a:rPr lang="en-US" altLang="ja-JP" sz="2000" dirty="0" smtClean="0"/>
              <a:t>TPP</a:t>
            </a:r>
            <a:r>
              <a:rPr lang="ja-JP" altLang="en-US" sz="2000" dirty="0" smtClean="0"/>
              <a:t>交渉参加。他方、米国と</a:t>
            </a:r>
            <a:r>
              <a:rPr lang="en-US" altLang="ja-JP" sz="2000" dirty="0" smtClean="0"/>
              <a:t>EU</a:t>
            </a:r>
            <a:r>
              <a:rPr lang="ja-JP" altLang="en-US" sz="2000" dirty="0" smtClean="0"/>
              <a:t>間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 smtClean="0"/>
              <a:t>   </a:t>
            </a:r>
            <a:r>
              <a:rPr lang="ja-JP" altLang="en-US" sz="2000" dirty="0" smtClean="0"/>
              <a:t>の</a:t>
            </a:r>
            <a:r>
              <a:rPr lang="en-US" altLang="ja-JP" sz="2000" dirty="0"/>
              <a:t>TTIP</a:t>
            </a:r>
            <a:r>
              <a:rPr lang="ja-JP" altLang="en-US" sz="2000" dirty="0"/>
              <a:t> </a:t>
            </a:r>
            <a:r>
              <a:rPr lang="ja-JP" altLang="en-US" sz="2000" dirty="0" smtClean="0"/>
              <a:t>（米欧</a:t>
            </a:r>
            <a:r>
              <a:rPr lang="en-US" altLang="ja-JP" sz="2000" dirty="0" smtClean="0"/>
              <a:t>FTA</a:t>
            </a:r>
            <a:r>
              <a:rPr lang="ja-JP" altLang="en-US" sz="2000" dirty="0" smtClean="0"/>
              <a:t>）</a:t>
            </a:r>
            <a:r>
              <a:rPr lang="ja-JP" altLang="en-US" sz="2000" dirty="0"/>
              <a:t>も</a:t>
            </a:r>
            <a:r>
              <a:rPr lang="en-US" altLang="ja-JP" sz="2000" dirty="0"/>
              <a:t>7</a:t>
            </a:r>
            <a:r>
              <a:rPr lang="ja-JP" altLang="en-US" sz="2000" dirty="0"/>
              <a:t>月</a:t>
            </a:r>
            <a:r>
              <a:rPr lang="ja-JP" altLang="en-US" sz="2000" dirty="0" smtClean="0"/>
              <a:t>に交渉開始。</a:t>
            </a:r>
            <a:r>
              <a:rPr lang="ja-JP" altLang="en-US" sz="2000" u="sng" dirty="0" smtClean="0"/>
              <a:t>メガ</a:t>
            </a:r>
            <a:r>
              <a:rPr lang="en-US" altLang="ja-JP" sz="2000" u="sng" dirty="0"/>
              <a:t>FTA</a:t>
            </a:r>
            <a:r>
              <a:rPr lang="ja-JP" altLang="en-US" sz="2000" u="sng" dirty="0" smtClean="0"/>
              <a:t>交渉を</a:t>
            </a:r>
            <a:r>
              <a:rPr lang="ja-JP" altLang="en-US" sz="2000" u="sng" dirty="0"/>
              <a:t>見据えた通商</a:t>
            </a:r>
            <a:r>
              <a:rPr lang="ja-JP" altLang="en-US" sz="2000" u="sng" dirty="0" smtClean="0"/>
              <a:t>戦略</a:t>
            </a:r>
            <a:endParaRPr lang="en-US" altLang="ja-JP" sz="2000" u="sng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</a:t>
            </a:r>
            <a:r>
              <a:rPr lang="ja-JP" altLang="en-US" sz="2000" u="sng" dirty="0" smtClean="0"/>
              <a:t>が</a:t>
            </a:r>
            <a:r>
              <a:rPr lang="ja-JP" altLang="en-US" sz="2000" u="sng" dirty="0"/>
              <a:t>不可欠</a:t>
            </a:r>
            <a:r>
              <a:rPr lang="ja-JP" altLang="en-US" sz="2000" u="sng" dirty="0" smtClean="0"/>
              <a:t>。</a:t>
            </a:r>
            <a:endParaRPr lang="en-US" altLang="ja-JP" sz="2000" u="sng" dirty="0" smtClean="0"/>
          </a:p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en-US" altLang="ja-JP" sz="2000" u="sng" dirty="0" smtClean="0">
                <a:solidFill>
                  <a:srgbClr val="C00000"/>
                </a:solidFill>
              </a:rPr>
              <a:t>21</a:t>
            </a:r>
            <a:r>
              <a:rPr lang="ja-JP" altLang="en-US" sz="2000" u="sng" dirty="0" smtClean="0">
                <a:solidFill>
                  <a:srgbClr val="C00000"/>
                </a:solidFill>
              </a:rPr>
              <a:t>世紀型通商戦略</a:t>
            </a:r>
            <a:r>
              <a:rPr lang="ja-JP" altLang="en-US" sz="2000" u="sng" dirty="0" smtClean="0"/>
              <a:t>：メガ</a:t>
            </a:r>
            <a:r>
              <a:rPr lang="en-US" altLang="ja-JP" sz="2000" u="sng" dirty="0" smtClean="0"/>
              <a:t>FTA</a:t>
            </a:r>
            <a:r>
              <a:rPr lang="ja-JP" altLang="en-US" sz="2000" u="sng" dirty="0" smtClean="0"/>
              <a:t>時代の</a:t>
            </a:r>
            <a:r>
              <a:rPr lang="en-US" altLang="ja-JP" sz="2000" u="sng" dirty="0" smtClean="0"/>
              <a:t>21</a:t>
            </a:r>
            <a:r>
              <a:rPr lang="ja-JP" altLang="en-US" sz="2000" u="sng" dirty="0" smtClean="0"/>
              <a:t>世紀型貿易ルールづくりに参画</a:t>
            </a:r>
            <a:r>
              <a:rPr lang="ja-JP" altLang="en-US" sz="2000" dirty="0" smtClean="0"/>
              <a:t>。</a:t>
            </a:r>
            <a:r>
              <a:rPr lang="en-US" altLang="ja-JP" sz="2000" dirty="0" smtClean="0"/>
              <a:t>   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■</a:t>
            </a:r>
            <a:r>
              <a:rPr lang="ja-JP" altLang="en-US" sz="2000" u="sng" dirty="0">
                <a:latin typeface="+mn-ea"/>
              </a:rPr>
              <a:t>アジア</a:t>
            </a:r>
            <a:r>
              <a:rPr lang="ja-JP" altLang="en-US" sz="2000" u="sng" dirty="0" smtClean="0">
                <a:latin typeface="+mn-ea"/>
              </a:rPr>
              <a:t>太平洋地域は新通商秩序に向けて、</a:t>
            </a:r>
            <a:r>
              <a:rPr lang="ja-JP" altLang="en-US" sz="2000" u="sng" dirty="0" smtClean="0">
                <a:solidFill>
                  <a:srgbClr val="C00000"/>
                </a:solidFill>
                <a:latin typeface="+mn-ea"/>
              </a:rPr>
              <a:t>メガ</a:t>
            </a:r>
            <a:r>
              <a:rPr lang="en-US" altLang="ja-JP" sz="2000" u="sng" dirty="0" smtClean="0">
                <a:solidFill>
                  <a:srgbClr val="C00000"/>
                </a:solidFill>
                <a:latin typeface="+mn-ea"/>
              </a:rPr>
              <a:t>FTA</a:t>
            </a:r>
            <a:r>
              <a:rPr lang="ja-JP" altLang="en-US" sz="2000" u="sng" dirty="0" smtClean="0">
                <a:solidFill>
                  <a:srgbClr val="C00000"/>
                </a:solidFill>
                <a:latin typeface="+mn-ea"/>
              </a:rPr>
              <a:t>の主戦場</a:t>
            </a:r>
            <a:r>
              <a:rPr lang="ja-JP" altLang="en-US" sz="2000" dirty="0" smtClean="0">
                <a:latin typeface="+mn-ea"/>
              </a:rPr>
              <a:t>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　 </a:t>
            </a:r>
            <a:r>
              <a:rPr lang="ja-JP" altLang="en-US" sz="2000" dirty="0" smtClean="0">
                <a:solidFill>
                  <a:srgbClr val="C00000"/>
                </a:solidFill>
                <a:latin typeface="+mn-ea"/>
              </a:rPr>
              <a:t>成長</a:t>
            </a:r>
            <a:r>
              <a:rPr lang="ja-JP" altLang="en-US" sz="2000" dirty="0">
                <a:solidFill>
                  <a:srgbClr val="C00000"/>
                </a:solidFill>
                <a:latin typeface="+mn-ea"/>
              </a:rPr>
              <a:t>戦略</a:t>
            </a:r>
            <a:r>
              <a:rPr lang="ja-JP" altLang="en-US" sz="2000" dirty="0" smtClean="0">
                <a:solidFill>
                  <a:srgbClr val="C00000"/>
                </a:solidFill>
                <a:latin typeface="+mn-ea"/>
              </a:rPr>
              <a:t>の条件</a:t>
            </a:r>
            <a:r>
              <a:rPr lang="ja-JP" altLang="en-US" sz="2000" dirty="0" smtClean="0">
                <a:latin typeface="+mn-ea"/>
              </a:rPr>
              <a:t>：メガ</a:t>
            </a:r>
            <a:r>
              <a:rPr lang="en-US" altLang="ja-JP" sz="2000" dirty="0" smtClean="0">
                <a:latin typeface="+mn-ea"/>
              </a:rPr>
              <a:t>FTA</a:t>
            </a:r>
            <a:r>
              <a:rPr lang="ja-JP" altLang="en-US" sz="2000" dirty="0" smtClean="0">
                <a:latin typeface="+mn-ea"/>
              </a:rPr>
              <a:t>の参加は日本企業にとってビジネス・チャンス。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>
                <a:latin typeface="+mn-ea"/>
              </a:rPr>
              <a:t> </a:t>
            </a:r>
            <a:r>
              <a:rPr lang="en-US" altLang="ja-JP" sz="2000" dirty="0" smtClean="0">
                <a:latin typeface="+mn-ea"/>
              </a:rPr>
              <a:t> </a:t>
            </a:r>
            <a:r>
              <a:rPr lang="ja-JP" altLang="en-US" sz="2000" dirty="0" smtClean="0">
                <a:latin typeface="+mn-ea"/>
              </a:rPr>
              <a:t>●成長するアジア太平洋地域の需要を取り込む：中長期的に人口減少で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 smtClean="0">
                <a:latin typeface="+mn-ea"/>
              </a:rPr>
              <a:t>　　 日本の国内市場は縮小、海外市場</a:t>
            </a:r>
            <a:r>
              <a:rPr lang="ja-JP" altLang="en-US" sz="2000" dirty="0">
                <a:latin typeface="+mn-ea"/>
              </a:rPr>
              <a:t>の</a:t>
            </a:r>
            <a:r>
              <a:rPr lang="ja-JP" altLang="en-US" sz="2000" dirty="0" smtClean="0">
                <a:latin typeface="+mn-ea"/>
              </a:rPr>
              <a:t>獲得に活路。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 smtClean="0">
                <a:latin typeface="+mn-ea"/>
              </a:rPr>
              <a:t>  </a:t>
            </a:r>
            <a:r>
              <a:rPr lang="ja-JP" altLang="en-US" sz="2000" dirty="0" smtClean="0"/>
              <a:t>●</a:t>
            </a:r>
            <a:r>
              <a:rPr lang="en-US" altLang="ja-JP" sz="2000" dirty="0" smtClean="0"/>
              <a:t>21</a:t>
            </a:r>
            <a:r>
              <a:rPr lang="ja-JP" altLang="en-US" sz="2000" dirty="0" smtClean="0"/>
              <a:t>世紀型貿易ルールが確立すれば、グローバル・サプライチェーンの効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 smtClean="0"/>
              <a:t>      </a:t>
            </a:r>
            <a:r>
              <a:rPr lang="ja-JP" altLang="en-US" sz="2000" dirty="0" smtClean="0"/>
              <a:t>率化が可能。</a:t>
            </a:r>
            <a:r>
              <a:rPr lang="ja-JP" altLang="en-US" sz="2000" dirty="0">
                <a:solidFill>
                  <a:srgbClr val="C00000"/>
                </a:solidFill>
                <a:latin typeface="+mn-ea"/>
              </a:rPr>
              <a:t>日本を拠点とした国際生産ネットワークの構築</a:t>
            </a:r>
            <a:r>
              <a:rPr lang="ja-JP" altLang="en-US" sz="2000" dirty="0">
                <a:latin typeface="+mn-ea"/>
              </a:rPr>
              <a:t>も加速。</a:t>
            </a: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ja-JP" sz="2000" dirty="0" smtClean="0"/>
              <a:t>      </a:t>
            </a:r>
          </a:p>
          <a:p>
            <a:pPr marL="0" indent="0">
              <a:buNone/>
            </a:pPr>
            <a:endParaRPr lang="en-US" altLang="ja-JP" sz="2000" dirty="0">
              <a:latin typeface="+mn-ea"/>
            </a:endParaRPr>
          </a:p>
          <a:p>
            <a:pPr marL="0" indent="0">
              <a:buNone/>
            </a:pP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endParaRPr lang="ja-JP" altLang="en-US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9357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>
                <a:latin typeface="+mn-ea"/>
              </a:rPr>
              <a:t/>
            </a:r>
            <a:br>
              <a:rPr lang="en-US" altLang="ja-JP" dirty="0" smtClean="0">
                <a:latin typeface="+mn-ea"/>
              </a:rPr>
            </a:br>
            <a:r>
              <a:rPr lang="ja-JP" altLang="en-US" dirty="0">
                <a:latin typeface="+mn-ea"/>
              </a:rPr>
              <a:t>９</a:t>
            </a:r>
            <a:r>
              <a:rPr lang="ja-JP" altLang="en-US" dirty="0" smtClean="0">
                <a:latin typeface="+mn-ea"/>
              </a:rPr>
              <a:t>．</a:t>
            </a:r>
            <a:r>
              <a:rPr lang="en-US" altLang="ja-JP" dirty="0">
                <a:latin typeface="+mn-ea"/>
              </a:rPr>
              <a:t> 21</a:t>
            </a:r>
            <a:r>
              <a:rPr lang="ja-JP" altLang="en-US" dirty="0" smtClean="0">
                <a:latin typeface="+mn-ea"/>
              </a:rPr>
              <a:t>世紀型</a:t>
            </a:r>
            <a:r>
              <a:rPr lang="ja-JP" altLang="en-US" dirty="0">
                <a:latin typeface="+mn-ea"/>
              </a:rPr>
              <a:t>の</a:t>
            </a:r>
            <a:r>
              <a:rPr lang="ja-JP" altLang="en-US" dirty="0" smtClean="0">
                <a:latin typeface="+mn-ea"/>
              </a:rPr>
              <a:t>通商戦略（</a:t>
            </a:r>
            <a:r>
              <a:rPr lang="ja-JP" altLang="en-US" dirty="0">
                <a:latin typeface="+mn-ea"/>
              </a:rPr>
              <a:t>２</a:t>
            </a:r>
            <a:r>
              <a:rPr lang="ja-JP" altLang="en-US" dirty="0" smtClean="0">
                <a:latin typeface="+mn-ea"/>
              </a:rPr>
              <a:t>）</a:t>
            </a:r>
            <a:r>
              <a:rPr lang="en-US" altLang="ja-JP" dirty="0">
                <a:latin typeface="+mn-ea"/>
              </a:rPr>
              <a:t/>
            </a:r>
            <a:br>
              <a:rPr lang="en-US" altLang="ja-JP" dirty="0">
                <a:latin typeface="+mn-ea"/>
              </a:rPr>
            </a:br>
            <a:r>
              <a:rPr lang="ja-JP" altLang="en-US" dirty="0">
                <a:latin typeface="+mn-ea"/>
              </a:rPr>
              <a:t>　　 </a:t>
            </a:r>
            <a:r>
              <a:rPr lang="ja-JP" altLang="en-US" sz="3100" dirty="0" smtClean="0">
                <a:latin typeface="+mn-ea"/>
              </a:rPr>
              <a:t>－</a:t>
            </a:r>
            <a:r>
              <a:rPr lang="en-US" altLang="ja-JP" sz="3100" dirty="0" smtClean="0">
                <a:latin typeface="+mn-ea"/>
              </a:rPr>
              <a:t>TPP</a:t>
            </a:r>
            <a:r>
              <a:rPr lang="ja-JP" altLang="en-US" sz="3100" dirty="0" smtClean="0">
                <a:latin typeface="+mn-ea"/>
              </a:rPr>
              <a:t>は日本の</a:t>
            </a:r>
            <a:r>
              <a:rPr lang="en-US" altLang="ja-JP" sz="3100" dirty="0" smtClean="0">
                <a:latin typeface="+mn-ea"/>
              </a:rPr>
              <a:t>FTA</a:t>
            </a:r>
            <a:r>
              <a:rPr lang="ja-JP" altLang="en-US" sz="3100" dirty="0" smtClean="0">
                <a:latin typeface="+mn-ea"/>
              </a:rPr>
              <a:t>戦略の試金石－</a:t>
            </a:r>
            <a:r>
              <a:rPr lang="en-US" altLang="ja-JP" sz="3100" dirty="0">
                <a:latin typeface="+mn-ea"/>
              </a:rPr>
              <a:t/>
            </a:r>
            <a:br>
              <a:rPr lang="en-US" altLang="ja-JP" sz="3100" dirty="0">
                <a:latin typeface="+mn-ea"/>
              </a:rPr>
            </a:b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248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en-US" altLang="ja-JP" sz="2000" dirty="0" smtClean="0"/>
              <a:t>TPP</a:t>
            </a:r>
            <a:r>
              <a:rPr lang="ja-JP" altLang="en-US" sz="2000" dirty="0"/>
              <a:t>は日本</a:t>
            </a:r>
            <a:r>
              <a:rPr lang="ja-JP" altLang="en-US" sz="2000" dirty="0" smtClean="0"/>
              <a:t>の</a:t>
            </a:r>
            <a:r>
              <a:rPr lang="en-US" altLang="ja-JP" sz="2000" dirty="0" smtClean="0">
                <a:solidFill>
                  <a:srgbClr val="C00000"/>
                </a:solidFill>
              </a:rPr>
              <a:t>FTA</a:t>
            </a:r>
            <a:r>
              <a:rPr lang="ja-JP" altLang="en-US" sz="2000" dirty="0" smtClean="0">
                <a:solidFill>
                  <a:srgbClr val="C00000"/>
                </a:solidFill>
              </a:rPr>
              <a:t>戦略の</a:t>
            </a:r>
            <a:r>
              <a:rPr lang="ja-JP" altLang="en-US" sz="2000" dirty="0">
                <a:solidFill>
                  <a:srgbClr val="C00000"/>
                </a:solidFill>
              </a:rPr>
              <a:t>試金石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   ●</a:t>
            </a:r>
            <a:r>
              <a:rPr lang="en-US" altLang="ja-JP" sz="2000" dirty="0" smtClean="0"/>
              <a:t>TPP</a:t>
            </a:r>
            <a:r>
              <a:rPr lang="ja-JP" altLang="en-US" sz="2000" dirty="0" smtClean="0"/>
              <a:t>交渉が妥結すれば、日中</a:t>
            </a:r>
            <a:r>
              <a:rPr lang="ja-JP" altLang="en-US" sz="2000" dirty="0"/>
              <a:t>韓</a:t>
            </a:r>
            <a:r>
              <a:rPr lang="en-US" altLang="ja-JP" sz="2000" dirty="0" smtClean="0"/>
              <a:t>FTA</a:t>
            </a:r>
            <a:r>
              <a:rPr lang="ja-JP" altLang="en-US" sz="2000" dirty="0" smtClean="0"/>
              <a:t>や</a:t>
            </a:r>
            <a:r>
              <a:rPr lang="en-US" altLang="ja-JP" sz="2000" dirty="0" smtClean="0"/>
              <a:t>RCEP</a:t>
            </a:r>
            <a:r>
              <a:rPr lang="ja-JP" altLang="en-US" sz="2000" dirty="0" smtClean="0"/>
              <a:t>の交渉に弾みがつく。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 smtClean="0"/>
              <a:t>   ●逆に、</a:t>
            </a:r>
            <a:r>
              <a:rPr lang="en-US" altLang="ja-JP" sz="2000" dirty="0" smtClean="0"/>
              <a:t>TPP</a:t>
            </a:r>
            <a:r>
              <a:rPr lang="ja-JP" altLang="en-US" sz="2000" dirty="0" smtClean="0"/>
              <a:t>交渉が漂流すれば、他の</a:t>
            </a:r>
            <a:r>
              <a:rPr lang="en-US" altLang="ja-JP" sz="2000" dirty="0" smtClean="0"/>
              <a:t>FTA</a:t>
            </a:r>
            <a:r>
              <a:rPr lang="ja-JP" altLang="en-US" sz="2000" dirty="0" smtClean="0"/>
              <a:t>交渉の停滞を招く恐れ。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   </a:t>
            </a:r>
            <a:r>
              <a:rPr lang="ja-JP" altLang="en-US" sz="2000" dirty="0" smtClean="0"/>
              <a:t>日本が両交渉で主導性を発揮する通商戦略のシナリオも狂う。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■「</a:t>
            </a:r>
            <a:r>
              <a:rPr lang="en-US" altLang="ja-JP" sz="2000" dirty="0" smtClean="0">
                <a:solidFill>
                  <a:srgbClr val="C00000"/>
                </a:solidFill>
              </a:rPr>
              <a:t>20</a:t>
            </a:r>
            <a:r>
              <a:rPr lang="ja-JP" altLang="en-US" sz="2000" dirty="0">
                <a:solidFill>
                  <a:srgbClr val="C00000"/>
                </a:solidFill>
              </a:rPr>
              <a:t>世紀から</a:t>
            </a:r>
            <a:r>
              <a:rPr lang="ja-JP" altLang="en-US" sz="2000" dirty="0" smtClean="0">
                <a:solidFill>
                  <a:srgbClr val="C00000"/>
                </a:solidFill>
              </a:rPr>
              <a:t>の宿題を片付ける</a:t>
            </a:r>
            <a:r>
              <a:rPr lang="ja-JP" altLang="en-US" sz="2000" dirty="0" smtClean="0"/>
              <a:t>」思い切った政治決断が必要。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 </a:t>
            </a:r>
            <a:r>
              <a:rPr lang="en-US" altLang="ja-JP" sz="2000" dirty="0" smtClean="0"/>
              <a:t>  </a:t>
            </a:r>
            <a:r>
              <a:rPr lang="ja-JP" altLang="en-US" sz="2000" dirty="0" smtClean="0"/>
              <a:t>●「</a:t>
            </a:r>
            <a:r>
              <a:rPr lang="en-US" altLang="ja-JP" sz="2000" dirty="0"/>
              <a:t>1</a:t>
            </a:r>
            <a:r>
              <a:rPr lang="ja-JP" altLang="en-US" sz="2000" dirty="0"/>
              <a:t>ミリも譲れない」</a:t>
            </a:r>
            <a:r>
              <a:rPr lang="ja-JP" altLang="en-US" sz="2000" dirty="0" smtClean="0"/>
              <a:t>と頑な</a:t>
            </a:r>
            <a:r>
              <a:rPr lang="ja-JP" altLang="en-US" sz="2000" dirty="0"/>
              <a:t>に</a:t>
            </a:r>
            <a:r>
              <a:rPr lang="ja-JP" altLang="en-US" sz="2000" dirty="0" smtClean="0"/>
              <a:t>農産物の関税</a:t>
            </a:r>
            <a:r>
              <a:rPr lang="ja-JP" altLang="en-US" sz="2000" dirty="0"/>
              <a:t>撤廃を拒み続ける</a:t>
            </a:r>
            <a:r>
              <a:rPr lang="ja-JP" altLang="en-US" sz="2000" dirty="0" smtClean="0"/>
              <a:t>のか。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 smtClean="0"/>
              <a:t>   ●</a:t>
            </a:r>
            <a:r>
              <a:rPr lang="ja-JP" altLang="en-US" sz="2000" dirty="0" smtClean="0"/>
              <a:t>農産物</a:t>
            </a:r>
            <a:r>
              <a:rPr lang="en-US" altLang="ja-JP" sz="2000" dirty="0" smtClean="0"/>
              <a:t>5</a:t>
            </a:r>
            <a:r>
              <a:rPr lang="ja-JP" altLang="en-US" sz="2000" dirty="0" smtClean="0"/>
              <a:t>項目を</a:t>
            </a:r>
            <a:r>
              <a:rPr lang="ja-JP" altLang="en-US" sz="2000" dirty="0" smtClean="0"/>
              <a:t>聖域とするか</a:t>
            </a:r>
            <a:r>
              <a:rPr lang="ja-JP" altLang="en-US" sz="2000" dirty="0" smtClean="0"/>
              <a:t>ぎり</a:t>
            </a:r>
            <a:r>
              <a:rPr lang="ja-JP" altLang="en-US" sz="2000" dirty="0" smtClean="0"/>
              <a:t>、</a:t>
            </a:r>
            <a:r>
              <a:rPr lang="en-US" altLang="ja-JP" sz="2000" dirty="0" smtClean="0"/>
              <a:t>TPP</a:t>
            </a:r>
            <a:r>
              <a:rPr lang="ja-JP" altLang="en-US" sz="2000" dirty="0" smtClean="0"/>
              <a:t>のみならず</a:t>
            </a:r>
            <a:r>
              <a:rPr lang="en-US" altLang="ja-JP" sz="2000" dirty="0" smtClean="0"/>
              <a:t>RCEP</a:t>
            </a:r>
            <a:r>
              <a:rPr lang="ja-JP" altLang="en-US" sz="2000" dirty="0"/>
              <a:t>や</a:t>
            </a:r>
            <a:r>
              <a:rPr lang="ja-JP" altLang="en-US" sz="2000" dirty="0" smtClean="0"/>
              <a:t>日中</a:t>
            </a:r>
            <a:r>
              <a:rPr lang="ja-JP" altLang="en-US" sz="2000" dirty="0" smtClean="0"/>
              <a:t>韓</a:t>
            </a:r>
            <a:r>
              <a:rPr lang="en-US" altLang="ja-JP" sz="2000" dirty="0" smtClean="0"/>
              <a:t>FTA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　 </a:t>
            </a:r>
            <a:r>
              <a:rPr lang="ja-JP" altLang="en-US" sz="2000" dirty="0" smtClean="0"/>
              <a:t>の</a:t>
            </a:r>
            <a:r>
              <a:rPr lang="ja-JP" altLang="en-US" sz="2000" dirty="0" smtClean="0"/>
              <a:t>交渉</a:t>
            </a:r>
            <a:r>
              <a:rPr lang="ja-JP" altLang="en-US" sz="2000" dirty="0" smtClean="0"/>
              <a:t>でも身動きが取れず、</a:t>
            </a:r>
            <a:r>
              <a:rPr lang="ja-JP" altLang="en-US" sz="2000" dirty="0" smtClean="0"/>
              <a:t>主導性発揮への期待は失望に変わる。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 smtClean="0"/>
              <a:t>   </a:t>
            </a:r>
            <a:r>
              <a:rPr lang="ja-JP" altLang="en-US" sz="2000" dirty="0" smtClean="0"/>
              <a:t>●</a:t>
            </a:r>
            <a:r>
              <a:rPr lang="ja-JP" altLang="en-US" sz="2000" u="sng" dirty="0" smtClean="0"/>
              <a:t>農業</a:t>
            </a:r>
            <a:r>
              <a:rPr lang="ja-JP" altLang="en-US" sz="2000" u="sng" dirty="0"/>
              <a:t>保護の手段を、</a:t>
            </a:r>
            <a:r>
              <a:rPr lang="ja-JP" altLang="en-US" sz="2000" u="sng" dirty="0">
                <a:solidFill>
                  <a:srgbClr val="C00000"/>
                </a:solidFill>
              </a:rPr>
              <a:t>関税（価格支持）</a:t>
            </a:r>
            <a:r>
              <a:rPr lang="ja-JP" altLang="en-US" sz="2000" u="sng" dirty="0" smtClean="0"/>
              <a:t>から</a:t>
            </a:r>
            <a:r>
              <a:rPr lang="ja-JP" altLang="en-US" sz="2000" u="sng" dirty="0" smtClean="0">
                <a:solidFill>
                  <a:srgbClr val="C00000"/>
                </a:solidFill>
              </a:rPr>
              <a:t>直接</a:t>
            </a:r>
            <a:r>
              <a:rPr lang="ja-JP" altLang="en-US" sz="2000" u="sng" dirty="0">
                <a:solidFill>
                  <a:srgbClr val="C00000"/>
                </a:solidFill>
              </a:rPr>
              <a:t>支払（所得補償）</a:t>
            </a:r>
            <a:r>
              <a:rPr lang="ja-JP" altLang="en-US" sz="2000" u="sng" dirty="0"/>
              <a:t>に</a:t>
            </a:r>
            <a:r>
              <a:rPr lang="ja-JP" altLang="en-US" sz="2000" u="sng" dirty="0" smtClean="0"/>
              <a:t>段階</a:t>
            </a:r>
            <a:endParaRPr lang="en-US" altLang="ja-JP" sz="2000" u="sng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  </a:t>
            </a:r>
            <a:r>
              <a:rPr lang="ja-JP" altLang="en-US" sz="2000" u="sng" dirty="0" smtClean="0"/>
              <a:t>的</a:t>
            </a:r>
            <a:r>
              <a:rPr lang="ja-JP" altLang="en-US" sz="2000" u="sng" dirty="0"/>
              <a:t>に移行すべき</a:t>
            </a:r>
            <a:r>
              <a:rPr lang="ja-JP" altLang="en-US" sz="2000" dirty="0" smtClean="0"/>
              <a:t>。関税に固執する日本は欧米に比べて周回遅れ。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 smtClean="0"/>
              <a:t>   </a:t>
            </a:r>
            <a:r>
              <a:rPr lang="ja-JP" altLang="en-US" sz="2000" dirty="0" smtClean="0"/>
              <a:t>●農業</a:t>
            </a:r>
            <a:r>
              <a:rPr lang="ja-JP" altLang="en-US" sz="2000" dirty="0"/>
              <a:t>再生に向けた</a:t>
            </a:r>
            <a:r>
              <a:rPr lang="ja-JP" altLang="en-US" sz="2000" dirty="0" smtClean="0"/>
              <a:t>構造改革</a:t>
            </a:r>
            <a:r>
              <a:rPr lang="ja-JP" altLang="en-US" sz="2000" dirty="0"/>
              <a:t>と規制撤廃</a:t>
            </a:r>
            <a:r>
              <a:rPr lang="ja-JP" altLang="en-US" sz="2000" dirty="0" smtClean="0"/>
              <a:t>は、成長</a:t>
            </a:r>
            <a:r>
              <a:rPr lang="ja-JP" altLang="en-US" sz="2000" dirty="0"/>
              <a:t>戦略の１丁目</a:t>
            </a:r>
            <a:r>
              <a:rPr lang="ja-JP" altLang="en-US" sz="2000" dirty="0" smtClean="0"/>
              <a:t>１番地。</a:t>
            </a:r>
            <a:endParaRPr lang="ja-JP" altLang="en-US" sz="2000" dirty="0"/>
          </a:p>
          <a:p>
            <a:pPr marL="0" indent="0">
              <a:buNone/>
            </a:pPr>
            <a:endParaRPr lang="ja-JP" altLang="en-US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6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>
                <a:latin typeface="+mn-ea"/>
              </a:rPr>
              <a:t/>
            </a:r>
            <a:br>
              <a:rPr lang="en-US" altLang="ja-JP" dirty="0" smtClean="0">
                <a:latin typeface="+mn-ea"/>
              </a:rPr>
            </a:br>
            <a:r>
              <a:rPr lang="en-US" altLang="ja-JP" dirty="0" smtClean="0">
                <a:latin typeface="+mn-ea"/>
              </a:rPr>
              <a:t>10</a:t>
            </a:r>
            <a:r>
              <a:rPr lang="en-US" altLang="ja-JP" dirty="0">
                <a:latin typeface="+mn-ea"/>
              </a:rPr>
              <a:t>.</a:t>
            </a:r>
            <a:r>
              <a:rPr lang="ja-JP" altLang="en-US" dirty="0">
                <a:latin typeface="+mn-ea"/>
              </a:rPr>
              <a:t>　</a:t>
            </a:r>
            <a:r>
              <a:rPr lang="en-US" altLang="ja-JP" dirty="0">
                <a:latin typeface="+mn-ea"/>
              </a:rPr>
              <a:t>TPP</a:t>
            </a:r>
            <a:r>
              <a:rPr lang="ja-JP" altLang="en-US" dirty="0">
                <a:latin typeface="+mn-ea"/>
              </a:rPr>
              <a:t>と</a:t>
            </a:r>
            <a:r>
              <a:rPr lang="en-US" altLang="ja-JP" dirty="0">
                <a:latin typeface="+mn-ea"/>
              </a:rPr>
              <a:t>RCEP</a:t>
            </a:r>
            <a:r>
              <a:rPr lang="ja-JP" altLang="en-US" dirty="0">
                <a:latin typeface="+mn-ea"/>
              </a:rPr>
              <a:t>：日本の</a:t>
            </a:r>
            <a:r>
              <a:rPr lang="ja-JP" altLang="en-US" dirty="0" smtClean="0">
                <a:latin typeface="+mn-ea"/>
              </a:rPr>
              <a:t>役割（１）</a:t>
            </a:r>
            <a:r>
              <a:rPr lang="ja-JP" altLang="en-US" dirty="0">
                <a:latin typeface="+mn-ea"/>
              </a:rPr>
              <a:t>　</a:t>
            </a:r>
            <a:r>
              <a:rPr lang="ja-JP" altLang="en-US" dirty="0" smtClean="0">
                <a:latin typeface="+mn-ea"/>
              </a:rPr>
              <a:t>　　</a:t>
            </a:r>
            <a:r>
              <a:rPr lang="ja-JP" altLang="en-US" sz="3100" dirty="0" smtClean="0">
                <a:latin typeface="+mn-ea"/>
              </a:rPr>
              <a:t>　　</a:t>
            </a:r>
            <a:r>
              <a:rPr lang="en-US" altLang="ja-JP" sz="3100" dirty="0" smtClean="0">
                <a:latin typeface="+mn-ea"/>
              </a:rPr>
              <a:t/>
            </a:r>
            <a:br>
              <a:rPr lang="en-US" altLang="ja-JP" sz="3100" dirty="0" smtClean="0">
                <a:latin typeface="+mn-ea"/>
              </a:rPr>
            </a:br>
            <a:r>
              <a:rPr lang="ja-JP" altLang="en-US" sz="3100" dirty="0" smtClean="0">
                <a:latin typeface="+mn-ea"/>
              </a:rPr>
              <a:t>　　　</a:t>
            </a:r>
            <a:r>
              <a:rPr lang="ja-JP" altLang="en-US" sz="3100" dirty="0">
                <a:latin typeface="+mn-ea"/>
              </a:rPr>
              <a:t> </a:t>
            </a:r>
            <a:r>
              <a:rPr lang="ja-JP" altLang="en-US" sz="3100" dirty="0" smtClean="0">
                <a:latin typeface="+mn-ea"/>
              </a:rPr>
              <a:t>－日米による中国包囲網－</a:t>
            </a:r>
            <a:r>
              <a:rPr lang="en-US" altLang="ja-JP" sz="3100" dirty="0">
                <a:latin typeface="+mn-ea"/>
              </a:rPr>
              <a:t/>
            </a:r>
            <a:br>
              <a:rPr lang="en-US" altLang="ja-JP" sz="3100" dirty="0">
                <a:latin typeface="+mn-ea"/>
              </a:rPr>
            </a:br>
            <a:endParaRPr kumimoji="1" lang="ja-JP" altLang="en-US" sz="31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ja-JP" altLang="en-US" sz="2000" u="sng" dirty="0"/>
              <a:t>米国</a:t>
            </a:r>
            <a:r>
              <a:rPr lang="ja-JP" altLang="en-US" sz="2000" u="sng" dirty="0" smtClean="0"/>
              <a:t>は</a:t>
            </a:r>
            <a:r>
              <a:rPr lang="ja-JP" altLang="en-US" sz="2000" u="sng" dirty="0"/>
              <a:t>、</a:t>
            </a:r>
            <a:r>
              <a:rPr lang="en-US" altLang="ja-JP" sz="2000" u="sng" dirty="0" smtClean="0"/>
              <a:t>TPP</a:t>
            </a:r>
            <a:r>
              <a:rPr lang="ja-JP" altLang="en-US" sz="2000" u="sng" dirty="0"/>
              <a:t>を通じて中国の国家資本主義と闘う構え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 </a:t>
            </a:r>
            <a:r>
              <a:rPr lang="ja-JP" altLang="en-US" sz="2000" dirty="0" smtClean="0"/>
              <a:t>東アジア諸国が次々と</a:t>
            </a:r>
            <a:r>
              <a:rPr lang="en-US" altLang="ja-JP" sz="2000" dirty="0" smtClean="0"/>
              <a:t>TPP</a:t>
            </a:r>
            <a:r>
              <a:rPr lang="ja-JP" altLang="en-US" sz="2000" dirty="0" smtClean="0"/>
              <a:t>に参加し、中国の外堀が埋まれば、中国も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</a:t>
            </a:r>
            <a:r>
              <a:rPr lang="ja-JP" altLang="en-US" sz="2000" dirty="0" smtClean="0"/>
              <a:t>丸裸で</a:t>
            </a:r>
            <a:r>
              <a:rPr lang="en-US" altLang="ja-JP" sz="2000" dirty="0" smtClean="0"/>
              <a:t>TPP</a:t>
            </a:r>
            <a:r>
              <a:rPr lang="ja-JP" altLang="en-US" sz="2000" dirty="0" smtClean="0"/>
              <a:t>に参加せざるを得なく</a:t>
            </a:r>
            <a:r>
              <a:rPr lang="ja-JP" altLang="en-US" sz="2000" dirty="0"/>
              <a:t>なる</a:t>
            </a:r>
            <a:r>
              <a:rPr lang="ja-JP" altLang="en-US" sz="2000" dirty="0" smtClean="0"/>
              <a:t>。中国の恐れる最悪なシナリオ。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ja-JP" altLang="en-US" sz="2000" u="sng" dirty="0" smtClean="0"/>
              <a:t>米国内の大きな関心事：</a:t>
            </a:r>
            <a:r>
              <a:rPr lang="en-US" altLang="ja-JP" sz="2000" u="sng" dirty="0" smtClean="0"/>
              <a:t>TPP</a:t>
            </a:r>
            <a:r>
              <a:rPr lang="ja-JP" altLang="en-US" sz="2000" u="sng" dirty="0" smtClean="0"/>
              <a:t>と</a:t>
            </a:r>
            <a:r>
              <a:rPr lang="en-US" altLang="ja-JP" sz="2000" u="sng" dirty="0" smtClean="0"/>
              <a:t>RCEP</a:t>
            </a:r>
            <a:r>
              <a:rPr lang="ja-JP" altLang="en-US" sz="2000" u="sng" dirty="0" smtClean="0"/>
              <a:t>の関係は代替的か、補完的か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●</a:t>
            </a:r>
            <a:r>
              <a:rPr lang="ja-JP" altLang="en-US" sz="2000" dirty="0">
                <a:solidFill>
                  <a:srgbClr val="C00000"/>
                </a:solidFill>
              </a:rPr>
              <a:t>中国包囲網</a:t>
            </a:r>
            <a:r>
              <a:rPr lang="ja-JP" altLang="en-US" sz="2000" dirty="0"/>
              <a:t>の完成には</a:t>
            </a:r>
            <a:r>
              <a:rPr lang="ja-JP" altLang="en-US" sz="2000" dirty="0" smtClean="0"/>
              <a:t>、</a:t>
            </a:r>
            <a:r>
              <a:rPr lang="en-US" altLang="ja-JP" sz="2000" dirty="0" smtClean="0"/>
              <a:t>TPP</a:t>
            </a:r>
            <a:r>
              <a:rPr lang="ja-JP" altLang="en-US" sz="2000" dirty="0" smtClean="0"/>
              <a:t>への</a:t>
            </a:r>
            <a:r>
              <a:rPr lang="en-US" altLang="ja-JP" sz="2000" dirty="0" smtClean="0"/>
              <a:t>ASEAN</a:t>
            </a:r>
            <a:r>
              <a:rPr lang="ja-JP" altLang="en-US" sz="2000" dirty="0" smtClean="0"/>
              <a:t>の取り込み</a:t>
            </a:r>
            <a:r>
              <a:rPr lang="ja-JP" altLang="en-US" sz="2000" dirty="0"/>
              <a:t>が不可欠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●</a:t>
            </a:r>
            <a:r>
              <a:rPr lang="en-US" altLang="ja-JP" sz="2000" dirty="0" smtClean="0"/>
              <a:t>ASEAN</a:t>
            </a:r>
            <a:r>
              <a:rPr lang="ja-JP" altLang="en-US" sz="2000" dirty="0" smtClean="0"/>
              <a:t>にとって</a:t>
            </a:r>
            <a:r>
              <a:rPr lang="en-US" altLang="ja-JP" sz="2000" dirty="0"/>
              <a:t>RCEP</a:t>
            </a:r>
            <a:r>
              <a:rPr lang="ja-JP" altLang="en-US" sz="2000" dirty="0"/>
              <a:t>は</a:t>
            </a:r>
            <a:r>
              <a:rPr lang="ja-JP" altLang="en-US" sz="2000" dirty="0" smtClean="0">
                <a:solidFill>
                  <a:srgbClr val="C00000"/>
                </a:solidFill>
              </a:rPr>
              <a:t>求心力</a:t>
            </a:r>
            <a:r>
              <a:rPr lang="ja-JP" altLang="en-US" sz="2000" dirty="0" smtClean="0"/>
              <a:t>（加盟国すべてが参加）だが、</a:t>
            </a:r>
            <a:r>
              <a:rPr lang="en-US" altLang="ja-JP" sz="2000" dirty="0" smtClean="0"/>
              <a:t> TPP</a:t>
            </a:r>
            <a:r>
              <a:rPr lang="ja-JP" altLang="en-US" sz="2000" dirty="0" smtClean="0"/>
              <a:t>は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>
                <a:solidFill>
                  <a:srgbClr val="C00000"/>
                </a:solidFill>
              </a:rPr>
              <a:t> </a:t>
            </a:r>
            <a:r>
              <a:rPr lang="en-US" altLang="ja-JP" sz="2000" dirty="0" smtClean="0">
                <a:solidFill>
                  <a:srgbClr val="C00000"/>
                </a:solidFill>
              </a:rPr>
              <a:t>     </a:t>
            </a:r>
            <a:r>
              <a:rPr lang="ja-JP" altLang="en-US" sz="2000" dirty="0" smtClean="0">
                <a:solidFill>
                  <a:srgbClr val="C00000"/>
                </a:solidFill>
              </a:rPr>
              <a:t>遠心力</a:t>
            </a:r>
            <a:r>
              <a:rPr lang="ja-JP" altLang="en-US" sz="2000" dirty="0" smtClean="0"/>
              <a:t>（参加組</a:t>
            </a:r>
            <a:r>
              <a:rPr lang="ja-JP" altLang="en-US" sz="2000" dirty="0"/>
              <a:t>・</a:t>
            </a:r>
            <a:r>
              <a:rPr lang="ja-JP" altLang="en-US" sz="2000" dirty="0" smtClean="0"/>
              <a:t>不参加組に二分）。</a:t>
            </a:r>
            <a:r>
              <a:rPr lang="ja-JP" altLang="en-US" sz="2000" dirty="0"/>
              <a:t>　</a:t>
            </a:r>
            <a:r>
              <a:rPr lang="ja-JP" altLang="en-US" sz="2000" dirty="0" smtClean="0"/>
              <a:t>　 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</a:t>
            </a:r>
            <a:r>
              <a:rPr lang="ja-JP" altLang="en-US" sz="2000" dirty="0" smtClean="0"/>
              <a:t>●</a:t>
            </a:r>
            <a:r>
              <a:rPr lang="en-US" altLang="ja-JP" sz="2000" u="sng" dirty="0" smtClean="0"/>
              <a:t>RCEP</a:t>
            </a:r>
            <a:r>
              <a:rPr lang="ja-JP" altLang="en-US" sz="2000" u="sng" dirty="0" smtClean="0"/>
              <a:t>による</a:t>
            </a:r>
            <a:r>
              <a:rPr lang="en-US" altLang="ja-JP" sz="2000" u="sng" dirty="0" smtClean="0">
                <a:solidFill>
                  <a:srgbClr val="C00000"/>
                </a:solidFill>
              </a:rPr>
              <a:t>TPP</a:t>
            </a:r>
            <a:r>
              <a:rPr lang="ja-JP" altLang="en-US" sz="2000" u="sng" dirty="0">
                <a:solidFill>
                  <a:srgbClr val="C00000"/>
                </a:solidFill>
              </a:rPr>
              <a:t>離れ</a:t>
            </a:r>
            <a:r>
              <a:rPr lang="ja-JP" altLang="en-US" sz="2000" u="sng" dirty="0"/>
              <a:t>（</a:t>
            </a:r>
            <a:r>
              <a:rPr lang="en-US" altLang="ja-JP" sz="2000" u="sng" dirty="0"/>
              <a:t>ASEAN</a:t>
            </a:r>
            <a:r>
              <a:rPr lang="ja-JP" altLang="en-US" sz="2000" u="sng" dirty="0"/>
              <a:t>が</a:t>
            </a:r>
            <a:r>
              <a:rPr lang="en-US" altLang="ja-JP" sz="2000" u="sng" dirty="0"/>
              <a:t>TPP</a:t>
            </a:r>
            <a:r>
              <a:rPr lang="ja-JP" altLang="en-US" sz="2000" u="sng" dirty="0" smtClean="0"/>
              <a:t>より楽</a:t>
            </a:r>
            <a:r>
              <a:rPr lang="ja-JP" altLang="en-US" sz="2000" u="sng" dirty="0"/>
              <a:t>な</a:t>
            </a:r>
            <a:r>
              <a:rPr lang="en-US" altLang="ja-JP" sz="2000" u="sng" dirty="0"/>
              <a:t>RCEP</a:t>
            </a:r>
            <a:r>
              <a:rPr lang="ja-JP" altLang="en-US" sz="2000" u="sng" dirty="0"/>
              <a:t>に</a:t>
            </a:r>
            <a:r>
              <a:rPr lang="ja-JP" altLang="en-US" sz="2000" u="sng" dirty="0" smtClean="0"/>
              <a:t>流れる）</a:t>
            </a:r>
            <a:r>
              <a:rPr lang="ja-JP" altLang="en-US" sz="2000" u="sng" dirty="0"/>
              <a:t>を警戒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■米国の本音としては</a:t>
            </a:r>
            <a:r>
              <a:rPr lang="ja-JP" altLang="en-US" sz="2000" dirty="0" smtClean="0"/>
              <a:t>、</a:t>
            </a:r>
            <a:r>
              <a:rPr lang="en-US" altLang="ja-JP" sz="2000" dirty="0"/>
              <a:t> TPP</a:t>
            </a:r>
            <a:r>
              <a:rPr lang="ja-JP" altLang="en-US" sz="2000" dirty="0" smtClean="0"/>
              <a:t>の存在価値</a:t>
            </a:r>
            <a:r>
              <a:rPr lang="ja-JP" altLang="en-US" sz="2000" dirty="0"/>
              <a:t>を</a:t>
            </a:r>
            <a:r>
              <a:rPr lang="ja-JP" altLang="en-US" sz="2000" dirty="0" smtClean="0"/>
              <a:t>高め、中国</a:t>
            </a:r>
            <a:r>
              <a:rPr lang="ja-JP" altLang="en-US" sz="2000" dirty="0"/>
              <a:t>包囲網を強力な</a:t>
            </a:r>
            <a:r>
              <a:rPr lang="ja-JP" altLang="en-US" sz="2000" dirty="0" smtClean="0"/>
              <a:t>もの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</a:t>
            </a:r>
            <a:r>
              <a:rPr lang="ja-JP" altLang="en-US" sz="2000" dirty="0" smtClean="0"/>
              <a:t>にする</a:t>
            </a:r>
            <a:r>
              <a:rPr lang="ja-JP" altLang="en-US" sz="2000" dirty="0"/>
              <a:t>ため</a:t>
            </a:r>
            <a:r>
              <a:rPr lang="ja-JP" altLang="en-US" sz="2000" dirty="0" smtClean="0"/>
              <a:t>、日本</a:t>
            </a:r>
            <a:r>
              <a:rPr lang="ja-JP" altLang="en-US" sz="2000" dirty="0"/>
              <a:t>の</a:t>
            </a:r>
            <a:r>
              <a:rPr lang="en-US" altLang="ja-JP" sz="2000" dirty="0" smtClean="0"/>
              <a:t>TPP</a:t>
            </a:r>
            <a:r>
              <a:rPr lang="ja-JP" altLang="en-US" sz="2000" dirty="0" smtClean="0"/>
              <a:t>参加は不可欠。</a:t>
            </a:r>
            <a:r>
              <a:rPr lang="en-US" altLang="ja-JP" sz="2000" dirty="0" smtClean="0"/>
              <a:t>TPP</a:t>
            </a:r>
            <a:r>
              <a:rPr lang="ja-JP" altLang="en-US" sz="2000" dirty="0" smtClean="0"/>
              <a:t>拡大の</a:t>
            </a:r>
            <a:r>
              <a:rPr lang="ja-JP" altLang="en-US" sz="2000" dirty="0">
                <a:solidFill>
                  <a:srgbClr val="C00000"/>
                </a:solidFill>
              </a:rPr>
              <a:t>呼び水効果</a:t>
            </a:r>
            <a:r>
              <a:rPr lang="ja-JP" altLang="en-US" sz="2000" dirty="0"/>
              <a:t>を期待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ja-JP" altLang="en-US" sz="2000" u="sng" dirty="0" smtClean="0"/>
              <a:t>日本は、中国の国家</a:t>
            </a:r>
            <a:r>
              <a:rPr lang="ja-JP" altLang="en-US" sz="2000" u="sng" dirty="0"/>
              <a:t>資本</a:t>
            </a:r>
            <a:r>
              <a:rPr lang="ja-JP" altLang="en-US" sz="2000" u="sng" dirty="0" smtClean="0"/>
              <a:t>主義にどう向き合うべきか。中国市場のビジネ  </a:t>
            </a:r>
            <a:endParaRPr lang="en-US" altLang="ja-JP" sz="2000" u="sng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</a:t>
            </a:r>
            <a:r>
              <a:rPr lang="ja-JP" altLang="en-US" sz="2000" u="sng" dirty="0" smtClean="0"/>
              <a:t>ス環境改善という観点から、</a:t>
            </a:r>
            <a:r>
              <a:rPr lang="ja-JP" altLang="en-US" sz="2000" u="sng" dirty="0"/>
              <a:t>「</a:t>
            </a:r>
            <a:r>
              <a:rPr lang="ja-JP" altLang="en-US" sz="2000" u="sng" dirty="0" smtClean="0">
                <a:solidFill>
                  <a:srgbClr val="C00000"/>
                </a:solidFill>
              </a:rPr>
              <a:t>中国を</a:t>
            </a:r>
            <a:r>
              <a:rPr lang="en-US" altLang="ja-JP" sz="2000" u="sng" dirty="0" smtClean="0">
                <a:solidFill>
                  <a:srgbClr val="C00000"/>
                </a:solidFill>
              </a:rPr>
              <a:t>21</a:t>
            </a:r>
            <a:r>
              <a:rPr lang="ja-JP" altLang="en-US" sz="2000" u="sng" dirty="0" smtClean="0">
                <a:solidFill>
                  <a:srgbClr val="C00000"/>
                </a:solidFill>
              </a:rPr>
              <a:t>世紀型貿易の枠組みに取り込む</a:t>
            </a:r>
            <a:r>
              <a:rPr lang="ja-JP" altLang="en-US" sz="2000" dirty="0" smtClean="0"/>
              <a:t>」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</a:t>
            </a:r>
            <a:r>
              <a:rPr lang="ja-JP" altLang="en-US" sz="2000" dirty="0" smtClean="0"/>
              <a:t>（</a:t>
            </a:r>
            <a:r>
              <a:rPr lang="ja-JP" altLang="en-US" sz="2000" u="sng" dirty="0" smtClean="0"/>
              <a:t>日米が共有する理念）ため、米国と共闘を組むことは日本</a:t>
            </a:r>
            <a:r>
              <a:rPr lang="ja-JP" altLang="en-US" sz="2000" u="sng" dirty="0"/>
              <a:t>の国益</a:t>
            </a:r>
            <a:r>
              <a:rPr lang="ja-JP" altLang="en-US" sz="2000" u="sng" dirty="0" smtClean="0"/>
              <a:t>と一致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endParaRPr lang="ja-JP" altLang="en-US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17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445624" cy="1152128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>
                <a:latin typeface="+mn-ea"/>
              </a:rPr>
              <a:t/>
            </a:r>
            <a:br>
              <a:rPr lang="en-US" altLang="ja-JP" dirty="0" smtClean="0">
                <a:latin typeface="+mn-ea"/>
              </a:rPr>
            </a:br>
            <a:r>
              <a:rPr lang="ja-JP" altLang="en-US" dirty="0">
                <a:latin typeface="+mn-ea"/>
              </a:rPr>
              <a:t> </a:t>
            </a:r>
            <a:r>
              <a:rPr lang="en-US" altLang="ja-JP" dirty="0" smtClean="0">
                <a:latin typeface="+mn-ea"/>
              </a:rPr>
              <a:t>10.</a:t>
            </a:r>
            <a:r>
              <a:rPr lang="ja-JP" altLang="en-US" dirty="0" smtClean="0">
                <a:latin typeface="+mn-ea"/>
              </a:rPr>
              <a:t>　</a:t>
            </a:r>
            <a:r>
              <a:rPr lang="en-US" altLang="ja-JP" dirty="0">
                <a:latin typeface="+mn-ea"/>
              </a:rPr>
              <a:t> TPP</a:t>
            </a:r>
            <a:r>
              <a:rPr lang="ja-JP" altLang="en-US" dirty="0">
                <a:latin typeface="+mn-ea"/>
              </a:rPr>
              <a:t>と</a:t>
            </a:r>
            <a:r>
              <a:rPr lang="en-US" altLang="ja-JP" dirty="0">
                <a:latin typeface="+mn-ea"/>
              </a:rPr>
              <a:t>RCEP</a:t>
            </a:r>
            <a:r>
              <a:rPr lang="ja-JP" altLang="en-US" dirty="0">
                <a:latin typeface="+mn-ea"/>
              </a:rPr>
              <a:t>：日本の</a:t>
            </a:r>
            <a:r>
              <a:rPr lang="ja-JP" altLang="en-US" dirty="0" smtClean="0">
                <a:latin typeface="+mn-ea"/>
              </a:rPr>
              <a:t>役割 （２）</a:t>
            </a:r>
            <a:r>
              <a:rPr lang="en-US" altLang="ja-JP" dirty="0" smtClean="0">
                <a:latin typeface="+mn-ea"/>
              </a:rPr>
              <a:t/>
            </a:r>
            <a:br>
              <a:rPr lang="en-US" altLang="ja-JP" dirty="0" smtClean="0">
                <a:latin typeface="+mn-ea"/>
              </a:rPr>
            </a:br>
            <a:r>
              <a:rPr lang="ja-JP" altLang="en-US" sz="3100" dirty="0">
                <a:latin typeface="+mn-ea"/>
              </a:rPr>
              <a:t>　</a:t>
            </a:r>
            <a:r>
              <a:rPr lang="ja-JP" altLang="en-US" sz="3100" dirty="0" smtClean="0">
                <a:latin typeface="+mn-ea"/>
              </a:rPr>
              <a:t>　　    －アジア太平洋の懸け橋となれるか－</a:t>
            </a:r>
            <a:r>
              <a:rPr lang="en-US" altLang="ja-JP" sz="3100" dirty="0">
                <a:latin typeface="+mn-ea"/>
              </a:rPr>
              <a:t/>
            </a:r>
            <a:br>
              <a:rPr lang="en-US" altLang="ja-JP" sz="3100" dirty="0">
                <a:latin typeface="+mn-ea"/>
              </a:rPr>
            </a:br>
            <a:endParaRPr kumimoji="1" lang="ja-JP" altLang="en-US" sz="31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3924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2200" dirty="0" smtClean="0"/>
              <a:t>■</a:t>
            </a:r>
            <a:r>
              <a:rPr lang="ja-JP" altLang="en-US" sz="2200" u="sng" dirty="0"/>
              <a:t>日本が</a:t>
            </a:r>
            <a:r>
              <a:rPr lang="ja-JP" altLang="en-US" sz="2200" u="sng" dirty="0" smtClean="0"/>
              <a:t>目指す</a:t>
            </a:r>
            <a:r>
              <a:rPr lang="en-US" altLang="ja-JP" sz="2200" u="sng" dirty="0" smtClean="0"/>
              <a:t>FTA</a:t>
            </a:r>
            <a:r>
              <a:rPr lang="ja-JP" altLang="en-US" sz="2200" u="sng" dirty="0"/>
              <a:t>戦略は</a:t>
            </a:r>
            <a:r>
              <a:rPr lang="ja-JP" altLang="en-US" sz="2200" u="sng" dirty="0">
                <a:solidFill>
                  <a:srgbClr val="C00000"/>
                </a:solidFill>
              </a:rPr>
              <a:t>重層的アプローチ</a:t>
            </a:r>
            <a:r>
              <a:rPr lang="ja-JP" altLang="en-US" sz="2200" u="sng" dirty="0"/>
              <a:t>。</a:t>
            </a:r>
            <a:r>
              <a:rPr lang="en-US" altLang="ja-JP" sz="2200" u="sng" dirty="0"/>
              <a:t>TPP</a:t>
            </a:r>
            <a:r>
              <a:rPr lang="ja-JP" altLang="en-US" sz="2200" u="sng" dirty="0"/>
              <a:t>・日中韓</a:t>
            </a:r>
            <a:r>
              <a:rPr lang="en-US" altLang="ja-JP" sz="2200" u="sng" dirty="0"/>
              <a:t>FTA</a:t>
            </a:r>
            <a:r>
              <a:rPr lang="ja-JP" altLang="en-US" sz="2200" u="sng" dirty="0" smtClean="0"/>
              <a:t>・</a:t>
            </a:r>
            <a:r>
              <a:rPr lang="en-US" altLang="ja-JP" sz="2200" u="sng" dirty="0" smtClean="0"/>
              <a:t>RCEP</a:t>
            </a:r>
          </a:p>
          <a:p>
            <a:pPr marL="0" indent="0">
              <a:buNone/>
            </a:pPr>
            <a:r>
              <a:rPr lang="en-US" altLang="ja-JP" sz="2200" dirty="0"/>
              <a:t> </a:t>
            </a:r>
            <a:r>
              <a:rPr lang="en-US" altLang="ja-JP" sz="2200" dirty="0" smtClean="0"/>
              <a:t>   </a:t>
            </a:r>
            <a:r>
              <a:rPr lang="ja-JP" altLang="en-US" sz="2200" u="sng" dirty="0" smtClean="0"/>
              <a:t>の</a:t>
            </a:r>
            <a:r>
              <a:rPr lang="ja-JP" altLang="en-US" sz="2200" u="sng" dirty="0"/>
              <a:t>同時並行的な展開</a:t>
            </a:r>
            <a:r>
              <a:rPr lang="ja-JP" altLang="en-US" sz="2200" dirty="0" smtClean="0"/>
              <a:t>。</a:t>
            </a:r>
            <a:endParaRPr lang="en-US" altLang="ja-JP" sz="2200" dirty="0" smtClean="0"/>
          </a:p>
          <a:p>
            <a:pPr marL="0" indent="0">
              <a:buNone/>
            </a:pPr>
            <a:r>
              <a:rPr lang="ja-JP" altLang="en-US" sz="2200" dirty="0" smtClean="0"/>
              <a:t>■</a:t>
            </a:r>
            <a:r>
              <a:rPr lang="en-US" altLang="ja-JP" sz="2200" u="sng" dirty="0" smtClean="0">
                <a:solidFill>
                  <a:srgbClr val="C00000"/>
                </a:solidFill>
              </a:rPr>
              <a:t>APEC</a:t>
            </a:r>
            <a:r>
              <a:rPr lang="ja-JP" altLang="en-US" sz="2200" u="sng" dirty="0" smtClean="0">
                <a:solidFill>
                  <a:srgbClr val="C00000"/>
                </a:solidFill>
              </a:rPr>
              <a:t>横浜</a:t>
            </a:r>
            <a:r>
              <a:rPr lang="ja-JP" altLang="en-US" sz="2200" u="sng" dirty="0">
                <a:solidFill>
                  <a:srgbClr val="C00000"/>
                </a:solidFill>
              </a:rPr>
              <a:t>ビジョン</a:t>
            </a:r>
            <a:r>
              <a:rPr lang="ja-JP" altLang="en-US" sz="2200" u="sng" dirty="0"/>
              <a:t>が日本の</a:t>
            </a:r>
            <a:r>
              <a:rPr lang="en-US" altLang="ja-JP" sz="2200" u="sng" dirty="0"/>
              <a:t>FTA</a:t>
            </a:r>
            <a:r>
              <a:rPr lang="ja-JP" altLang="en-US" sz="2200" u="sng" dirty="0"/>
              <a:t>戦略の</a:t>
            </a:r>
            <a:r>
              <a:rPr lang="ja-JP" altLang="en-US" sz="2200" u="sng" dirty="0" smtClean="0"/>
              <a:t>原点。</a:t>
            </a:r>
            <a:r>
              <a:rPr lang="en-US" altLang="ja-JP" sz="2200" u="sng" dirty="0" smtClean="0"/>
              <a:t>TPP</a:t>
            </a:r>
            <a:r>
              <a:rPr lang="ja-JP" altLang="en-US" sz="2200" u="sng" dirty="0" smtClean="0"/>
              <a:t>と</a:t>
            </a:r>
            <a:r>
              <a:rPr lang="en-US" altLang="ja-JP" sz="2200" u="sng" dirty="0" smtClean="0"/>
              <a:t>RCEP</a:t>
            </a:r>
            <a:r>
              <a:rPr lang="ja-JP" altLang="en-US" sz="2200" u="sng" dirty="0" smtClean="0"/>
              <a:t>の融合で</a:t>
            </a:r>
            <a:endParaRPr lang="en-US" altLang="ja-JP" sz="2200" u="sng" dirty="0" smtClean="0"/>
          </a:p>
          <a:p>
            <a:pPr marL="0" indent="0">
              <a:buNone/>
            </a:pPr>
            <a:r>
              <a:rPr lang="en-US" altLang="ja-JP" sz="2200" dirty="0"/>
              <a:t> </a:t>
            </a:r>
            <a:r>
              <a:rPr lang="en-US" altLang="ja-JP" sz="2200" dirty="0" smtClean="0"/>
              <a:t>  </a:t>
            </a:r>
            <a:r>
              <a:rPr lang="en-US" altLang="ja-JP" sz="2200" u="sng" dirty="0" smtClean="0"/>
              <a:t>FTAAP</a:t>
            </a:r>
            <a:r>
              <a:rPr lang="ja-JP" altLang="en-US" sz="2200" u="sng" dirty="0" smtClean="0"/>
              <a:t>の実現</a:t>
            </a:r>
            <a:r>
              <a:rPr lang="ja-JP" altLang="en-US" sz="2200" u="sng" dirty="0" smtClean="0"/>
              <a:t>。地</a:t>
            </a:r>
            <a:r>
              <a:rPr lang="ja-JP" altLang="en-US" sz="2200" u="sng" dirty="0" smtClean="0"/>
              <a:t>政学的な利点を</a:t>
            </a:r>
            <a:r>
              <a:rPr lang="ja-JP" altLang="en-US" sz="2200" u="sng" dirty="0" smtClean="0"/>
              <a:t>生かし</a:t>
            </a:r>
            <a:r>
              <a:rPr lang="ja-JP" altLang="en-US" sz="2200" u="sng" dirty="0"/>
              <a:t>て</a:t>
            </a:r>
            <a:r>
              <a:rPr lang="ja-JP" altLang="en-US" sz="2200" u="sng" dirty="0" smtClean="0"/>
              <a:t>、日本は</a:t>
            </a:r>
            <a:r>
              <a:rPr lang="ja-JP" altLang="en-US" sz="2200" u="sng" dirty="0" smtClean="0">
                <a:solidFill>
                  <a:srgbClr val="C00000"/>
                </a:solidFill>
              </a:rPr>
              <a:t>懸け橋</a:t>
            </a:r>
            <a:r>
              <a:rPr lang="ja-JP" altLang="en-US" sz="2200" u="sng" dirty="0" smtClean="0"/>
              <a:t>の役割</a:t>
            </a:r>
            <a:r>
              <a:rPr lang="ja-JP" altLang="en-US" sz="2200" dirty="0" smtClean="0"/>
              <a:t>。</a:t>
            </a:r>
            <a:endParaRPr lang="en-US" altLang="ja-JP" sz="2200" dirty="0" smtClean="0"/>
          </a:p>
          <a:p>
            <a:pPr marL="0" indent="0">
              <a:buNone/>
            </a:pPr>
            <a:r>
              <a:rPr lang="ja-JP" altLang="en-US" sz="2200" dirty="0"/>
              <a:t>■</a:t>
            </a:r>
            <a:r>
              <a:rPr lang="en-US" altLang="ja-JP" sz="2200" dirty="0"/>
              <a:t>TPP</a:t>
            </a:r>
            <a:r>
              <a:rPr lang="ja-JP" altLang="en-US" sz="2200" dirty="0"/>
              <a:t>と</a:t>
            </a:r>
            <a:r>
              <a:rPr lang="en-US" altLang="ja-JP" sz="2200" dirty="0"/>
              <a:t>RCEP</a:t>
            </a:r>
            <a:r>
              <a:rPr lang="ja-JP" altLang="en-US" sz="2200" dirty="0"/>
              <a:t>のつなぎ役に、</a:t>
            </a:r>
            <a:r>
              <a:rPr lang="en-US" altLang="ja-JP" sz="2200" dirty="0"/>
              <a:t>APEC</a:t>
            </a:r>
            <a:r>
              <a:rPr lang="ja-JP" altLang="en-US" sz="2200" dirty="0"/>
              <a:t>を活用。</a:t>
            </a:r>
            <a:endParaRPr lang="en-US" altLang="ja-JP" sz="2200" dirty="0"/>
          </a:p>
          <a:p>
            <a:pPr marL="0" indent="0">
              <a:buNone/>
            </a:pPr>
            <a:r>
              <a:rPr lang="ja-JP" altLang="en-US" sz="2200" dirty="0"/>
              <a:t>　 ●</a:t>
            </a:r>
            <a:r>
              <a:rPr lang="en-US" altLang="ja-JP" sz="2200" dirty="0"/>
              <a:t>APEC</a:t>
            </a:r>
            <a:r>
              <a:rPr lang="ja-JP" altLang="en-US" sz="2200" dirty="0"/>
              <a:t>は</a:t>
            </a:r>
            <a:r>
              <a:rPr lang="en-US" altLang="ja-JP" sz="2200" dirty="0"/>
              <a:t>FTAAP</a:t>
            </a:r>
            <a:r>
              <a:rPr lang="ja-JP" altLang="en-US" sz="2200" dirty="0"/>
              <a:t>の</a:t>
            </a:r>
            <a:r>
              <a:rPr lang="ja-JP" altLang="en-US" sz="2200" dirty="0">
                <a:solidFill>
                  <a:srgbClr val="C00000"/>
                </a:solidFill>
              </a:rPr>
              <a:t>インキュベーター（孵化器）</a:t>
            </a:r>
            <a:r>
              <a:rPr lang="ja-JP" altLang="en-US" sz="2200" dirty="0"/>
              <a:t>。</a:t>
            </a:r>
            <a:endParaRPr lang="en-US" altLang="ja-JP" sz="2200" dirty="0"/>
          </a:p>
          <a:p>
            <a:pPr marL="0" indent="0">
              <a:buNone/>
            </a:pPr>
            <a:r>
              <a:rPr lang="en-US" altLang="ja-JP" sz="2200" dirty="0"/>
              <a:t>   </a:t>
            </a:r>
            <a:r>
              <a:rPr lang="ja-JP" altLang="en-US" sz="2200" dirty="0"/>
              <a:t>●</a:t>
            </a:r>
            <a:r>
              <a:rPr lang="en-US" altLang="ja-JP" sz="2200" dirty="0"/>
              <a:t>TPP</a:t>
            </a:r>
            <a:r>
              <a:rPr lang="ja-JP" altLang="en-US" sz="2200" dirty="0"/>
              <a:t>と</a:t>
            </a:r>
            <a:r>
              <a:rPr lang="en-US" altLang="ja-JP" sz="2200" dirty="0"/>
              <a:t>RCEP</a:t>
            </a:r>
            <a:r>
              <a:rPr lang="ja-JP" altLang="en-US" sz="2200" dirty="0"/>
              <a:t>が</a:t>
            </a:r>
            <a:r>
              <a:rPr lang="en-US" altLang="ja-JP" sz="2200" dirty="0"/>
              <a:t>FTAAP</a:t>
            </a:r>
            <a:r>
              <a:rPr lang="ja-JP" altLang="en-US" sz="2200" dirty="0"/>
              <a:t>を上から引っ張り、</a:t>
            </a:r>
            <a:r>
              <a:rPr lang="en-US" altLang="ja-JP" sz="2200" dirty="0"/>
              <a:t>APEC</a:t>
            </a:r>
            <a:r>
              <a:rPr lang="ja-JP" altLang="en-US" sz="2200" dirty="0"/>
              <a:t>が下から押し上げる。</a:t>
            </a:r>
            <a:endParaRPr lang="en-US" altLang="ja-JP" sz="2200" dirty="0"/>
          </a:p>
          <a:p>
            <a:pPr marL="0" indent="0">
              <a:buNone/>
            </a:pPr>
            <a:r>
              <a:rPr lang="ja-JP" altLang="en-US" sz="2200" dirty="0" smtClean="0"/>
              <a:t>■</a:t>
            </a:r>
            <a:r>
              <a:rPr lang="ja-JP" altLang="en-US" sz="2200" dirty="0"/>
              <a:t>東アジア経済統合（日中韓</a:t>
            </a:r>
            <a:r>
              <a:rPr lang="en-US" altLang="ja-JP" sz="2200" dirty="0"/>
              <a:t>FTA</a:t>
            </a:r>
            <a:r>
              <a:rPr lang="ja-JP" altLang="en-US" sz="2200" dirty="0"/>
              <a:t>や</a:t>
            </a:r>
            <a:r>
              <a:rPr lang="en-US" altLang="ja-JP" sz="2200" dirty="0"/>
              <a:t>RCEP</a:t>
            </a:r>
            <a:r>
              <a:rPr lang="ja-JP" altLang="en-US" sz="2200" dirty="0"/>
              <a:t>）を高いレベル</a:t>
            </a:r>
            <a:r>
              <a:rPr lang="ja-JP" altLang="en-US" sz="2200" dirty="0" smtClean="0"/>
              <a:t>の</a:t>
            </a:r>
            <a:r>
              <a:rPr lang="en-US" altLang="ja-JP" sz="2200" dirty="0" smtClean="0"/>
              <a:t>FTA</a:t>
            </a:r>
            <a:r>
              <a:rPr lang="ja-JP" altLang="en-US" sz="2200" dirty="0"/>
              <a:t>に引き</a:t>
            </a:r>
            <a:endParaRPr lang="en-US" altLang="ja-JP" sz="2200" dirty="0"/>
          </a:p>
          <a:p>
            <a:pPr marL="0" indent="0">
              <a:buNone/>
            </a:pPr>
            <a:r>
              <a:rPr lang="en-US" altLang="ja-JP" sz="2200" dirty="0"/>
              <a:t>   </a:t>
            </a:r>
            <a:r>
              <a:rPr lang="ja-JP" altLang="en-US" sz="2200" dirty="0"/>
              <a:t>上げるためには、</a:t>
            </a:r>
            <a:r>
              <a:rPr lang="en-US" altLang="ja-JP" sz="2200" dirty="0"/>
              <a:t>TPP</a:t>
            </a:r>
            <a:r>
              <a:rPr lang="ja-JP" altLang="en-US" sz="2200" dirty="0"/>
              <a:t>をテコに日本の強いイニシアティブが必要。</a:t>
            </a:r>
            <a:endParaRPr lang="en-US" altLang="ja-JP" sz="2200" dirty="0"/>
          </a:p>
          <a:p>
            <a:pPr marL="0" indent="0">
              <a:buNone/>
            </a:pPr>
            <a:r>
              <a:rPr lang="ja-JP" altLang="en-US" sz="2200" dirty="0"/>
              <a:t>　 </a:t>
            </a:r>
            <a:r>
              <a:rPr lang="ja-JP" altLang="en-US" sz="2200" dirty="0" smtClean="0"/>
              <a:t>●東アジアの</a:t>
            </a:r>
            <a:r>
              <a:rPr lang="en-US" altLang="ja-JP" sz="2200" dirty="0" smtClean="0"/>
              <a:t>FTA</a:t>
            </a:r>
            <a:r>
              <a:rPr lang="ja-JP" altLang="en-US" sz="2200" dirty="0"/>
              <a:t>交渉で中国が主導権を握るかぎり、</a:t>
            </a:r>
            <a:r>
              <a:rPr lang="ja-JP" altLang="en-US" sz="2200" dirty="0" smtClean="0"/>
              <a:t>国家資本主義と</a:t>
            </a:r>
            <a:endParaRPr lang="en-US" altLang="ja-JP" sz="2200" dirty="0" smtClean="0"/>
          </a:p>
          <a:p>
            <a:pPr marL="0" indent="0">
              <a:buNone/>
            </a:pPr>
            <a:r>
              <a:rPr lang="en-US" altLang="ja-JP" sz="2200" dirty="0"/>
              <a:t> </a:t>
            </a:r>
            <a:r>
              <a:rPr lang="en-US" altLang="ja-JP" sz="2200" dirty="0" smtClean="0"/>
              <a:t>      </a:t>
            </a:r>
            <a:r>
              <a:rPr lang="ja-JP" altLang="en-US" sz="2200" dirty="0" smtClean="0"/>
              <a:t>相容れない高い</a:t>
            </a:r>
            <a:r>
              <a:rPr lang="ja-JP" altLang="en-US" sz="2200" dirty="0"/>
              <a:t>レベルの包括的な</a:t>
            </a:r>
            <a:r>
              <a:rPr lang="en-US" altLang="ja-JP" sz="2200" dirty="0" smtClean="0"/>
              <a:t>FTA</a:t>
            </a:r>
            <a:r>
              <a:rPr lang="ja-JP" altLang="en-US" sz="2200" dirty="0" smtClean="0"/>
              <a:t>（</a:t>
            </a:r>
            <a:r>
              <a:rPr lang="en-US" altLang="ja-JP" sz="2200" dirty="0" smtClean="0"/>
              <a:t>21</a:t>
            </a:r>
            <a:r>
              <a:rPr lang="ja-JP" altLang="en-US" sz="2200" dirty="0" smtClean="0"/>
              <a:t>世紀型の貿易ルール）は</a:t>
            </a:r>
            <a:endParaRPr lang="en-US" altLang="ja-JP" sz="2200" dirty="0" smtClean="0"/>
          </a:p>
          <a:p>
            <a:pPr marL="0" indent="0">
              <a:buNone/>
            </a:pPr>
            <a:r>
              <a:rPr lang="ja-JP" altLang="en-US" sz="2200" dirty="0"/>
              <a:t>　</a:t>
            </a:r>
            <a:r>
              <a:rPr lang="ja-JP" altLang="en-US" sz="2200" dirty="0" smtClean="0"/>
              <a:t>　  望めない</a:t>
            </a:r>
            <a:r>
              <a:rPr lang="ja-JP" altLang="en-US" sz="2200" dirty="0"/>
              <a:t>。</a:t>
            </a:r>
            <a:endParaRPr lang="en-US" altLang="ja-JP" sz="2200" u="sng" dirty="0"/>
          </a:p>
          <a:p>
            <a:pPr marL="0" indent="0">
              <a:buNone/>
            </a:pPr>
            <a:endParaRPr lang="ja-JP" altLang="en-US" sz="2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55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951384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/>
              <a:t>参考文献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400" b="1" dirty="0" smtClean="0">
                <a:latin typeface="+mn-ea"/>
              </a:rPr>
              <a:t>（拙稿）</a:t>
            </a:r>
            <a:endParaRPr lang="en-US" altLang="ja-JP" sz="1400" b="1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1400" b="1" dirty="0" smtClean="0">
                <a:latin typeface="+mn-ea"/>
              </a:rPr>
              <a:t>「メガ</a:t>
            </a:r>
            <a:r>
              <a:rPr lang="en-US" altLang="ja-JP" sz="1400" b="1" dirty="0" smtClean="0">
                <a:latin typeface="+mn-ea"/>
              </a:rPr>
              <a:t>FTA</a:t>
            </a:r>
            <a:r>
              <a:rPr lang="ja-JP" altLang="en-US" sz="1400" b="1" dirty="0" smtClean="0">
                <a:latin typeface="+mn-ea"/>
              </a:rPr>
              <a:t>時代の</a:t>
            </a:r>
            <a:r>
              <a:rPr lang="en-US" altLang="ja-JP" sz="1400" b="1" dirty="0" smtClean="0">
                <a:latin typeface="+mn-ea"/>
              </a:rPr>
              <a:t>WTO</a:t>
            </a:r>
            <a:r>
              <a:rPr lang="ja-JP" altLang="en-US" sz="1400" b="1" dirty="0" smtClean="0">
                <a:latin typeface="+mn-ea"/>
              </a:rPr>
              <a:t>：主役か、脇役か」</a:t>
            </a:r>
            <a:r>
              <a:rPr lang="en-US" altLang="ja-JP" sz="1400" b="1" dirty="0" smtClean="0">
                <a:latin typeface="+mn-ea"/>
              </a:rPr>
              <a:t>『</a:t>
            </a:r>
            <a:r>
              <a:rPr lang="ja-JP" altLang="en-US" sz="1400" b="1" dirty="0">
                <a:latin typeface="+mn-ea"/>
              </a:rPr>
              <a:t>季刊国際貿易と投資</a:t>
            </a:r>
            <a:r>
              <a:rPr lang="en-US" altLang="ja-JP" sz="1400" b="1" dirty="0">
                <a:latin typeface="+mn-ea"/>
              </a:rPr>
              <a:t>』</a:t>
            </a:r>
            <a:r>
              <a:rPr lang="en-US" altLang="ja-JP" sz="1400" b="1" dirty="0" smtClean="0">
                <a:latin typeface="+mn-ea"/>
              </a:rPr>
              <a:t>No.95</a:t>
            </a:r>
            <a:r>
              <a:rPr lang="ja-JP" altLang="en-US" sz="1400" b="1" dirty="0" smtClean="0">
                <a:latin typeface="+mn-ea"/>
              </a:rPr>
              <a:t>（</a:t>
            </a:r>
            <a:r>
              <a:rPr lang="en-US" altLang="ja-JP" sz="1400" b="1" dirty="0" smtClean="0">
                <a:latin typeface="+mn-ea"/>
              </a:rPr>
              <a:t>2014. 3</a:t>
            </a:r>
            <a:r>
              <a:rPr lang="ja-JP" altLang="en-US" sz="1400" b="1" dirty="0" smtClean="0">
                <a:latin typeface="+mn-ea"/>
              </a:rPr>
              <a:t>）</a:t>
            </a:r>
            <a:endParaRPr lang="ja-JP" altLang="en-US" sz="1400" b="1" dirty="0">
              <a:latin typeface="+mn-ea"/>
            </a:endParaRPr>
          </a:p>
          <a:p>
            <a:pPr marL="0" indent="0">
              <a:buNone/>
            </a:pPr>
            <a:r>
              <a:rPr lang="ja-JP" altLang="en-US" sz="1400" b="1" dirty="0" smtClean="0">
                <a:latin typeface="+mn-ea"/>
              </a:rPr>
              <a:t>「オバマの通商戦略に死角はないか：</a:t>
            </a:r>
            <a:r>
              <a:rPr lang="en-US" altLang="ja-JP" sz="1400" b="1" dirty="0" smtClean="0">
                <a:latin typeface="+mn-ea"/>
              </a:rPr>
              <a:t>WTO</a:t>
            </a:r>
            <a:r>
              <a:rPr lang="ja-JP" altLang="en-US" sz="1400" b="1" dirty="0" smtClean="0">
                <a:latin typeface="+mn-ea"/>
              </a:rPr>
              <a:t>とメガ</a:t>
            </a:r>
            <a:r>
              <a:rPr lang="en-US" altLang="ja-JP" sz="1400" b="1" dirty="0" smtClean="0">
                <a:latin typeface="+mn-ea"/>
              </a:rPr>
              <a:t>FTA</a:t>
            </a:r>
            <a:r>
              <a:rPr lang="ja-JP" altLang="en-US" sz="1400" b="1" dirty="0" smtClean="0">
                <a:latin typeface="+mn-ea"/>
              </a:rPr>
              <a:t>の対応」</a:t>
            </a:r>
            <a:r>
              <a:rPr lang="en-US" altLang="ja-JP" sz="1400" b="1" dirty="0">
                <a:latin typeface="+mn-ea"/>
              </a:rPr>
              <a:t>『</a:t>
            </a:r>
            <a:r>
              <a:rPr lang="ja-JP" altLang="en-US" sz="1400" b="1" dirty="0">
                <a:latin typeface="+mn-ea"/>
              </a:rPr>
              <a:t>季刊国際貿易と投資</a:t>
            </a:r>
            <a:r>
              <a:rPr lang="en-US" altLang="ja-JP" sz="1400" b="1" dirty="0">
                <a:latin typeface="+mn-ea"/>
              </a:rPr>
              <a:t>』</a:t>
            </a:r>
            <a:r>
              <a:rPr lang="en-US" altLang="ja-JP" sz="1400" b="1" dirty="0" smtClean="0">
                <a:latin typeface="+mn-ea"/>
              </a:rPr>
              <a:t>No.94</a:t>
            </a:r>
            <a:r>
              <a:rPr lang="ja-JP" altLang="en-US" sz="1400" b="1" dirty="0" smtClean="0">
                <a:latin typeface="+mn-ea"/>
              </a:rPr>
              <a:t>（</a:t>
            </a:r>
            <a:r>
              <a:rPr lang="en-US" altLang="ja-JP" sz="1400" b="1" dirty="0">
                <a:latin typeface="+mn-ea"/>
              </a:rPr>
              <a:t>2013. </a:t>
            </a:r>
            <a:r>
              <a:rPr lang="en-US" altLang="ja-JP" sz="1400" b="1" dirty="0" smtClean="0">
                <a:latin typeface="+mn-ea"/>
              </a:rPr>
              <a:t>12</a:t>
            </a:r>
            <a:r>
              <a:rPr lang="ja-JP" altLang="en-US" sz="1400" b="1" dirty="0" smtClean="0">
                <a:latin typeface="+mn-ea"/>
              </a:rPr>
              <a:t>）</a:t>
            </a:r>
            <a:endParaRPr lang="ja-JP" altLang="en-US" sz="1400" b="1" dirty="0">
              <a:latin typeface="+mn-ea"/>
            </a:endParaRPr>
          </a:p>
          <a:p>
            <a:pPr marL="0" indent="0">
              <a:buNone/>
            </a:pPr>
            <a:r>
              <a:rPr lang="ja-JP" altLang="en-US" sz="1400" b="1" dirty="0" smtClean="0">
                <a:latin typeface="+mn-ea"/>
              </a:rPr>
              <a:t>「</a:t>
            </a:r>
            <a:r>
              <a:rPr lang="en-US" altLang="ja-JP" sz="1400" b="1" dirty="0">
                <a:latin typeface="+mn-ea"/>
              </a:rPr>
              <a:t>TPP</a:t>
            </a:r>
            <a:r>
              <a:rPr lang="ja-JP" altLang="en-US" sz="1400" b="1" dirty="0">
                <a:latin typeface="+mn-ea"/>
              </a:rPr>
              <a:t>とアジア太平洋の新通商秩序：経済連携の潮流をどう読むか」</a:t>
            </a:r>
            <a:r>
              <a:rPr lang="en-US" altLang="ja-JP" sz="1400" b="1" dirty="0">
                <a:latin typeface="+mn-ea"/>
              </a:rPr>
              <a:t>『</a:t>
            </a:r>
            <a:r>
              <a:rPr lang="ja-JP" altLang="en-US" sz="1400" b="1" dirty="0">
                <a:latin typeface="+mn-ea"/>
              </a:rPr>
              <a:t>世界経済評論</a:t>
            </a:r>
            <a:r>
              <a:rPr lang="en-US" altLang="ja-JP" sz="1400" b="1" dirty="0">
                <a:latin typeface="+mn-ea"/>
              </a:rPr>
              <a:t>』Vol.57 No.5</a:t>
            </a:r>
            <a:r>
              <a:rPr lang="ja-JP" altLang="en-US" sz="1400" b="1" dirty="0">
                <a:latin typeface="+mn-ea"/>
              </a:rPr>
              <a:t>（</a:t>
            </a:r>
            <a:r>
              <a:rPr lang="en-US" altLang="ja-JP" sz="1400" b="1" dirty="0">
                <a:latin typeface="+mn-ea"/>
              </a:rPr>
              <a:t>2013. 9</a:t>
            </a:r>
            <a:r>
              <a:rPr lang="ja-JP" altLang="en-US" sz="1400" b="1" dirty="0">
                <a:latin typeface="+mn-ea"/>
              </a:rPr>
              <a:t>）</a:t>
            </a:r>
            <a:endParaRPr lang="en-US" altLang="ja-JP" sz="1400" b="1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1400" b="1" dirty="0" smtClean="0">
                <a:latin typeface="+mn-ea"/>
              </a:rPr>
              <a:t>「</a:t>
            </a:r>
            <a:r>
              <a:rPr lang="en-US" altLang="ja-JP" sz="1400" b="1" dirty="0" smtClean="0">
                <a:latin typeface="+mn-ea"/>
              </a:rPr>
              <a:t>APEC</a:t>
            </a:r>
            <a:r>
              <a:rPr lang="ja-JP" altLang="en-US" sz="1400" b="1" dirty="0" smtClean="0">
                <a:latin typeface="+mn-ea"/>
              </a:rPr>
              <a:t>と</a:t>
            </a:r>
            <a:r>
              <a:rPr lang="en-US" altLang="ja-JP" sz="1400" b="1" dirty="0" smtClean="0">
                <a:latin typeface="+mn-ea"/>
              </a:rPr>
              <a:t>TPP</a:t>
            </a:r>
            <a:r>
              <a:rPr lang="ja-JP" altLang="en-US" sz="1400" b="1" dirty="0" smtClean="0">
                <a:latin typeface="+mn-ea"/>
              </a:rPr>
              <a:t>の良い関係・悪い関係：アジア太平洋の新通商秩序」</a:t>
            </a:r>
            <a:r>
              <a:rPr lang="en-US" altLang="ja-JP" sz="1400" b="1" dirty="0">
                <a:latin typeface="+mn-ea"/>
              </a:rPr>
              <a:t>『</a:t>
            </a:r>
            <a:r>
              <a:rPr lang="ja-JP" altLang="en-US" sz="1400" b="1" dirty="0">
                <a:latin typeface="+mn-ea"/>
              </a:rPr>
              <a:t>季刊国際貿易と投資</a:t>
            </a:r>
            <a:r>
              <a:rPr lang="en-US" altLang="ja-JP" sz="1400" b="1" dirty="0">
                <a:latin typeface="+mn-ea"/>
              </a:rPr>
              <a:t>』No.92</a:t>
            </a:r>
            <a:r>
              <a:rPr lang="ja-JP" altLang="en-US" sz="1400" b="1" dirty="0" smtClean="0">
                <a:latin typeface="+mn-ea"/>
              </a:rPr>
              <a:t>（</a:t>
            </a:r>
            <a:r>
              <a:rPr lang="en-US" altLang="ja-JP" sz="1400" b="1" dirty="0">
                <a:latin typeface="+mn-ea"/>
              </a:rPr>
              <a:t>2013. </a:t>
            </a:r>
            <a:r>
              <a:rPr lang="en-US" altLang="ja-JP" sz="1400" b="1" dirty="0" smtClean="0">
                <a:latin typeface="+mn-ea"/>
              </a:rPr>
              <a:t>6</a:t>
            </a:r>
            <a:r>
              <a:rPr lang="ja-JP" altLang="en-US" sz="1400" b="1" dirty="0" smtClean="0">
                <a:latin typeface="+mn-ea"/>
              </a:rPr>
              <a:t>）</a:t>
            </a:r>
            <a:endParaRPr lang="en-US" altLang="ja-JP" sz="1400" b="1" dirty="0">
              <a:latin typeface="+mn-ea"/>
            </a:endParaRPr>
          </a:p>
          <a:p>
            <a:pPr marL="0" indent="0">
              <a:buNone/>
            </a:pPr>
            <a:r>
              <a:rPr lang="ja-JP" altLang="en-US" sz="1400" b="1" dirty="0" smtClean="0">
                <a:latin typeface="+mn-ea"/>
              </a:rPr>
              <a:t>「</a:t>
            </a:r>
            <a:r>
              <a:rPr lang="en-US" altLang="ja-JP" sz="1400" b="1" dirty="0">
                <a:latin typeface="+mn-ea"/>
              </a:rPr>
              <a:t>TPP</a:t>
            </a:r>
            <a:r>
              <a:rPr lang="ja-JP" altLang="en-US" sz="1400" b="1" dirty="0" smtClean="0">
                <a:latin typeface="+mn-ea"/>
              </a:rPr>
              <a:t>と</a:t>
            </a:r>
            <a:r>
              <a:rPr lang="en-US" altLang="ja-JP" sz="1400" b="1" dirty="0" smtClean="0">
                <a:latin typeface="+mn-ea"/>
              </a:rPr>
              <a:t>RCEP</a:t>
            </a:r>
            <a:r>
              <a:rPr lang="ja-JP" altLang="en-US" sz="1400" b="1" dirty="0" smtClean="0">
                <a:latin typeface="+mn-ea"/>
              </a:rPr>
              <a:t>：</a:t>
            </a:r>
            <a:r>
              <a:rPr lang="en-US" altLang="ja-JP" sz="1400" b="1" dirty="0" smtClean="0">
                <a:latin typeface="+mn-ea"/>
              </a:rPr>
              <a:t>ASEAN</a:t>
            </a:r>
            <a:r>
              <a:rPr lang="ja-JP" altLang="en-US" sz="1400" b="1" dirty="0" smtClean="0">
                <a:latin typeface="+mn-ea"/>
              </a:rPr>
              <a:t>の遠心力と求心力」 </a:t>
            </a:r>
            <a:r>
              <a:rPr lang="en-US" altLang="ja-JP" sz="1400" b="1" dirty="0">
                <a:latin typeface="+mn-ea"/>
              </a:rPr>
              <a:t>『</a:t>
            </a:r>
            <a:r>
              <a:rPr lang="ja-JP" altLang="en-US" sz="1400" b="1" dirty="0">
                <a:latin typeface="+mn-ea"/>
              </a:rPr>
              <a:t>季刊国際貿易と投資</a:t>
            </a:r>
            <a:r>
              <a:rPr lang="en-US" altLang="ja-JP" sz="1400" b="1" dirty="0">
                <a:latin typeface="+mn-ea"/>
              </a:rPr>
              <a:t>』</a:t>
            </a:r>
            <a:r>
              <a:rPr lang="en-US" altLang="ja-JP" sz="1400" b="1" dirty="0" smtClean="0">
                <a:latin typeface="+mn-ea"/>
              </a:rPr>
              <a:t>No.91</a:t>
            </a:r>
            <a:r>
              <a:rPr lang="ja-JP" altLang="en-US" sz="1400" b="1" dirty="0" smtClean="0">
                <a:latin typeface="+mn-ea"/>
              </a:rPr>
              <a:t>（</a:t>
            </a:r>
            <a:r>
              <a:rPr lang="en-US" altLang="ja-JP" sz="1400" b="1" dirty="0" smtClean="0">
                <a:latin typeface="+mn-ea"/>
              </a:rPr>
              <a:t>2013. 3</a:t>
            </a:r>
            <a:r>
              <a:rPr lang="ja-JP" altLang="en-US" sz="1400" b="1" dirty="0" smtClean="0">
                <a:latin typeface="+mn-ea"/>
              </a:rPr>
              <a:t>）</a:t>
            </a:r>
            <a:endParaRPr lang="ja-JP" altLang="en-US" sz="1400" b="1" dirty="0">
              <a:latin typeface="+mn-ea"/>
            </a:endParaRPr>
          </a:p>
          <a:p>
            <a:pPr marL="0" indent="0">
              <a:buNone/>
            </a:pPr>
            <a:r>
              <a:rPr lang="ja-JP" altLang="en-US" sz="1400" b="1" dirty="0" smtClean="0">
                <a:latin typeface="+mn-ea"/>
              </a:rPr>
              <a:t>「</a:t>
            </a:r>
            <a:r>
              <a:rPr lang="en-US" altLang="ja-JP" sz="1400" b="1" dirty="0">
                <a:latin typeface="+mn-ea"/>
              </a:rPr>
              <a:t>TPP</a:t>
            </a:r>
            <a:r>
              <a:rPr lang="ja-JP" altLang="en-US" sz="1400" b="1" dirty="0" smtClean="0">
                <a:latin typeface="+mn-ea"/>
              </a:rPr>
              <a:t>と日米経済関係：強気な米国と弱気な日本」 </a:t>
            </a:r>
            <a:r>
              <a:rPr lang="en-US" altLang="ja-JP" sz="1400" b="1" dirty="0" smtClean="0">
                <a:latin typeface="+mn-ea"/>
              </a:rPr>
              <a:t>『</a:t>
            </a:r>
            <a:r>
              <a:rPr lang="ja-JP" altLang="en-US" sz="1400" b="1" dirty="0">
                <a:latin typeface="+mn-ea"/>
              </a:rPr>
              <a:t>季刊国際</a:t>
            </a:r>
            <a:r>
              <a:rPr lang="ja-JP" altLang="en-US" sz="1400" b="1" dirty="0" smtClean="0">
                <a:latin typeface="+mn-ea"/>
              </a:rPr>
              <a:t>貿易と</a:t>
            </a:r>
            <a:r>
              <a:rPr lang="ja-JP" altLang="en-US" sz="1400" b="1" dirty="0">
                <a:latin typeface="+mn-ea"/>
              </a:rPr>
              <a:t>投資</a:t>
            </a:r>
            <a:r>
              <a:rPr lang="en-US" altLang="ja-JP" sz="1400" b="1" dirty="0" smtClean="0">
                <a:latin typeface="+mn-ea"/>
              </a:rPr>
              <a:t>』No.90</a:t>
            </a:r>
            <a:r>
              <a:rPr lang="ja-JP" altLang="en-US" sz="1400" b="1" dirty="0" smtClean="0">
                <a:latin typeface="+mn-ea"/>
              </a:rPr>
              <a:t>（</a:t>
            </a:r>
            <a:r>
              <a:rPr lang="en-US" altLang="ja-JP" sz="1400" b="1" dirty="0" smtClean="0">
                <a:latin typeface="+mn-ea"/>
              </a:rPr>
              <a:t>2012. 12</a:t>
            </a:r>
            <a:r>
              <a:rPr lang="ja-JP" altLang="en-US" sz="1400" b="1" dirty="0" smtClean="0">
                <a:latin typeface="+mn-ea"/>
              </a:rPr>
              <a:t>）</a:t>
            </a:r>
            <a:endParaRPr lang="en-US" altLang="ja-JP" sz="1400" b="1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1400" b="1" dirty="0" smtClean="0">
                <a:latin typeface="+mn-ea"/>
              </a:rPr>
              <a:t>「</a:t>
            </a:r>
            <a:r>
              <a:rPr lang="en-US" altLang="ja-JP" sz="1400" b="1" dirty="0">
                <a:latin typeface="+mn-ea"/>
              </a:rPr>
              <a:t>TPP</a:t>
            </a:r>
            <a:r>
              <a:rPr lang="ja-JP" altLang="en-US" sz="1400" b="1" dirty="0" smtClean="0">
                <a:latin typeface="+mn-ea"/>
              </a:rPr>
              <a:t>と国家資本主義：米中の攻防」 </a:t>
            </a:r>
            <a:r>
              <a:rPr lang="en-US" altLang="ja-JP" sz="1400" b="1" dirty="0" smtClean="0">
                <a:latin typeface="+mn-ea"/>
              </a:rPr>
              <a:t>『</a:t>
            </a:r>
            <a:r>
              <a:rPr lang="ja-JP" altLang="en-US" sz="1400" b="1" dirty="0">
                <a:latin typeface="+mn-ea"/>
              </a:rPr>
              <a:t>季刊国際貿易と投資</a:t>
            </a:r>
            <a:r>
              <a:rPr lang="en-US" altLang="ja-JP" sz="1400" b="1" dirty="0">
                <a:latin typeface="+mn-ea"/>
              </a:rPr>
              <a:t>』</a:t>
            </a:r>
            <a:r>
              <a:rPr lang="en-US" altLang="ja-JP" sz="1400" b="1" dirty="0" smtClean="0">
                <a:latin typeface="+mn-ea"/>
              </a:rPr>
              <a:t>No.89</a:t>
            </a:r>
            <a:r>
              <a:rPr lang="ja-JP" altLang="en-US" sz="1400" b="1" dirty="0" smtClean="0">
                <a:latin typeface="+mn-ea"/>
              </a:rPr>
              <a:t>（</a:t>
            </a:r>
            <a:r>
              <a:rPr lang="en-US" altLang="ja-JP" sz="1400" b="1" dirty="0" smtClean="0">
                <a:latin typeface="+mn-ea"/>
              </a:rPr>
              <a:t>2012. 9</a:t>
            </a:r>
            <a:r>
              <a:rPr lang="ja-JP" altLang="en-US" sz="1400" b="1" dirty="0" smtClean="0">
                <a:latin typeface="+mn-ea"/>
              </a:rPr>
              <a:t>）</a:t>
            </a:r>
            <a:endParaRPr lang="en-US" altLang="ja-JP" sz="1400" b="1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1400" b="1" dirty="0" smtClean="0">
                <a:latin typeface="+mn-ea"/>
              </a:rPr>
              <a:t>「</a:t>
            </a:r>
            <a:r>
              <a:rPr lang="en-US" altLang="ja-JP" sz="1400" b="1" dirty="0" smtClean="0">
                <a:latin typeface="+mn-ea"/>
              </a:rPr>
              <a:t>TPP</a:t>
            </a:r>
            <a:r>
              <a:rPr lang="ja-JP" altLang="en-US" sz="1400" b="1" dirty="0" smtClean="0">
                <a:latin typeface="+mn-ea"/>
              </a:rPr>
              <a:t>と東アジア経済統合</a:t>
            </a:r>
            <a:r>
              <a:rPr lang="en-US" altLang="ja-JP" sz="1400" b="1" dirty="0" smtClean="0">
                <a:latin typeface="+mn-ea"/>
              </a:rPr>
              <a:t>:</a:t>
            </a:r>
            <a:r>
              <a:rPr lang="ja-JP" altLang="en-US" sz="1400" b="1" dirty="0" smtClean="0">
                <a:latin typeface="+mn-ea"/>
              </a:rPr>
              <a:t>米中の角逐と日本の役割」 </a:t>
            </a:r>
            <a:r>
              <a:rPr lang="en-US" altLang="ja-JP" sz="1400" b="1" dirty="0" smtClean="0">
                <a:latin typeface="+mn-ea"/>
              </a:rPr>
              <a:t>『</a:t>
            </a:r>
            <a:r>
              <a:rPr lang="ja-JP" altLang="en-US" sz="1400" b="1" dirty="0" smtClean="0">
                <a:latin typeface="+mn-ea"/>
              </a:rPr>
              <a:t>季刊国際貿易</a:t>
            </a:r>
            <a:r>
              <a:rPr lang="ja-JP" altLang="en-US" sz="1400" b="1" dirty="0">
                <a:latin typeface="+mn-ea"/>
              </a:rPr>
              <a:t>と投資</a:t>
            </a:r>
            <a:r>
              <a:rPr lang="en-US" altLang="ja-JP" sz="1400" b="1" dirty="0" smtClean="0">
                <a:latin typeface="+mn-ea"/>
              </a:rPr>
              <a:t>』No.87</a:t>
            </a:r>
            <a:r>
              <a:rPr lang="ja-JP" altLang="en-US" sz="1400" b="1" dirty="0" smtClean="0">
                <a:latin typeface="+mn-ea"/>
              </a:rPr>
              <a:t>（</a:t>
            </a:r>
            <a:r>
              <a:rPr lang="en-US" altLang="ja-JP" sz="1400" b="1" dirty="0" smtClean="0">
                <a:latin typeface="+mn-ea"/>
              </a:rPr>
              <a:t>2012. 3</a:t>
            </a:r>
            <a:r>
              <a:rPr lang="ja-JP" altLang="en-US" sz="1400" b="1" dirty="0" smtClean="0">
                <a:latin typeface="+mn-ea"/>
              </a:rPr>
              <a:t>）</a:t>
            </a:r>
            <a:endParaRPr lang="en-US" altLang="ja-JP" sz="1400" b="1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1400" b="1" dirty="0" smtClean="0">
                <a:latin typeface="+mn-ea"/>
              </a:rPr>
              <a:t>「日本の新通商戦略と農業問題：</a:t>
            </a:r>
            <a:r>
              <a:rPr lang="en-US" altLang="ja-JP" sz="1400" b="1" dirty="0" smtClean="0">
                <a:latin typeface="+mn-ea"/>
              </a:rPr>
              <a:t>TPP</a:t>
            </a:r>
            <a:r>
              <a:rPr lang="ja-JP" altLang="en-US" sz="1400" b="1" dirty="0" smtClean="0">
                <a:latin typeface="+mn-ea"/>
              </a:rPr>
              <a:t>の視点」</a:t>
            </a:r>
            <a:r>
              <a:rPr lang="en-US" altLang="ja-JP" sz="1400" b="1" dirty="0" smtClean="0">
                <a:latin typeface="+mn-ea"/>
              </a:rPr>
              <a:t>『</a:t>
            </a:r>
            <a:r>
              <a:rPr lang="ja-JP" altLang="en-US" sz="1400" b="1" dirty="0" smtClean="0">
                <a:latin typeface="+mn-ea"/>
              </a:rPr>
              <a:t>季刊国際貿易</a:t>
            </a:r>
            <a:r>
              <a:rPr lang="ja-JP" altLang="en-US" sz="1400" b="1" dirty="0">
                <a:latin typeface="+mn-ea"/>
              </a:rPr>
              <a:t>と</a:t>
            </a:r>
            <a:r>
              <a:rPr lang="ja-JP" altLang="en-US" sz="1400" b="1" dirty="0" smtClean="0">
                <a:latin typeface="+mn-ea"/>
              </a:rPr>
              <a:t>投資</a:t>
            </a:r>
            <a:r>
              <a:rPr lang="en-US" altLang="ja-JP" sz="1400" b="1" dirty="0">
                <a:latin typeface="+mn-ea"/>
              </a:rPr>
              <a:t>』</a:t>
            </a:r>
            <a:r>
              <a:rPr lang="en-US" altLang="ja-JP" sz="1400" b="1" dirty="0" smtClean="0">
                <a:latin typeface="+mn-ea"/>
              </a:rPr>
              <a:t>No.86</a:t>
            </a:r>
            <a:r>
              <a:rPr lang="ja-JP" altLang="en-US" sz="1400" b="1" dirty="0" smtClean="0">
                <a:latin typeface="+mn-ea"/>
              </a:rPr>
              <a:t>（</a:t>
            </a:r>
            <a:r>
              <a:rPr lang="en-US" altLang="ja-JP" sz="1400" b="1" dirty="0" smtClean="0">
                <a:latin typeface="+mn-ea"/>
              </a:rPr>
              <a:t>2011. 12</a:t>
            </a:r>
            <a:r>
              <a:rPr lang="ja-JP" altLang="en-US" sz="1400" b="1" dirty="0" smtClean="0">
                <a:latin typeface="+mn-ea"/>
              </a:rPr>
              <a:t>） </a:t>
            </a:r>
            <a:endParaRPr lang="en-US" altLang="ja-JP" sz="1400" b="1" dirty="0">
              <a:latin typeface="+mn-ea"/>
            </a:endParaRPr>
          </a:p>
          <a:p>
            <a:pPr marL="0" indent="0">
              <a:buNone/>
            </a:pPr>
            <a:r>
              <a:rPr lang="ja-JP" altLang="en-US" sz="1400" b="1" dirty="0" smtClean="0">
                <a:latin typeface="+mn-ea"/>
              </a:rPr>
              <a:t>「米国の</a:t>
            </a:r>
            <a:r>
              <a:rPr lang="en-US" altLang="ja-JP" sz="1400" b="1" dirty="0" smtClean="0">
                <a:latin typeface="+mn-ea"/>
              </a:rPr>
              <a:t>TPP</a:t>
            </a:r>
            <a:r>
              <a:rPr lang="ja-JP" altLang="en-US" sz="1400" b="1" dirty="0" smtClean="0">
                <a:latin typeface="+mn-ea"/>
              </a:rPr>
              <a:t>戦略と日本の対応」</a:t>
            </a:r>
            <a:r>
              <a:rPr lang="en-US" altLang="ja-JP" sz="1400" b="1" dirty="0" smtClean="0">
                <a:latin typeface="+mn-ea"/>
              </a:rPr>
              <a:t>『</a:t>
            </a:r>
            <a:r>
              <a:rPr lang="ja-JP" altLang="en-US" sz="1400" b="1" dirty="0" smtClean="0">
                <a:latin typeface="+mn-ea"/>
              </a:rPr>
              <a:t>季刊国際貿易</a:t>
            </a:r>
            <a:r>
              <a:rPr lang="ja-JP" altLang="en-US" sz="1400" b="1" dirty="0">
                <a:latin typeface="+mn-ea"/>
              </a:rPr>
              <a:t>と投資</a:t>
            </a:r>
            <a:r>
              <a:rPr lang="en-US" altLang="ja-JP" sz="1400" b="1" dirty="0">
                <a:latin typeface="+mn-ea"/>
              </a:rPr>
              <a:t>』</a:t>
            </a:r>
            <a:r>
              <a:rPr lang="en-US" altLang="ja-JP" sz="1400" b="1" dirty="0" smtClean="0">
                <a:latin typeface="+mn-ea"/>
              </a:rPr>
              <a:t>No.85</a:t>
            </a:r>
            <a:r>
              <a:rPr lang="ja-JP" altLang="en-US" sz="1400" b="1" dirty="0" smtClean="0">
                <a:latin typeface="+mn-ea"/>
              </a:rPr>
              <a:t>（</a:t>
            </a:r>
            <a:r>
              <a:rPr lang="en-US" altLang="ja-JP" sz="1400" b="1" dirty="0" smtClean="0">
                <a:latin typeface="+mn-ea"/>
              </a:rPr>
              <a:t>2011. 9</a:t>
            </a:r>
            <a:r>
              <a:rPr lang="ja-JP" altLang="en-US" sz="1400" b="1" dirty="0" smtClean="0">
                <a:latin typeface="+mn-ea"/>
              </a:rPr>
              <a:t>）</a:t>
            </a:r>
            <a:r>
              <a:rPr lang="en-US" altLang="ja-JP" sz="1400" b="1" dirty="0" smtClean="0">
                <a:latin typeface="+mn-ea"/>
              </a:rPr>
              <a:t>   </a:t>
            </a:r>
          </a:p>
          <a:p>
            <a:pPr marL="0" indent="0">
              <a:buNone/>
            </a:pPr>
            <a:r>
              <a:rPr lang="ja-JP" altLang="en-US" sz="1100" b="1" dirty="0" smtClean="0">
                <a:solidFill>
                  <a:srgbClr val="C00000"/>
                </a:solidFill>
                <a:latin typeface="+mn-ea"/>
              </a:rPr>
              <a:t>　（注）　</a:t>
            </a:r>
            <a:r>
              <a:rPr lang="en-US" altLang="ja-JP" sz="1100" b="1" dirty="0" smtClean="0">
                <a:solidFill>
                  <a:srgbClr val="C00000"/>
                </a:solidFill>
                <a:latin typeface="+mn-ea"/>
              </a:rPr>
              <a:t>『</a:t>
            </a:r>
            <a:r>
              <a:rPr lang="ja-JP" altLang="en-US" sz="1100" b="1" dirty="0">
                <a:solidFill>
                  <a:srgbClr val="C00000"/>
                </a:solidFill>
                <a:latin typeface="+mn-ea"/>
              </a:rPr>
              <a:t>季刊国際貿易と投資</a:t>
            </a:r>
            <a:r>
              <a:rPr lang="en-US" altLang="ja-JP" sz="1100" b="1" dirty="0" smtClean="0">
                <a:solidFill>
                  <a:srgbClr val="C00000"/>
                </a:solidFill>
                <a:latin typeface="+mn-ea"/>
              </a:rPr>
              <a:t>』</a:t>
            </a:r>
            <a:r>
              <a:rPr lang="ja-JP" altLang="en-US" sz="1100" b="1" dirty="0" smtClean="0">
                <a:solidFill>
                  <a:srgbClr val="C00000"/>
                </a:solidFill>
                <a:latin typeface="+mn-ea"/>
              </a:rPr>
              <a:t>は、</a:t>
            </a:r>
            <a:r>
              <a:rPr lang="zh-TW" altLang="en-US" sz="1100" b="1" dirty="0" smtClean="0">
                <a:solidFill>
                  <a:srgbClr val="C00000"/>
                </a:solidFill>
                <a:latin typeface="ＭＳ Ｐゴシック" pitchFamily="50" charset="-128"/>
                <a:ea typeface="ＭＳ Ｐゴシック" pitchFamily="50" charset="-128"/>
              </a:rPr>
              <a:t>国際</a:t>
            </a:r>
            <a:r>
              <a:rPr lang="zh-TW" altLang="en-US" sz="1100" b="1" dirty="0">
                <a:solidFill>
                  <a:srgbClr val="C00000"/>
                </a:solidFill>
                <a:latin typeface="ＭＳ Ｐゴシック" pitchFamily="50" charset="-128"/>
                <a:ea typeface="ＭＳ Ｐゴシック" pitchFamily="50" charset="-128"/>
              </a:rPr>
              <a:t>貿易投資</a:t>
            </a:r>
            <a:r>
              <a:rPr lang="zh-TW" altLang="en-US" sz="1100" b="1" dirty="0" smtClean="0">
                <a:solidFill>
                  <a:srgbClr val="C00000"/>
                </a:solidFill>
                <a:latin typeface="ＭＳ Ｐゴシック" pitchFamily="50" charset="-128"/>
                <a:ea typeface="ＭＳ Ｐゴシック" pitchFamily="50" charset="-128"/>
              </a:rPr>
              <a:t>研究所</a:t>
            </a:r>
            <a:r>
              <a:rPr lang="ja-JP" altLang="en-US" sz="1100" b="1" dirty="0" smtClean="0">
                <a:solidFill>
                  <a:srgbClr val="C00000"/>
                </a:solidFill>
                <a:latin typeface="+mn-ea"/>
              </a:rPr>
              <a:t>（</a:t>
            </a:r>
            <a:r>
              <a:rPr lang="en-US" altLang="ja-JP" sz="1100" b="1" dirty="0">
                <a:solidFill>
                  <a:srgbClr val="C00000"/>
                </a:solidFill>
                <a:latin typeface="+mn-ea"/>
              </a:rPr>
              <a:t>http//</a:t>
            </a:r>
            <a:r>
              <a:rPr lang="en-US" altLang="ja-JP" sz="1100" b="1" dirty="0" smtClean="0">
                <a:solidFill>
                  <a:srgbClr val="C00000"/>
                </a:solidFill>
                <a:latin typeface="+mn-ea"/>
              </a:rPr>
              <a:t>www.iti.or.jp</a:t>
            </a:r>
            <a:r>
              <a:rPr lang="ja-JP" altLang="en-US" sz="1100" b="1" dirty="0" smtClean="0">
                <a:solidFill>
                  <a:srgbClr val="C00000"/>
                </a:solidFill>
                <a:latin typeface="+mn-ea"/>
              </a:rPr>
              <a:t>）発行（ホームページから入手可能）。</a:t>
            </a:r>
            <a:endParaRPr lang="en-US" altLang="ja-JP" sz="1100" b="1" dirty="0" smtClean="0">
              <a:solidFill>
                <a:srgbClr val="C00000"/>
              </a:solidFill>
              <a:latin typeface="+mn-ea"/>
            </a:endParaRPr>
          </a:p>
          <a:p>
            <a:pPr marL="0" indent="0">
              <a:buNone/>
            </a:pPr>
            <a:endParaRPr lang="en-US" altLang="ja-JP" sz="1400" b="1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1400" b="1" dirty="0" smtClean="0">
                <a:latin typeface="+mn-ea"/>
              </a:rPr>
              <a:t>（</a:t>
            </a:r>
            <a:r>
              <a:rPr lang="ja-JP" altLang="en-US" sz="1400" b="1" dirty="0">
                <a:latin typeface="+mn-ea"/>
              </a:rPr>
              <a:t>著書）</a:t>
            </a:r>
            <a:endParaRPr lang="en-US" altLang="ja-JP" sz="1400" b="1" dirty="0">
              <a:latin typeface="+mn-ea"/>
            </a:endParaRPr>
          </a:p>
          <a:p>
            <a:pPr marL="0" indent="0">
              <a:buNone/>
            </a:pPr>
            <a:r>
              <a:rPr lang="ja-JP" altLang="en-US" sz="1400" b="1" dirty="0">
                <a:latin typeface="+mn-ea"/>
              </a:rPr>
              <a:t>山澤逸平・馬田啓一・国際貿易投資研究会編著</a:t>
            </a:r>
            <a:r>
              <a:rPr lang="en-US" altLang="ja-JP" sz="1400" b="1" dirty="0">
                <a:latin typeface="+mn-ea"/>
              </a:rPr>
              <a:t>『</a:t>
            </a:r>
            <a:r>
              <a:rPr lang="ja-JP" altLang="en-US" sz="1400" b="1" dirty="0">
                <a:latin typeface="+mn-ea"/>
              </a:rPr>
              <a:t>アジア太平洋の新通商秩序：ＴＰＰと東アジアの経済連携</a:t>
            </a:r>
            <a:r>
              <a:rPr lang="en-US" altLang="ja-JP" sz="1400" b="1" dirty="0">
                <a:latin typeface="+mn-ea"/>
              </a:rPr>
              <a:t>』</a:t>
            </a:r>
          </a:p>
          <a:p>
            <a:pPr marL="0" indent="0">
              <a:buNone/>
            </a:pPr>
            <a:r>
              <a:rPr lang="ja-JP" altLang="en-US" sz="1400" b="1" dirty="0">
                <a:latin typeface="+mn-ea"/>
              </a:rPr>
              <a:t>　　　勁草書房（</a:t>
            </a:r>
            <a:r>
              <a:rPr lang="en-US" altLang="ja-JP" sz="1400" b="1" dirty="0">
                <a:latin typeface="+mn-ea"/>
              </a:rPr>
              <a:t>2013. 10</a:t>
            </a:r>
            <a:r>
              <a:rPr lang="ja-JP" altLang="en-US" sz="1400" b="1" dirty="0">
                <a:latin typeface="+mn-ea"/>
              </a:rPr>
              <a:t>）</a:t>
            </a:r>
            <a:endParaRPr lang="en-US" altLang="ja-JP" sz="1400" b="1" dirty="0">
              <a:latin typeface="+mn-ea"/>
            </a:endParaRPr>
          </a:p>
          <a:p>
            <a:pPr marL="0" indent="0">
              <a:buNone/>
            </a:pPr>
            <a:r>
              <a:rPr lang="ja-JP" altLang="en-US" sz="1400" b="1" dirty="0">
                <a:latin typeface="+mn-ea"/>
              </a:rPr>
              <a:t>石川幸一・馬田啓一・木村福成・渡邊頼純編著</a:t>
            </a:r>
            <a:r>
              <a:rPr lang="en-US" altLang="ja-JP" sz="1400" b="1" dirty="0">
                <a:latin typeface="+mn-ea"/>
              </a:rPr>
              <a:t>『</a:t>
            </a:r>
            <a:r>
              <a:rPr lang="ja-JP" altLang="en-US" sz="1400" b="1" dirty="0">
                <a:latin typeface="+mn-ea"/>
              </a:rPr>
              <a:t>ＴＰＰと日本の決断</a:t>
            </a:r>
            <a:r>
              <a:rPr lang="en-US" altLang="ja-JP" sz="1400" b="1" dirty="0">
                <a:latin typeface="+mn-ea"/>
              </a:rPr>
              <a:t>』</a:t>
            </a:r>
            <a:r>
              <a:rPr lang="ja-JP" altLang="en-US" sz="1400" b="1" dirty="0">
                <a:latin typeface="+mn-ea"/>
              </a:rPr>
              <a:t>文眞堂（</a:t>
            </a:r>
            <a:r>
              <a:rPr lang="en-US" altLang="ja-JP" sz="1400" b="1" dirty="0" smtClean="0">
                <a:latin typeface="+mn-ea"/>
              </a:rPr>
              <a:t>2013. 2</a:t>
            </a:r>
            <a:r>
              <a:rPr lang="ja-JP" altLang="en-US" sz="1400" b="1" dirty="0" smtClean="0">
                <a:latin typeface="+mn-ea"/>
              </a:rPr>
              <a:t>）</a:t>
            </a:r>
            <a:endParaRPr lang="ja-JP" altLang="en-US" sz="1400" b="1" dirty="0">
              <a:latin typeface="+mn-ea"/>
            </a:endParaRPr>
          </a:p>
          <a:p>
            <a:pPr marL="0" indent="0">
              <a:buNone/>
            </a:pPr>
            <a:r>
              <a:rPr lang="ja-JP" altLang="en-US" sz="1400" b="1" dirty="0">
                <a:latin typeface="+mn-ea"/>
              </a:rPr>
              <a:t>馬田啓一・浦田秀次郎・木村福成編著</a:t>
            </a:r>
            <a:r>
              <a:rPr lang="en-US" altLang="ja-JP" sz="1400" b="1" dirty="0">
                <a:latin typeface="+mn-ea"/>
              </a:rPr>
              <a:t>『</a:t>
            </a:r>
            <a:r>
              <a:rPr lang="ja-JP" altLang="en-US" sz="1400" b="1" dirty="0">
                <a:latin typeface="+mn-ea"/>
              </a:rPr>
              <a:t>日本のＴＰＰ戦略：課題と展望</a:t>
            </a:r>
            <a:r>
              <a:rPr lang="en-US" altLang="ja-JP" sz="1400" b="1" dirty="0">
                <a:latin typeface="+mn-ea"/>
              </a:rPr>
              <a:t>』</a:t>
            </a:r>
            <a:r>
              <a:rPr lang="ja-JP" altLang="en-US" sz="1400" b="1" dirty="0">
                <a:latin typeface="+mn-ea"/>
              </a:rPr>
              <a:t>文眞堂（</a:t>
            </a:r>
            <a:r>
              <a:rPr lang="en-US" altLang="ja-JP" sz="1400" b="1" dirty="0">
                <a:latin typeface="+mn-ea"/>
              </a:rPr>
              <a:t>(2012. 5</a:t>
            </a:r>
            <a:r>
              <a:rPr lang="ja-JP" altLang="en-US" sz="1400" b="1" dirty="0">
                <a:latin typeface="+mn-ea"/>
              </a:rPr>
              <a:t>）</a:t>
            </a:r>
            <a:endParaRPr lang="en-US" altLang="ja-JP" sz="1400" b="1" dirty="0">
              <a:latin typeface="+mn-ea"/>
            </a:endParaRPr>
          </a:p>
          <a:p>
            <a:pPr marL="0" indent="0">
              <a:buNone/>
            </a:pPr>
            <a:r>
              <a:rPr lang="ja-JP" altLang="en-US" sz="1400" b="1" dirty="0">
                <a:latin typeface="+mn-ea"/>
              </a:rPr>
              <a:t>山澤逸平・馬田啓一・国際貿易投資研究会編著</a:t>
            </a:r>
            <a:r>
              <a:rPr lang="en-US" altLang="ja-JP" sz="1400" b="1" dirty="0">
                <a:latin typeface="+mn-ea"/>
              </a:rPr>
              <a:t>『</a:t>
            </a:r>
            <a:r>
              <a:rPr lang="ja-JP" altLang="en-US" sz="1400" b="1" dirty="0">
                <a:latin typeface="+mn-ea"/>
              </a:rPr>
              <a:t>通商政策の潮流と日本：ＦＴＡ戦略とＴＰＰ</a:t>
            </a:r>
            <a:r>
              <a:rPr lang="en-US" altLang="ja-JP" sz="1400" b="1" dirty="0">
                <a:latin typeface="+mn-ea"/>
              </a:rPr>
              <a:t>』</a:t>
            </a:r>
            <a:r>
              <a:rPr lang="ja-JP" altLang="en-US" sz="1400" b="1" dirty="0">
                <a:latin typeface="+mn-ea"/>
              </a:rPr>
              <a:t>勁草書房（</a:t>
            </a:r>
            <a:r>
              <a:rPr lang="en-US" altLang="ja-JP" sz="1400" b="1" dirty="0">
                <a:latin typeface="+mn-ea"/>
              </a:rPr>
              <a:t>2012. 4</a:t>
            </a:r>
            <a:r>
              <a:rPr lang="ja-JP" altLang="en-US" sz="1400" b="1" dirty="0">
                <a:latin typeface="+mn-ea"/>
              </a:rPr>
              <a:t>）</a:t>
            </a:r>
            <a:endParaRPr lang="en-US" altLang="ja-JP" sz="1400" b="1" dirty="0">
              <a:latin typeface="+mn-ea"/>
            </a:endParaRPr>
          </a:p>
          <a:p>
            <a:pPr marL="0" indent="0">
              <a:buNone/>
            </a:pPr>
            <a:endParaRPr lang="en-US" altLang="ja-JP" sz="1400" b="1" dirty="0">
              <a:latin typeface="+mn-ea"/>
            </a:endParaRPr>
          </a:p>
          <a:p>
            <a:pPr marL="0" indent="0">
              <a:buNone/>
            </a:pPr>
            <a:endParaRPr lang="en-US" altLang="ja-JP" sz="1600" b="1" dirty="0" smtClean="0">
              <a:latin typeface="+mn-ea"/>
            </a:endParaRPr>
          </a:p>
          <a:p>
            <a:pPr marL="0" indent="0">
              <a:buNone/>
            </a:pPr>
            <a:endParaRPr lang="ja-JP" altLang="en-US" sz="1600" b="1" dirty="0" smtClean="0">
              <a:latin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84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1700808"/>
            <a:ext cx="8229600" cy="990600"/>
          </a:xfrm>
        </p:spPr>
        <p:txBody>
          <a:bodyPr>
            <a:noAutofit/>
          </a:bodyPr>
          <a:lstStyle/>
          <a:p>
            <a:r>
              <a:rPr lang="ja-JP" altLang="en-US" sz="3600" dirty="0" smtClean="0">
                <a:solidFill>
                  <a:srgbClr val="C00000"/>
                </a:solidFill>
                <a:latin typeface="+mn-ea"/>
              </a:rPr>
              <a:t>　　</a:t>
            </a:r>
            <a:r>
              <a:rPr lang="en-US" altLang="ja-JP" sz="3600" dirty="0" smtClean="0">
                <a:solidFill>
                  <a:srgbClr val="C00000"/>
                </a:solidFill>
                <a:latin typeface="+mn-ea"/>
              </a:rPr>
              <a:t/>
            </a:r>
            <a:br>
              <a:rPr lang="en-US" altLang="ja-JP" sz="3600" dirty="0" smtClean="0">
                <a:solidFill>
                  <a:srgbClr val="C00000"/>
                </a:solidFill>
                <a:latin typeface="+mn-ea"/>
              </a:rPr>
            </a:br>
            <a:r>
              <a:rPr lang="ja-JP" altLang="en-US" sz="3600" dirty="0">
                <a:solidFill>
                  <a:srgbClr val="C00000"/>
                </a:solidFill>
                <a:latin typeface="+mn-ea"/>
              </a:rPr>
              <a:t>　</a:t>
            </a:r>
            <a:r>
              <a:rPr lang="ja-JP" altLang="en-US" sz="3600" dirty="0" smtClean="0">
                <a:solidFill>
                  <a:srgbClr val="C00000"/>
                </a:solidFill>
                <a:latin typeface="+mn-ea"/>
              </a:rPr>
              <a:t> 　</a:t>
            </a:r>
            <a:r>
              <a:rPr lang="en-US" altLang="ja-JP" sz="3600" dirty="0" smtClean="0">
                <a:solidFill>
                  <a:srgbClr val="C00000"/>
                </a:solidFill>
                <a:latin typeface="+mn-ea"/>
              </a:rPr>
              <a:t>Ⅰ </a:t>
            </a:r>
            <a:r>
              <a:rPr lang="ja-JP" altLang="en-US" sz="3600" dirty="0">
                <a:solidFill>
                  <a:srgbClr val="C00000"/>
                </a:solidFill>
                <a:latin typeface="+mn-ea"/>
              </a:rPr>
              <a:t>　</a:t>
            </a:r>
            <a:r>
              <a:rPr lang="en-US" altLang="ja-JP" sz="3600" dirty="0">
                <a:solidFill>
                  <a:srgbClr val="C00000"/>
                </a:solidFill>
                <a:latin typeface="+mn-ea"/>
              </a:rPr>
              <a:t>WTO</a:t>
            </a:r>
            <a:r>
              <a:rPr lang="ja-JP" altLang="en-US" sz="3600" dirty="0">
                <a:solidFill>
                  <a:srgbClr val="C00000"/>
                </a:solidFill>
                <a:latin typeface="+mn-ea"/>
              </a:rPr>
              <a:t>離れとメガ</a:t>
            </a:r>
            <a:r>
              <a:rPr lang="en-US" altLang="ja-JP" sz="3600" dirty="0">
                <a:solidFill>
                  <a:srgbClr val="C00000"/>
                </a:solidFill>
                <a:latin typeface="+mn-ea"/>
              </a:rPr>
              <a:t>FTA</a:t>
            </a:r>
            <a:r>
              <a:rPr lang="ja-JP" altLang="en-US" sz="3600" dirty="0">
                <a:solidFill>
                  <a:srgbClr val="C00000"/>
                </a:solidFill>
                <a:latin typeface="+mn-ea"/>
              </a:rPr>
              <a:t>の潮流</a:t>
            </a:r>
            <a:r>
              <a:rPr lang="en-US" altLang="ja-JP" sz="3600" dirty="0">
                <a:solidFill>
                  <a:srgbClr val="C00000"/>
                </a:solidFill>
                <a:latin typeface="+mn-ea"/>
              </a:rPr>
              <a:t/>
            </a:r>
            <a:br>
              <a:rPr lang="en-US" altLang="ja-JP" sz="3600" dirty="0">
                <a:solidFill>
                  <a:srgbClr val="C00000"/>
                </a:solidFill>
                <a:latin typeface="+mn-ea"/>
              </a:rPr>
            </a:b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2780928"/>
            <a:ext cx="8229600" cy="3168352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 smtClean="0">
                <a:latin typeface="+mn-ea"/>
              </a:rPr>
              <a:t>　　　　 　</a:t>
            </a:r>
            <a:r>
              <a:rPr lang="ja-JP" altLang="en-US" dirty="0">
                <a:latin typeface="+mn-ea"/>
              </a:rPr>
              <a:t> </a:t>
            </a:r>
            <a:r>
              <a:rPr lang="ja-JP" altLang="en-US" dirty="0" smtClean="0">
                <a:latin typeface="+mn-ea"/>
              </a:rPr>
              <a:t> </a:t>
            </a:r>
            <a:r>
              <a:rPr lang="ja-JP" altLang="en-US" sz="3200" dirty="0" smtClean="0">
                <a:latin typeface="+mn-ea"/>
              </a:rPr>
              <a:t>１</a:t>
            </a:r>
            <a:r>
              <a:rPr lang="ja-JP" altLang="en-US" sz="3200" dirty="0">
                <a:latin typeface="+mn-ea"/>
              </a:rPr>
              <a:t>． </a:t>
            </a:r>
            <a:r>
              <a:rPr lang="en-US" altLang="ja-JP" sz="3200" dirty="0" smtClean="0">
                <a:latin typeface="+mn-ea"/>
              </a:rPr>
              <a:t>WTO</a:t>
            </a:r>
            <a:r>
              <a:rPr lang="ja-JP" altLang="en-US" sz="3200" dirty="0" smtClean="0">
                <a:latin typeface="+mn-ea"/>
              </a:rPr>
              <a:t>交渉の失速</a:t>
            </a:r>
            <a:endParaRPr lang="en-US" altLang="ja-JP" sz="32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3200" dirty="0">
                <a:latin typeface="+mn-ea"/>
              </a:rPr>
              <a:t>　　　　</a:t>
            </a:r>
            <a:r>
              <a:rPr lang="ja-JP" altLang="en-US" sz="3200" dirty="0" smtClean="0">
                <a:latin typeface="+mn-ea"/>
              </a:rPr>
              <a:t>  ２</a:t>
            </a:r>
            <a:r>
              <a:rPr lang="ja-JP" altLang="en-US" sz="3200" dirty="0">
                <a:latin typeface="+mn-ea"/>
              </a:rPr>
              <a:t>． </a:t>
            </a:r>
            <a:r>
              <a:rPr lang="en-US" altLang="ja-JP" sz="3200" dirty="0">
                <a:latin typeface="+mn-ea"/>
              </a:rPr>
              <a:t>21</a:t>
            </a:r>
            <a:r>
              <a:rPr lang="ja-JP" altLang="en-US" sz="3200" dirty="0">
                <a:latin typeface="+mn-ea"/>
              </a:rPr>
              <a:t>世紀型貿易とメガ</a:t>
            </a:r>
            <a:r>
              <a:rPr lang="en-US" altLang="ja-JP" sz="3200" dirty="0">
                <a:latin typeface="+mn-ea"/>
              </a:rPr>
              <a:t>FTA</a:t>
            </a:r>
          </a:p>
          <a:p>
            <a:pPr marL="0" indent="0">
              <a:buNone/>
            </a:pPr>
            <a:endParaRPr kumimoji="1" lang="ja-JP" altLang="en-US" sz="3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69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dirty="0" smtClean="0"/>
              <a:t>１</a:t>
            </a:r>
            <a:r>
              <a:rPr lang="en-US" altLang="ja-JP" dirty="0" smtClean="0"/>
              <a:t>.</a:t>
            </a:r>
            <a:r>
              <a:rPr lang="ja-JP" altLang="en-US" dirty="0"/>
              <a:t>　</a:t>
            </a:r>
            <a:r>
              <a:rPr lang="en-US" altLang="ja-JP" dirty="0" smtClean="0"/>
              <a:t>WTO</a:t>
            </a:r>
            <a:r>
              <a:rPr lang="ja-JP" altLang="en-US" dirty="0" smtClean="0"/>
              <a:t>交渉の失速</a:t>
            </a:r>
            <a:r>
              <a:rPr lang="ja-JP" altLang="en-US" dirty="0"/>
              <a:t/>
            </a:r>
            <a:br>
              <a:rPr lang="ja-JP" altLang="en-US" dirty="0"/>
            </a:b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89654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ja-JP" altLang="en-US" sz="8000" dirty="0" smtClean="0"/>
              <a:t>■</a:t>
            </a:r>
            <a:r>
              <a:rPr lang="en-US" altLang="ja-JP" sz="8000" dirty="0" smtClean="0"/>
              <a:t>2001</a:t>
            </a:r>
            <a:r>
              <a:rPr lang="ja-JP" altLang="en-US" sz="8000" dirty="0" smtClean="0"/>
              <a:t>年</a:t>
            </a:r>
            <a:r>
              <a:rPr lang="en-US" altLang="ja-JP" sz="8000" dirty="0" smtClean="0"/>
              <a:t>11</a:t>
            </a:r>
            <a:r>
              <a:rPr lang="ja-JP" altLang="en-US" sz="8000" dirty="0" smtClean="0"/>
              <a:t>月、</a:t>
            </a:r>
            <a:r>
              <a:rPr lang="ja-JP" altLang="en-US" sz="8000" dirty="0" smtClean="0">
                <a:solidFill>
                  <a:srgbClr val="C00000"/>
                </a:solidFill>
              </a:rPr>
              <a:t>ドーハ・ラウンド</a:t>
            </a:r>
            <a:r>
              <a:rPr lang="ja-JP" altLang="en-US" sz="8000" dirty="0" smtClean="0"/>
              <a:t>（多角的貿易交渉）の開始。農業、非農産</a:t>
            </a:r>
            <a:endParaRPr lang="en-US" altLang="ja-JP" sz="8000" dirty="0" smtClean="0"/>
          </a:p>
          <a:p>
            <a:pPr marL="0" indent="0">
              <a:buNone/>
            </a:pPr>
            <a:r>
              <a:rPr lang="en-US" altLang="ja-JP" sz="8000" dirty="0"/>
              <a:t> </a:t>
            </a:r>
            <a:r>
              <a:rPr lang="en-US" altLang="ja-JP" sz="8000" dirty="0" smtClean="0"/>
              <a:t>  </a:t>
            </a:r>
            <a:r>
              <a:rPr lang="ja-JP" altLang="en-US" sz="8000" dirty="0" smtClean="0"/>
              <a:t>品市場</a:t>
            </a:r>
            <a:r>
              <a:rPr lang="ja-JP" altLang="en-US" sz="8000" dirty="0"/>
              <a:t>アクセス（</a:t>
            </a:r>
            <a:r>
              <a:rPr lang="en-US" altLang="ja-JP" sz="8000" dirty="0"/>
              <a:t>NAMA</a:t>
            </a:r>
            <a:r>
              <a:rPr lang="ja-JP" altLang="en-US" sz="8000" dirty="0"/>
              <a:t>：</a:t>
            </a:r>
            <a:r>
              <a:rPr lang="en-US" altLang="ja-JP" sz="7200" dirty="0"/>
              <a:t>Non-Agricultural Market Access</a:t>
            </a:r>
            <a:r>
              <a:rPr lang="ja-JP" altLang="en-US" sz="8000" dirty="0" smtClean="0"/>
              <a:t>）、サービス、</a:t>
            </a:r>
            <a:endParaRPr lang="en-US" altLang="ja-JP" sz="8000" dirty="0" smtClean="0"/>
          </a:p>
          <a:p>
            <a:pPr marL="0" indent="0">
              <a:buNone/>
            </a:pPr>
            <a:r>
              <a:rPr lang="ja-JP" altLang="en-US" sz="8000" dirty="0"/>
              <a:t>　</a:t>
            </a:r>
            <a:r>
              <a:rPr lang="ja-JP" altLang="en-US" sz="8000" dirty="0" smtClean="0"/>
              <a:t> 貿易円滑化、ルール（貿易救済措置）、知的財産権、開発、環境の</a:t>
            </a:r>
            <a:r>
              <a:rPr lang="en-US" altLang="ja-JP" sz="8000" dirty="0" smtClean="0"/>
              <a:t>8</a:t>
            </a:r>
            <a:r>
              <a:rPr lang="ja-JP" altLang="en-US" sz="8000" dirty="0" smtClean="0"/>
              <a:t>分野。</a:t>
            </a:r>
            <a:endParaRPr lang="en-US" altLang="ja-JP" sz="8000" dirty="0" smtClean="0"/>
          </a:p>
          <a:p>
            <a:pPr marL="0" indent="0">
              <a:buNone/>
            </a:pPr>
            <a:r>
              <a:rPr lang="ja-JP" altLang="en-US" sz="8000" dirty="0"/>
              <a:t>■</a:t>
            </a:r>
            <a:r>
              <a:rPr lang="ja-JP" altLang="en-US" sz="8000" dirty="0" smtClean="0"/>
              <a:t>先進国と途上国の利害対立で難航。農業と</a:t>
            </a:r>
            <a:r>
              <a:rPr lang="en-US" altLang="ja-JP" sz="8000" dirty="0" smtClean="0"/>
              <a:t>NAMA</a:t>
            </a:r>
            <a:r>
              <a:rPr lang="ja-JP" altLang="en-US" sz="8000" dirty="0" smtClean="0"/>
              <a:t>の</a:t>
            </a:r>
            <a:r>
              <a:rPr lang="en-US" altLang="ja-JP" sz="8000" dirty="0" smtClean="0"/>
              <a:t>2</a:t>
            </a:r>
            <a:r>
              <a:rPr lang="ja-JP" altLang="en-US" sz="8000" dirty="0" smtClean="0"/>
              <a:t>分野を最優先。</a:t>
            </a:r>
            <a:endParaRPr lang="en-US" altLang="ja-JP" sz="8000" dirty="0" smtClean="0"/>
          </a:p>
          <a:p>
            <a:pPr marL="0" indent="0">
              <a:buNone/>
            </a:pPr>
            <a:r>
              <a:rPr lang="en-US" altLang="ja-JP" sz="8000" dirty="0" smtClean="0"/>
              <a:t>    08</a:t>
            </a:r>
            <a:r>
              <a:rPr lang="ja-JP" altLang="en-US" sz="8000" dirty="0" smtClean="0"/>
              <a:t>年</a:t>
            </a:r>
            <a:r>
              <a:rPr lang="en-US" altLang="ja-JP" sz="8000" dirty="0" smtClean="0"/>
              <a:t>7</a:t>
            </a:r>
            <a:r>
              <a:rPr lang="ja-JP" altLang="en-US" sz="8000" dirty="0" smtClean="0"/>
              <a:t>月の</a:t>
            </a:r>
            <a:r>
              <a:rPr lang="en-US" altLang="ja-JP" sz="8000" dirty="0" smtClean="0"/>
              <a:t>7</a:t>
            </a:r>
            <a:r>
              <a:rPr lang="ja-JP" altLang="en-US" sz="8000" dirty="0" smtClean="0"/>
              <a:t>カ国非公式会合は、大筋合意の寸前で交渉決裂。</a:t>
            </a:r>
            <a:endParaRPr lang="en-US" altLang="ja-JP" sz="8000" dirty="0" smtClean="0"/>
          </a:p>
          <a:p>
            <a:pPr marL="0" indent="0">
              <a:buNone/>
            </a:pPr>
            <a:r>
              <a:rPr lang="ja-JP" altLang="en-US" sz="8000" dirty="0" smtClean="0"/>
              <a:t>■</a:t>
            </a:r>
            <a:r>
              <a:rPr lang="ja-JP" altLang="en-US" sz="8000" u="sng" dirty="0" smtClean="0"/>
              <a:t>第</a:t>
            </a:r>
            <a:r>
              <a:rPr lang="en-US" altLang="ja-JP" sz="8000" u="sng" dirty="0" smtClean="0"/>
              <a:t>8</a:t>
            </a:r>
            <a:r>
              <a:rPr lang="ja-JP" altLang="en-US" sz="8000" u="sng" dirty="0" smtClean="0"/>
              <a:t>回</a:t>
            </a:r>
            <a:r>
              <a:rPr lang="en-US" altLang="ja-JP" sz="8000" u="sng" dirty="0" smtClean="0"/>
              <a:t>WTO</a:t>
            </a:r>
            <a:r>
              <a:rPr lang="ja-JP" altLang="en-US" sz="8000" u="sng" dirty="0"/>
              <a:t>閣僚</a:t>
            </a:r>
            <a:r>
              <a:rPr lang="ja-JP" altLang="en-US" sz="8000" u="sng" dirty="0" smtClean="0"/>
              <a:t>会議（</a:t>
            </a:r>
            <a:r>
              <a:rPr lang="en-US" altLang="ja-JP" sz="8000" u="sng" dirty="0" smtClean="0"/>
              <a:t>11</a:t>
            </a:r>
            <a:r>
              <a:rPr lang="ja-JP" altLang="en-US" sz="8000" u="sng" dirty="0"/>
              <a:t>年</a:t>
            </a:r>
            <a:r>
              <a:rPr lang="en-US" altLang="ja-JP" sz="8000" u="sng" dirty="0"/>
              <a:t>12</a:t>
            </a:r>
            <a:r>
              <a:rPr lang="ja-JP" altLang="en-US" sz="8000" u="sng" dirty="0" smtClean="0"/>
              <a:t>月）は、膠着したドーハ</a:t>
            </a:r>
            <a:r>
              <a:rPr lang="ja-JP" altLang="en-US" sz="8000" u="sng" dirty="0"/>
              <a:t>・ラウンド</a:t>
            </a:r>
            <a:r>
              <a:rPr lang="ja-JP" altLang="en-US" sz="8000" u="sng" dirty="0" smtClean="0"/>
              <a:t>について</a:t>
            </a:r>
            <a:endParaRPr lang="en-US" altLang="ja-JP" sz="8000" u="sng" dirty="0" smtClean="0"/>
          </a:p>
          <a:p>
            <a:pPr marL="0" indent="0">
              <a:buNone/>
            </a:pPr>
            <a:r>
              <a:rPr lang="en-US" altLang="ja-JP" sz="8000" dirty="0"/>
              <a:t> </a:t>
            </a:r>
            <a:r>
              <a:rPr lang="en-US" altLang="ja-JP" sz="8000" dirty="0" smtClean="0"/>
              <a:t>   </a:t>
            </a:r>
            <a:r>
              <a:rPr lang="ja-JP" altLang="en-US" sz="8000" u="sng" dirty="0" smtClean="0"/>
              <a:t>「</a:t>
            </a:r>
            <a:r>
              <a:rPr lang="ja-JP" altLang="en-US" sz="8000" u="sng" dirty="0"/>
              <a:t>近い将来</a:t>
            </a:r>
            <a:r>
              <a:rPr lang="ja-JP" altLang="en-US" sz="8000" u="sng" dirty="0" smtClean="0"/>
              <a:t>の</a:t>
            </a:r>
            <a:r>
              <a:rPr lang="ja-JP" altLang="en-US" sz="8000" u="sng" dirty="0" smtClean="0">
                <a:solidFill>
                  <a:srgbClr val="C00000"/>
                </a:solidFill>
              </a:rPr>
              <a:t>包括合意</a:t>
            </a:r>
            <a:r>
              <a:rPr lang="ja-JP" altLang="en-US" sz="8000" u="sng" dirty="0"/>
              <a:t>を</a:t>
            </a:r>
            <a:r>
              <a:rPr lang="ja-JP" altLang="en-US" sz="8000" u="sng" dirty="0" smtClean="0"/>
              <a:t>断念する」ことを決定</a:t>
            </a:r>
            <a:r>
              <a:rPr lang="ja-JP" altLang="en-US" sz="8000" dirty="0" smtClean="0"/>
              <a:t>。</a:t>
            </a:r>
            <a:r>
              <a:rPr lang="ja-JP" altLang="en-US" sz="8000" dirty="0" smtClean="0">
                <a:solidFill>
                  <a:srgbClr val="C00000"/>
                </a:solidFill>
              </a:rPr>
              <a:t>部分合意</a:t>
            </a:r>
            <a:r>
              <a:rPr lang="ja-JP" altLang="en-US" sz="8000" dirty="0" smtClean="0"/>
              <a:t>を模索。</a:t>
            </a:r>
            <a:endParaRPr lang="en-US" altLang="ja-JP" sz="8000" dirty="0" smtClean="0"/>
          </a:p>
          <a:p>
            <a:pPr marL="0" indent="0">
              <a:buNone/>
            </a:pPr>
            <a:r>
              <a:rPr lang="ja-JP" altLang="en-US" sz="8000" dirty="0" smtClean="0"/>
              <a:t>■第</a:t>
            </a:r>
            <a:r>
              <a:rPr lang="en-US" altLang="ja-JP" sz="8000" dirty="0" smtClean="0"/>
              <a:t>9</a:t>
            </a:r>
            <a:r>
              <a:rPr lang="ja-JP" altLang="en-US" sz="8000" dirty="0" smtClean="0"/>
              <a:t>回閣僚会議（</a:t>
            </a:r>
            <a:r>
              <a:rPr lang="en-US" altLang="ja-JP" sz="8000" dirty="0"/>
              <a:t>13</a:t>
            </a:r>
            <a:r>
              <a:rPr lang="ja-JP" altLang="en-US" sz="8000" dirty="0" smtClean="0"/>
              <a:t>年</a:t>
            </a:r>
            <a:r>
              <a:rPr lang="en-US" altLang="ja-JP" sz="8000" dirty="0" smtClean="0"/>
              <a:t>12</a:t>
            </a:r>
            <a:r>
              <a:rPr lang="ja-JP" altLang="en-US" sz="8000" dirty="0" smtClean="0"/>
              <a:t>月）で</a:t>
            </a:r>
            <a:r>
              <a:rPr lang="en-US" altLang="ja-JP" sz="8000" dirty="0" smtClean="0"/>
              <a:t>3</a:t>
            </a:r>
            <a:r>
              <a:rPr lang="ja-JP" altLang="en-US" sz="8000" dirty="0" smtClean="0"/>
              <a:t>分野（貿易円滑化、農業の一部、開発）の</a:t>
            </a:r>
            <a:endParaRPr lang="en-US" altLang="ja-JP" sz="8000" dirty="0" smtClean="0"/>
          </a:p>
          <a:p>
            <a:pPr marL="0" indent="0">
              <a:buNone/>
            </a:pPr>
            <a:r>
              <a:rPr lang="ja-JP" altLang="en-US" sz="8000" dirty="0">
                <a:solidFill>
                  <a:srgbClr val="C00000"/>
                </a:solidFill>
              </a:rPr>
              <a:t>　</a:t>
            </a:r>
            <a:r>
              <a:rPr lang="ja-JP" altLang="en-US" sz="8000" dirty="0"/>
              <a:t> </a:t>
            </a:r>
            <a:r>
              <a:rPr lang="ja-JP" altLang="en-US" sz="8000" dirty="0" smtClean="0">
                <a:solidFill>
                  <a:srgbClr val="C00000"/>
                </a:solidFill>
              </a:rPr>
              <a:t>バリ・パッケージ合意</a:t>
            </a:r>
            <a:r>
              <a:rPr lang="ja-JP" altLang="en-US" sz="8000" dirty="0" smtClean="0"/>
              <a:t>。農業補助金をめぐる米印対立も、土壇場で妥協。</a:t>
            </a:r>
            <a:endParaRPr lang="en-US" altLang="ja-JP" sz="8000" dirty="0" smtClean="0"/>
          </a:p>
          <a:p>
            <a:pPr marL="0" indent="0">
              <a:buNone/>
            </a:pPr>
            <a:r>
              <a:rPr lang="ja-JP" altLang="en-US" sz="8000" dirty="0"/>
              <a:t>　</a:t>
            </a:r>
            <a:r>
              <a:rPr lang="ja-JP" altLang="en-US" sz="8000" dirty="0" smtClean="0"/>
              <a:t> </a:t>
            </a:r>
            <a:r>
              <a:rPr lang="ja-JP" altLang="en-US" sz="8000" u="sng" dirty="0" smtClean="0"/>
              <a:t>ドーハ</a:t>
            </a:r>
            <a:r>
              <a:rPr lang="ja-JP" altLang="en-US" sz="8000" u="sng" dirty="0"/>
              <a:t>・</a:t>
            </a:r>
            <a:r>
              <a:rPr lang="ja-JP" altLang="en-US" sz="8000" u="sng" dirty="0" smtClean="0"/>
              <a:t>ラウンド崩壊</a:t>
            </a:r>
            <a:r>
              <a:rPr lang="ja-JP" altLang="en-US" sz="8000" u="sng" dirty="0"/>
              <a:t>の</a:t>
            </a:r>
            <a:r>
              <a:rPr lang="ja-JP" altLang="en-US" sz="8000" u="sng" dirty="0" smtClean="0"/>
              <a:t>危機を回避したが、先行きは依然不透明。</a:t>
            </a:r>
            <a:endParaRPr lang="en-US" altLang="ja-JP" sz="8000" u="sng" dirty="0" smtClean="0"/>
          </a:p>
          <a:p>
            <a:pPr marL="0" indent="0">
              <a:buNone/>
            </a:pPr>
            <a:r>
              <a:rPr lang="ja-JP" altLang="en-US" sz="8000" dirty="0" smtClean="0"/>
              <a:t>■</a:t>
            </a:r>
            <a:r>
              <a:rPr lang="en-US" altLang="ja-JP" sz="8000" dirty="0" smtClean="0"/>
              <a:t>WTO</a:t>
            </a:r>
            <a:r>
              <a:rPr lang="ja-JP" altLang="en-US" sz="8000" dirty="0" smtClean="0"/>
              <a:t>交渉の制度上の問題点：①シングル・アンダーテーキング（一括受</a:t>
            </a:r>
            <a:endParaRPr lang="en-US" altLang="ja-JP" sz="8000" dirty="0" smtClean="0"/>
          </a:p>
          <a:p>
            <a:pPr marL="0" indent="0">
              <a:buNone/>
            </a:pPr>
            <a:r>
              <a:rPr lang="ja-JP" altLang="en-US" sz="8000" dirty="0" smtClean="0"/>
              <a:t>　 諾方式）、②コンセンサス（全会一致）方式、③途上国の</a:t>
            </a:r>
            <a:r>
              <a:rPr lang="en-US" altLang="ja-JP" sz="8000" dirty="0" smtClean="0"/>
              <a:t>S&amp;D</a:t>
            </a:r>
            <a:r>
              <a:rPr lang="ja-JP" altLang="ja-JP" sz="8000" dirty="0" smtClean="0"/>
              <a:t>（</a:t>
            </a:r>
            <a:r>
              <a:rPr lang="en-US" altLang="ja-JP" sz="7200" dirty="0" smtClean="0"/>
              <a:t>Special </a:t>
            </a:r>
          </a:p>
          <a:p>
            <a:pPr marL="0" indent="0">
              <a:buNone/>
            </a:pPr>
            <a:r>
              <a:rPr lang="ja-JP" altLang="en-US" sz="7200" dirty="0"/>
              <a:t>　</a:t>
            </a:r>
            <a:r>
              <a:rPr lang="ja-JP" altLang="en-US" sz="7200" dirty="0" smtClean="0"/>
              <a:t> </a:t>
            </a:r>
            <a:r>
              <a:rPr lang="ja-JP" altLang="en-US" sz="7200" dirty="0" smtClean="0"/>
              <a:t> </a:t>
            </a:r>
            <a:r>
              <a:rPr lang="en-US" altLang="ja-JP" sz="7200" dirty="0" smtClean="0"/>
              <a:t>and </a:t>
            </a:r>
            <a:r>
              <a:rPr lang="en-US" altLang="ja-JP" sz="7200" dirty="0"/>
              <a:t>Differential Treatment</a:t>
            </a:r>
            <a:r>
              <a:rPr lang="ja-JP" altLang="ja-JP" sz="8000" dirty="0"/>
              <a:t>：特別かつ異なる待遇</a:t>
            </a:r>
            <a:r>
              <a:rPr lang="ja-JP" altLang="ja-JP" sz="8000" dirty="0" smtClean="0"/>
              <a:t>）</a:t>
            </a:r>
            <a:r>
              <a:rPr lang="ja-JP" altLang="en-US" sz="8000" dirty="0" smtClean="0"/>
              <a:t>条項などの制約で、</a:t>
            </a:r>
            <a:endParaRPr lang="en-US" altLang="ja-JP" sz="8000" dirty="0" smtClean="0"/>
          </a:p>
          <a:p>
            <a:pPr marL="0" indent="0">
              <a:buNone/>
            </a:pPr>
            <a:r>
              <a:rPr lang="en-US" altLang="ja-JP" sz="8000" dirty="0"/>
              <a:t> </a:t>
            </a:r>
            <a:r>
              <a:rPr lang="en-US" altLang="ja-JP" sz="8000" dirty="0" smtClean="0"/>
              <a:t>  </a:t>
            </a:r>
            <a:r>
              <a:rPr lang="ja-JP" altLang="en-US" sz="8000" dirty="0" smtClean="0"/>
              <a:t>意思決定が困難、もはや限界。</a:t>
            </a:r>
            <a:endParaRPr lang="en-US" altLang="ja-JP" sz="8000" dirty="0" smtClean="0"/>
          </a:p>
          <a:p>
            <a:pPr marL="0" indent="0">
              <a:buNone/>
            </a:pPr>
            <a:r>
              <a:rPr lang="ja-JP" altLang="en-US" sz="8000" dirty="0"/>
              <a:t>■</a:t>
            </a:r>
            <a:r>
              <a:rPr lang="ja-JP" altLang="en-US" sz="8000" u="sng" dirty="0"/>
              <a:t>主要国の通商戦略の軸足は、</a:t>
            </a:r>
            <a:r>
              <a:rPr lang="en-US" altLang="ja-JP" sz="8000" u="sng" dirty="0">
                <a:solidFill>
                  <a:srgbClr val="C00000"/>
                </a:solidFill>
              </a:rPr>
              <a:t>WTO</a:t>
            </a:r>
            <a:r>
              <a:rPr lang="ja-JP" altLang="en-US" sz="8000" u="sng" dirty="0" smtClean="0">
                <a:solidFill>
                  <a:srgbClr val="C00000"/>
                </a:solidFill>
              </a:rPr>
              <a:t>から</a:t>
            </a:r>
            <a:r>
              <a:rPr lang="en-US" altLang="ja-JP" sz="8000" u="sng" dirty="0" smtClean="0">
                <a:solidFill>
                  <a:srgbClr val="C00000"/>
                </a:solidFill>
              </a:rPr>
              <a:t>FTA</a:t>
            </a:r>
            <a:r>
              <a:rPr lang="ja-JP" altLang="en-US" sz="8000" u="sng" dirty="0" smtClean="0">
                <a:solidFill>
                  <a:srgbClr val="C00000"/>
                </a:solidFill>
              </a:rPr>
              <a:t>にシフト</a:t>
            </a:r>
            <a:r>
              <a:rPr lang="ja-JP" altLang="en-US" sz="8000" dirty="0"/>
              <a:t>。</a:t>
            </a:r>
            <a:endParaRPr lang="en-US" altLang="ja-JP" sz="8000" dirty="0"/>
          </a:p>
          <a:p>
            <a:pPr marL="0" indent="0">
              <a:buNone/>
            </a:pPr>
            <a:endParaRPr lang="en-US" altLang="ja-JP" sz="8000" dirty="0" smtClean="0"/>
          </a:p>
          <a:p>
            <a:pPr marL="0" indent="0">
              <a:buNone/>
            </a:pPr>
            <a:endParaRPr lang="en-US" altLang="ja-JP" sz="7200" dirty="0" smtClean="0"/>
          </a:p>
          <a:p>
            <a:pPr marL="0" indent="0">
              <a:buNone/>
            </a:pPr>
            <a:r>
              <a:rPr lang="ja-JP" altLang="en-US" sz="7200" dirty="0"/>
              <a:t>　 </a:t>
            </a:r>
            <a:endParaRPr lang="en-US" altLang="ja-JP" sz="7200" dirty="0" smtClean="0"/>
          </a:p>
          <a:p>
            <a:pPr marL="0" indent="0">
              <a:buNone/>
            </a:pPr>
            <a:r>
              <a:rPr lang="ja-JP" altLang="en-US" sz="2200" dirty="0" smtClean="0"/>
              <a:t>　　</a:t>
            </a:r>
            <a:endParaRPr lang="en-US" altLang="ja-JP" sz="2200" dirty="0" smtClean="0"/>
          </a:p>
          <a:p>
            <a:pPr marL="0" indent="0">
              <a:buNone/>
            </a:pPr>
            <a:r>
              <a:rPr lang="en-US" altLang="ja-JP" sz="2000" dirty="0" smtClean="0"/>
              <a:t> </a:t>
            </a:r>
            <a:endParaRPr lang="ja-JP" altLang="en-US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2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20080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/>
              <a:t>２．</a:t>
            </a:r>
            <a:r>
              <a:rPr kumimoji="1" lang="en-US" altLang="ja-JP" sz="3600" dirty="0" smtClean="0"/>
              <a:t>21</a:t>
            </a:r>
            <a:r>
              <a:rPr kumimoji="1" lang="ja-JP" altLang="en-US" sz="3600" dirty="0" smtClean="0"/>
              <a:t>世紀型貿易とメガ</a:t>
            </a:r>
            <a:r>
              <a:rPr kumimoji="1" lang="en-US" altLang="ja-JP" sz="3600" dirty="0" smtClean="0"/>
              <a:t>FTA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en-US" altLang="ja-JP" sz="2000" dirty="0" smtClean="0">
                <a:solidFill>
                  <a:srgbClr val="C00000"/>
                </a:solidFill>
              </a:rPr>
              <a:t>21</a:t>
            </a:r>
            <a:r>
              <a:rPr lang="ja-JP" altLang="en-US" sz="2000" dirty="0" smtClean="0">
                <a:solidFill>
                  <a:srgbClr val="C00000"/>
                </a:solidFill>
              </a:rPr>
              <a:t>世紀型貿易</a:t>
            </a:r>
            <a:r>
              <a:rPr lang="ja-JP" altLang="en-US" sz="2000" dirty="0" smtClean="0"/>
              <a:t>の特徴は、企業による国際生産ネットワークの構築、貿易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</a:t>
            </a:r>
            <a:r>
              <a:rPr lang="ja-JP" altLang="en-US" sz="2000" dirty="0" smtClean="0"/>
              <a:t>と投資の一体化。グローバルな</a:t>
            </a:r>
            <a:r>
              <a:rPr lang="ja-JP" altLang="en-US" sz="2000" dirty="0" smtClean="0">
                <a:solidFill>
                  <a:srgbClr val="C00000"/>
                </a:solidFill>
              </a:rPr>
              <a:t>サプライ・チェーン（供給網）</a:t>
            </a:r>
            <a:r>
              <a:rPr lang="ja-JP" altLang="en-US" sz="2000" dirty="0" smtClean="0"/>
              <a:t>の効率化が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 </a:t>
            </a:r>
            <a:r>
              <a:rPr lang="ja-JP" altLang="en-US" sz="2000" dirty="0" smtClean="0"/>
              <a:t>企業の競争力を左右する。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en-US" altLang="ja-JP" sz="2000" dirty="0" smtClean="0"/>
              <a:t>21</a:t>
            </a:r>
            <a:r>
              <a:rPr lang="ja-JP" altLang="en-US" sz="2000" dirty="0" smtClean="0"/>
              <a:t>世紀型貿易のルールづくりでは、国際生産ネットワークの結びつきを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2000" dirty="0"/>
              <a:t>　 </a:t>
            </a:r>
            <a:r>
              <a:rPr lang="ja-JP" altLang="en-US" sz="2000" dirty="0" smtClean="0"/>
              <a:t>妨げる措置はすべて貿易障壁となった。</a:t>
            </a:r>
            <a:r>
              <a:rPr lang="en-US" altLang="ja-JP" sz="2000" dirty="0" smtClean="0"/>
              <a:t> </a:t>
            </a:r>
            <a:r>
              <a:rPr lang="ja-JP" altLang="en-US" sz="2000" u="sng" dirty="0" smtClean="0">
                <a:solidFill>
                  <a:srgbClr val="C00000"/>
                </a:solidFill>
              </a:rPr>
              <a:t>国境措置</a:t>
            </a:r>
            <a:r>
              <a:rPr lang="ja-JP" altLang="en-US" sz="2000" u="sng" dirty="0" smtClean="0"/>
              <a:t>（</a:t>
            </a:r>
            <a:r>
              <a:rPr lang="en-US" altLang="ja-JP" sz="1800" u="sng" dirty="0" smtClean="0"/>
              <a:t>on the border</a:t>
            </a:r>
            <a:r>
              <a:rPr lang="ja-JP" altLang="en-US" sz="2000" u="sng" dirty="0" smtClean="0"/>
              <a:t>）から</a:t>
            </a:r>
            <a:endParaRPr lang="en-US" altLang="ja-JP" sz="2000" u="sng" dirty="0" smtClean="0"/>
          </a:p>
          <a:p>
            <a:pPr marL="0" indent="0">
              <a:buNone/>
            </a:pPr>
            <a:r>
              <a:rPr lang="en-US" altLang="ja-JP" sz="2000" dirty="0">
                <a:solidFill>
                  <a:srgbClr val="C00000"/>
                </a:solidFill>
              </a:rPr>
              <a:t> </a:t>
            </a:r>
            <a:r>
              <a:rPr lang="en-US" altLang="ja-JP" sz="2000" dirty="0" smtClean="0">
                <a:solidFill>
                  <a:srgbClr val="C00000"/>
                </a:solidFill>
              </a:rPr>
              <a:t>  </a:t>
            </a:r>
            <a:r>
              <a:rPr lang="ja-JP" altLang="en-US" sz="2000" u="sng" dirty="0" smtClean="0">
                <a:solidFill>
                  <a:srgbClr val="C00000"/>
                </a:solidFill>
              </a:rPr>
              <a:t>国内措置</a:t>
            </a:r>
            <a:r>
              <a:rPr lang="ja-JP" altLang="en-US" sz="2000" u="sng" dirty="0" smtClean="0"/>
              <a:t>（</a:t>
            </a:r>
            <a:r>
              <a:rPr lang="en-US" altLang="ja-JP" sz="1800" u="sng" dirty="0" smtClean="0"/>
              <a:t>behind the border</a:t>
            </a:r>
            <a:r>
              <a:rPr lang="ja-JP" altLang="en-US" sz="2000" u="sng" dirty="0" smtClean="0"/>
              <a:t>）への重点シフト</a:t>
            </a:r>
            <a:r>
              <a:rPr lang="ja-JP" altLang="en-US" sz="2000" dirty="0" smtClean="0"/>
              <a:t>。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ja-JP" altLang="en-US" sz="2000" u="sng" dirty="0"/>
              <a:t>新たな</a:t>
            </a:r>
            <a:r>
              <a:rPr lang="ja-JP" altLang="en-US" sz="2000" u="sng" dirty="0" smtClean="0"/>
              <a:t>通商秩序は、関税撤廃が中心の</a:t>
            </a:r>
            <a:r>
              <a:rPr lang="en-US" altLang="ja-JP" sz="2000" u="sng" dirty="0" smtClean="0"/>
              <a:t>20</a:t>
            </a:r>
            <a:r>
              <a:rPr lang="ja-JP" altLang="en-US" sz="2000" u="sng" dirty="0" smtClean="0"/>
              <a:t>世紀型貿易から、</a:t>
            </a:r>
            <a:r>
              <a:rPr lang="ja-JP" altLang="en-US" sz="2000" u="sng" dirty="0"/>
              <a:t>国内</a:t>
            </a:r>
            <a:r>
              <a:rPr lang="ja-JP" altLang="en-US" sz="2000" u="sng" dirty="0" smtClean="0"/>
              <a:t>規制の</a:t>
            </a:r>
            <a:endParaRPr lang="en-US" altLang="ja-JP" sz="2000" u="sng" dirty="0" smtClean="0"/>
          </a:p>
          <a:p>
            <a:pPr marL="0" indent="0">
              <a:buNone/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</a:t>
            </a:r>
            <a:r>
              <a:rPr lang="ja-JP" altLang="en-US" sz="2000" u="sng" dirty="0" smtClean="0"/>
              <a:t>撤廃・調和を目指す</a:t>
            </a:r>
            <a:r>
              <a:rPr lang="en-US" altLang="ja-JP" sz="2000" u="sng" dirty="0" smtClean="0"/>
              <a:t>21</a:t>
            </a:r>
            <a:r>
              <a:rPr lang="ja-JP" altLang="en-US" sz="2000" u="sng" dirty="0" smtClean="0"/>
              <a:t>世紀型貿易の時代</a:t>
            </a:r>
            <a:r>
              <a:rPr lang="ja-JP" altLang="en-US" sz="2000" u="sng" dirty="0" smtClean="0"/>
              <a:t>に変貌しつつ</a:t>
            </a:r>
            <a:r>
              <a:rPr lang="ja-JP" altLang="en-US" sz="2000" u="sng" dirty="0" smtClean="0"/>
              <a:t>ある。</a:t>
            </a:r>
            <a:r>
              <a:rPr lang="en-US" altLang="ja-JP" sz="2000" u="sng" dirty="0"/>
              <a:t>21</a:t>
            </a:r>
            <a:r>
              <a:rPr lang="ja-JP" altLang="en-US" sz="2000" u="sng" dirty="0" smtClean="0"/>
              <a:t>世紀貿易</a:t>
            </a:r>
            <a:endParaRPr lang="en-US" altLang="ja-JP" sz="2000" u="sng" dirty="0" smtClean="0"/>
          </a:p>
          <a:p>
            <a:pPr marL="0" indent="0">
              <a:buNone/>
            </a:pPr>
            <a:r>
              <a:rPr lang="ja-JP" altLang="en-US" sz="2000" dirty="0" smtClean="0"/>
              <a:t>   </a:t>
            </a:r>
            <a:r>
              <a:rPr lang="ja-JP" altLang="en-US" sz="2000" u="sng" dirty="0" smtClean="0"/>
              <a:t>のルールづくりの主役は</a:t>
            </a:r>
            <a:r>
              <a:rPr lang="en-US" altLang="ja-JP" sz="2000" u="sng" dirty="0" smtClean="0"/>
              <a:t>WTO</a:t>
            </a:r>
            <a:r>
              <a:rPr lang="ja-JP" altLang="en-US" sz="2000" u="sng" dirty="0" smtClean="0"/>
              <a:t>でなく、</a:t>
            </a:r>
            <a:r>
              <a:rPr lang="ja-JP" altLang="en-US" sz="2000" u="sng" dirty="0" smtClean="0">
                <a:solidFill>
                  <a:srgbClr val="C00000"/>
                </a:solidFill>
              </a:rPr>
              <a:t>メガ</a:t>
            </a:r>
            <a:r>
              <a:rPr lang="en-US" altLang="ja-JP" sz="2000" u="sng" dirty="0" smtClean="0">
                <a:solidFill>
                  <a:srgbClr val="C00000"/>
                </a:solidFill>
              </a:rPr>
              <a:t>FTA</a:t>
            </a:r>
            <a:r>
              <a:rPr lang="ja-JP" altLang="en-US" sz="2000" u="sng" dirty="0" smtClean="0"/>
              <a:t>だ</a:t>
            </a:r>
            <a:r>
              <a:rPr lang="ja-JP" altLang="en-US" sz="2000" dirty="0" smtClean="0"/>
              <a:t>。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ja-JP" altLang="en-US" sz="1800" b="1" dirty="0" smtClean="0"/>
              <a:t>　</a:t>
            </a:r>
            <a:r>
              <a:rPr lang="ja-JP" altLang="en-US" sz="1800" b="1" dirty="0" smtClean="0"/>
              <a:t>　</a:t>
            </a:r>
            <a:r>
              <a:rPr lang="ja-JP" altLang="en-US" sz="1600" dirty="0" smtClean="0"/>
              <a:t>●</a:t>
            </a:r>
            <a:r>
              <a:rPr lang="en-US" altLang="ja-JP" sz="1600" dirty="0" smtClean="0"/>
              <a:t>Baldwin</a:t>
            </a:r>
            <a:r>
              <a:rPr lang="en-US" altLang="ja-JP" sz="1600" dirty="0"/>
              <a:t>, R</a:t>
            </a:r>
            <a:r>
              <a:rPr lang="en-US" altLang="ja-JP" sz="1600" dirty="0" smtClean="0"/>
              <a:t>., </a:t>
            </a:r>
            <a:r>
              <a:rPr lang="en-US" altLang="ja-JP" sz="1600" dirty="0"/>
              <a:t>“21st Century Regionalism: Filling the Gap between 21st </a:t>
            </a:r>
            <a:r>
              <a:rPr lang="en-US" altLang="ja-JP" sz="1600" dirty="0" smtClean="0"/>
              <a:t>Century  </a:t>
            </a:r>
          </a:p>
          <a:p>
            <a:pPr marL="0" indent="0">
              <a:buNone/>
            </a:pPr>
            <a:r>
              <a:rPr lang="en-US" altLang="ja-JP" sz="1600" dirty="0"/>
              <a:t> </a:t>
            </a:r>
            <a:r>
              <a:rPr lang="en-US" altLang="ja-JP" sz="1600" dirty="0" smtClean="0"/>
              <a:t>    </a:t>
            </a:r>
            <a:r>
              <a:rPr lang="ja-JP" altLang="en-US" sz="1600" dirty="0"/>
              <a:t> </a:t>
            </a:r>
            <a:r>
              <a:rPr lang="ja-JP" altLang="en-US" sz="1600" dirty="0" smtClean="0"/>
              <a:t>  </a:t>
            </a:r>
            <a:r>
              <a:rPr lang="en-US" altLang="ja-JP" sz="1600" dirty="0" smtClean="0"/>
              <a:t> </a:t>
            </a:r>
            <a:r>
              <a:rPr lang="en-US" altLang="ja-JP" sz="1600" dirty="0" smtClean="0"/>
              <a:t>Trade </a:t>
            </a:r>
            <a:r>
              <a:rPr lang="en-US" altLang="ja-JP" sz="1600" dirty="0"/>
              <a:t>and the 20th Century Rules </a:t>
            </a:r>
            <a:r>
              <a:rPr lang="en-US" altLang="ja-JP" sz="1600" dirty="0" smtClean="0"/>
              <a:t>,” Policy </a:t>
            </a:r>
            <a:r>
              <a:rPr lang="en-US" altLang="ja-JP" sz="1600" dirty="0"/>
              <a:t>Insight, No.56, May 2011</a:t>
            </a:r>
            <a:r>
              <a:rPr lang="en-US" altLang="ja-JP" sz="1600" dirty="0" smtClean="0"/>
              <a:t>.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 smtClean="0"/>
              <a:t>■</a:t>
            </a:r>
            <a:r>
              <a:rPr lang="ja-JP" altLang="en-US" sz="2000" dirty="0" smtClean="0">
                <a:solidFill>
                  <a:srgbClr val="C00000"/>
                </a:solidFill>
              </a:rPr>
              <a:t>地域主義のマルチ化</a:t>
            </a:r>
            <a:r>
              <a:rPr lang="ja-JP" altLang="en-US" sz="2000" dirty="0" smtClean="0"/>
              <a:t>＝メガ</a:t>
            </a:r>
            <a:r>
              <a:rPr lang="en-US" altLang="ja-JP" sz="2000" dirty="0" smtClean="0"/>
              <a:t>FTA</a:t>
            </a:r>
            <a:r>
              <a:rPr lang="ja-JP" altLang="en-US" sz="2000" dirty="0" smtClean="0"/>
              <a:t>の</a:t>
            </a:r>
            <a:r>
              <a:rPr lang="ja-JP" altLang="en-US" sz="2000" dirty="0" smtClean="0"/>
              <a:t>形成：</a:t>
            </a:r>
            <a:r>
              <a:rPr lang="en-US" altLang="ja-JP" sz="2000" dirty="0" smtClean="0"/>
              <a:t>TPP</a:t>
            </a:r>
            <a:r>
              <a:rPr lang="ja-JP" altLang="en-US" sz="1800" dirty="0" smtClean="0"/>
              <a:t>（</a:t>
            </a:r>
            <a:r>
              <a:rPr lang="en-US" altLang="ja-JP" sz="1800" dirty="0" smtClean="0"/>
              <a:t>Trans-Pacific Partnership</a:t>
            </a:r>
          </a:p>
          <a:p>
            <a:pPr marL="0" indent="0">
              <a:buNone/>
            </a:pPr>
            <a:r>
              <a:rPr lang="en-US" altLang="ja-JP" sz="1800" dirty="0"/>
              <a:t> </a:t>
            </a:r>
            <a:r>
              <a:rPr lang="en-US" altLang="ja-JP" sz="1800" dirty="0" smtClean="0"/>
              <a:t> </a:t>
            </a:r>
            <a:r>
              <a:rPr lang="ja-JP" altLang="en-US" sz="1800" dirty="0"/>
              <a:t> </a:t>
            </a:r>
            <a:r>
              <a:rPr lang="en-US" altLang="ja-JP" sz="1800" dirty="0" smtClean="0"/>
              <a:t> Agreement:</a:t>
            </a:r>
            <a:r>
              <a:rPr lang="ja-JP" altLang="en-US" sz="1800" dirty="0" smtClean="0"/>
              <a:t>環太平洋</a:t>
            </a:r>
            <a:r>
              <a:rPr lang="ja-JP" altLang="en-US" sz="1800" dirty="0" smtClean="0"/>
              <a:t>経済</a:t>
            </a:r>
            <a:r>
              <a:rPr lang="ja-JP" altLang="en-US" sz="1800" dirty="0"/>
              <a:t>連携協定）</a:t>
            </a:r>
            <a:r>
              <a:rPr lang="ja-JP" altLang="en-US" sz="1800" dirty="0" smtClean="0"/>
              <a:t>、</a:t>
            </a:r>
            <a:r>
              <a:rPr lang="en-US" altLang="ja-JP" sz="2000" dirty="0" smtClean="0"/>
              <a:t>RCEP</a:t>
            </a:r>
            <a:r>
              <a:rPr lang="ja-JP" altLang="en-US" sz="1800" dirty="0" smtClean="0"/>
              <a:t>（</a:t>
            </a:r>
            <a:r>
              <a:rPr lang="en-US" altLang="ja-JP" sz="1800" dirty="0" smtClean="0"/>
              <a:t>Regional Comprehensive</a:t>
            </a:r>
          </a:p>
          <a:p>
            <a:pPr marL="0" indent="0">
              <a:buNone/>
            </a:pPr>
            <a:r>
              <a:rPr lang="en-US" altLang="ja-JP" sz="1800" dirty="0"/>
              <a:t> </a:t>
            </a:r>
            <a:r>
              <a:rPr lang="en-US" altLang="ja-JP" sz="1800" dirty="0" smtClean="0"/>
              <a:t>   Economic Partnership:</a:t>
            </a:r>
            <a:r>
              <a:rPr lang="ja-JP" altLang="en-US" sz="1800" dirty="0" smtClean="0"/>
              <a:t>東アジア</a:t>
            </a:r>
            <a:r>
              <a:rPr lang="ja-JP" altLang="en-US" sz="1800" dirty="0" smtClean="0"/>
              <a:t>地域包括的</a:t>
            </a:r>
            <a:r>
              <a:rPr lang="ja-JP" altLang="en-US" sz="1800" dirty="0"/>
              <a:t>経済連携）</a:t>
            </a:r>
            <a:r>
              <a:rPr lang="ja-JP" altLang="en-US" sz="1800" dirty="0" smtClean="0"/>
              <a:t>、</a:t>
            </a:r>
            <a:r>
              <a:rPr lang="en-US" altLang="ja-JP" sz="2000" dirty="0" smtClean="0"/>
              <a:t>TTIP</a:t>
            </a:r>
            <a:r>
              <a:rPr lang="ja-JP" altLang="en-US" sz="1800" dirty="0" smtClean="0"/>
              <a:t>（</a:t>
            </a:r>
            <a:r>
              <a:rPr lang="en-US" altLang="ja-JP" sz="1800" dirty="0" smtClean="0"/>
              <a:t>Transatlantic </a:t>
            </a:r>
          </a:p>
          <a:p>
            <a:pPr marL="0" indent="0">
              <a:buNone/>
            </a:pPr>
            <a:r>
              <a:rPr lang="en-US" altLang="ja-JP" sz="1800" dirty="0"/>
              <a:t> </a:t>
            </a:r>
            <a:r>
              <a:rPr lang="en-US" altLang="ja-JP" sz="1800" dirty="0" smtClean="0"/>
              <a:t>   </a:t>
            </a:r>
            <a:r>
              <a:rPr lang="en-US" altLang="ja-JP" sz="1800" dirty="0" smtClean="0"/>
              <a:t>Trade and Investment Partnership:</a:t>
            </a:r>
            <a:r>
              <a:rPr lang="ja-JP" altLang="en-US" sz="1800" dirty="0" smtClean="0"/>
              <a:t>環大西洋貿易投資</a:t>
            </a:r>
            <a:r>
              <a:rPr lang="ja-JP" altLang="en-US" sz="1800" dirty="0" smtClean="0"/>
              <a:t>パートナーシップ</a:t>
            </a:r>
            <a:r>
              <a:rPr lang="ja-JP" altLang="en-US" sz="1800" dirty="0" smtClean="0"/>
              <a:t>） </a:t>
            </a:r>
            <a:r>
              <a:rPr lang="ja-JP" altLang="en-US" sz="1800" dirty="0" smtClean="0"/>
              <a:t>など。</a:t>
            </a:r>
            <a:endParaRPr lang="en-US" altLang="ja-JP" sz="1800" dirty="0" smtClean="0"/>
          </a:p>
          <a:p>
            <a:pPr marL="0" indent="0">
              <a:buNone/>
            </a:pPr>
            <a:endParaRPr kumimoji="1" lang="ja-JP" altLang="en-US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843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990600"/>
          </a:xfrm>
        </p:spPr>
        <p:txBody>
          <a:bodyPr>
            <a:normAutofit/>
          </a:bodyPr>
          <a:lstStyle/>
          <a:p>
            <a:r>
              <a:rPr lang="ja-JP" altLang="en-US" sz="2400" dirty="0" smtClean="0"/>
              <a:t>表１   </a:t>
            </a:r>
            <a:r>
              <a:rPr lang="ja-JP" altLang="en-US" sz="2400" dirty="0"/>
              <a:t>メガ</a:t>
            </a:r>
            <a:r>
              <a:rPr lang="en-US" altLang="ja-JP" sz="2400" dirty="0" smtClean="0"/>
              <a:t>FTA</a:t>
            </a:r>
            <a:r>
              <a:rPr lang="ja-JP" altLang="en-US" sz="2400" dirty="0" smtClean="0"/>
              <a:t>の</a:t>
            </a:r>
            <a:r>
              <a:rPr lang="ja-JP" altLang="en-US" sz="2400" dirty="0"/>
              <a:t>世界経済に占める位置付け（</a:t>
            </a:r>
            <a:r>
              <a:rPr lang="en-US" altLang="ja-JP" sz="2400" dirty="0"/>
              <a:t>2012 </a:t>
            </a:r>
            <a:r>
              <a:rPr lang="ja-JP" altLang="en-US" sz="2400" dirty="0"/>
              <a:t>年）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7</a:t>
            </a:fld>
            <a:endParaRPr kumimoji="1" lang="ja-JP" altLang="en-US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3936331"/>
              </p:ext>
            </p:extLst>
          </p:nvPr>
        </p:nvGraphicFramePr>
        <p:xfrm>
          <a:off x="444302" y="1988840"/>
          <a:ext cx="8239126" cy="3198373"/>
        </p:xfrm>
        <a:graphic>
          <a:graphicData uri="http://schemas.openxmlformats.org/drawingml/2006/table">
            <a:tbl>
              <a:tblPr/>
              <a:tblGrid>
                <a:gridCol w="2152650"/>
                <a:gridCol w="862013"/>
                <a:gridCol w="862013"/>
                <a:gridCol w="914400"/>
                <a:gridCol w="876300"/>
                <a:gridCol w="857250"/>
                <a:gridCol w="876300"/>
                <a:gridCol w="838200"/>
              </a:tblGrid>
              <a:tr h="912373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1" dirty="0" smtClean="0"/>
                        <a:t> </a:t>
                      </a:r>
                    </a:p>
                    <a:p>
                      <a:r>
                        <a:rPr kumimoji="1" lang="en-US" altLang="ja-JP" sz="1200" b="1" baseline="0" dirty="0" smtClean="0"/>
                        <a:t>   </a:t>
                      </a:r>
                      <a:r>
                        <a:rPr kumimoji="1" lang="en-US" altLang="ja-JP" sz="1200" b="1" dirty="0" smtClean="0"/>
                        <a:t>APEC</a:t>
                      </a:r>
                    </a:p>
                    <a:p>
                      <a:r>
                        <a:rPr kumimoji="1" lang="en-US" altLang="ja-JP" sz="1000" b="1" dirty="0" smtClean="0"/>
                        <a:t>   (FTAAP)</a:t>
                      </a:r>
                      <a:endParaRPr kumimoji="1" lang="ja-JP" altLang="en-US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1" dirty="0" smtClean="0"/>
                        <a:t>  </a:t>
                      </a:r>
                    </a:p>
                    <a:p>
                      <a:r>
                        <a:rPr kumimoji="1" lang="en-US" altLang="ja-JP" sz="1200" b="1" dirty="0" smtClean="0">
                          <a:solidFill>
                            <a:srgbClr val="C00000"/>
                          </a:solidFill>
                        </a:rPr>
                        <a:t>   RCEP</a:t>
                      </a:r>
                      <a:endParaRPr kumimoji="1" lang="en-US" altLang="ja-JP" sz="1000" b="1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kumimoji="1" lang="en-US" altLang="ja-JP" sz="1000" b="1" dirty="0" smtClean="0">
                          <a:solidFill>
                            <a:srgbClr val="C00000"/>
                          </a:solidFill>
                        </a:rPr>
                        <a:t>(ASEAN+6)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1" dirty="0" smtClean="0"/>
                    </a:p>
                    <a:p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</a:rPr>
                        <a:t>   日中韓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1" dirty="0" smtClean="0"/>
                    </a:p>
                    <a:p>
                      <a:r>
                        <a:rPr kumimoji="1" lang="ja-JP" altLang="en-US" sz="1200" b="1" baseline="0" dirty="0" smtClean="0"/>
                        <a:t>  </a:t>
                      </a:r>
                      <a:r>
                        <a:rPr kumimoji="1" lang="en-US" altLang="ja-JP" sz="1200" b="1" dirty="0" smtClean="0"/>
                        <a:t>ASEAN</a:t>
                      </a:r>
                      <a:endParaRPr kumimoji="1" lang="ja-JP" alt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1" dirty="0" smtClean="0"/>
                    </a:p>
                    <a:p>
                      <a:r>
                        <a:rPr kumimoji="1" lang="ja-JP" altLang="en-US" sz="1200" b="1" dirty="0" smtClean="0"/>
                        <a:t>　 </a:t>
                      </a:r>
                      <a:r>
                        <a:rPr kumimoji="1" lang="en-US" altLang="ja-JP" sz="1200" b="1" dirty="0" smtClean="0">
                          <a:solidFill>
                            <a:srgbClr val="C00000"/>
                          </a:solidFill>
                        </a:rPr>
                        <a:t>TPP</a:t>
                      </a:r>
                      <a:endParaRPr kumimoji="1" lang="ja-JP" altLang="en-US" sz="10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1" dirty="0" smtClean="0"/>
                    </a:p>
                    <a:p>
                      <a:r>
                        <a:rPr kumimoji="1" lang="ja-JP" altLang="en-US" sz="1200" b="1" dirty="0" smtClean="0"/>
                        <a:t>　 日</a:t>
                      </a:r>
                      <a:r>
                        <a:rPr kumimoji="1" lang="en-US" altLang="ja-JP" sz="1200" b="1" dirty="0" smtClean="0"/>
                        <a:t>EU</a:t>
                      </a:r>
                      <a:endParaRPr kumimoji="1" lang="ja-JP" alt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1" dirty="0" smtClean="0"/>
                    </a:p>
                    <a:p>
                      <a:r>
                        <a:rPr kumimoji="1" lang="ja-JP" altLang="en-US" sz="1200" b="1" dirty="0" smtClean="0"/>
                        <a:t>　 米</a:t>
                      </a:r>
                      <a:r>
                        <a:rPr kumimoji="1" lang="en-US" altLang="ja-JP" sz="1200" b="1" dirty="0" smtClean="0"/>
                        <a:t>EU</a:t>
                      </a:r>
                      <a:endParaRPr kumimoji="1" lang="ja-JP" alt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280932">
                <a:tc>
                  <a:txBody>
                    <a:bodyPr/>
                    <a:lstStyle/>
                    <a:p>
                      <a:r>
                        <a:rPr kumimoji="1" lang="ja-JP" altLang="en-US" sz="1200" b="1" dirty="0" smtClean="0"/>
                        <a:t>　</a:t>
                      </a:r>
                      <a:endParaRPr kumimoji="1" lang="en-US" altLang="ja-JP" sz="1200" b="1" dirty="0" smtClean="0"/>
                    </a:p>
                    <a:p>
                      <a:r>
                        <a:rPr kumimoji="1" lang="ja-JP" altLang="en-US" sz="1200" b="1" dirty="0" smtClean="0"/>
                        <a:t>　世界人口に占める構成比</a:t>
                      </a:r>
                      <a:endParaRPr kumimoji="1" lang="en-US" altLang="ja-JP" sz="1200" b="1" dirty="0" smtClean="0"/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ja-JP" altLang="en-US" sz="1200" b="1" dirty="0" smtClean="0"/>
                        <a:t>　世界経済に占める構成比</a:t>
                      </a:r>
                      <a:endParaRPr kumimoji="1" lang="en-US" altLang="ja-JP" sz="1200" b="1" dirty="0" smtClean="0"/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ja-JP" altLang="en-US" sz="1200" b="1" dirty="0" smtClean="0"/>
                        <a:t>　域内貿易比率</a:t>
                      </a:r>
                      <a:endParaRPr kumimoji="1" lang="en-US" altLang="ja-JP" sz="1200" b="1" dirty="0" smtClean="0"/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ja-JP" altLang="en-US" sz="1200" b="1" dirty="0" smtClean="0"/>
                        <a:t>　日本との貿易額（往復）</a:t>
                      </a:r>
                      <a:endParaRPr kumimoji="1" lang="en-US" altLang="ja-JP" sz="1200" b="1" dirty="0" smtClean="0"/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ja-JP" altLang="en-US" sz="1200" b="1" dirty="0" smtClean="0"/>
                        <a:t>　日本からの直接投資残高</a:t>
                      </a:r>
                      <a:endParaRPr kumimoji="1" lang="ja-JP" alt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 40.1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 57.5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 65.8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 70.5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 62.6</a:t>
                      </a:r>
                      <a:endParaRPr kumimoji="1" lang="ja-JP" alt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49.0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29.5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43.2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46.6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30.8</a:t>
                      </a:r>
                      <a:endParaRPr kumimoji="1" lang="ja-JP" alt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22.1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21.4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20.2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25.8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11.4</a:t>
                      </a:r>
                    </a:p>
                    <a:p>
                      <a:endParaRPr kumimoji="1" lang="ja-JP" alt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  8.9</a:t>
                      </a:r>
                    </a:p>
                    <a:p>
                      <a:r>
                        <a:rPr kumimoji="1" lang="en-US" altLang="ja-JP" sz="1200" b="1" dirty="0" smtClean="0"/>
                        <a:t> </a:t>
                      </a:r>
                    </a:p>
                    <a:p>
                      <a:r>
                        <a:rPr kumimoji="1" lang="en-US" altLang="ja-JP" sz="1200" b="1" dirty="0" smtClean="0"/>
                        <a:t>      3.2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24.5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15.3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11.8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endParaRPr kumimoji="1" lang="ja-JP" alt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11.4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38.4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42.0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27.5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41.7</a:t>
                      </a:r>
                    </a:p>
                    <a:p>
                      <a:endParaRPr kumimoji="1" lang="ja-JP" alt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</a:t>
                      </a:r>
                      <a:r>
                        <a:rPr kumimoji="1" lang="ja-JP" altLang="en-US" sz="1200" b="1" dirty="0" smtClean="0"/>
                        <a:t>　　</a:t>
                      </a:r>
                      <a:r>
                        <a:rPr kumimoji="1" lang="en-US" altLang="ja-JP" sz="1200" b="1" dirty="0" smtClean="0"/>
                        <a:t> 9.1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ja-JP" altLang="en-US" sz="1200" b="1" dirty="0" smtClean="0"/>
                        <a:t>　　</a:t>
                      </a:r>
                      <a:r>
                        <a:rPr kumimoji="1" lang="en-US" altLang="ja-JP" sz="1200" b="1" dirty="0" smtClean="0"/>
                        <a:t>31.4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ja-JP" altLang="en-US" sz="1200" b="1" dirty="0" smtClean="0"/>
                        <a:t>　　</a:t>
                      </a:r>
                      <a:r>
                        <a:rPr kumimoji="1" lang="en-US" altLang="ja-JP" sz="1200" b="1" dirty="0" smtClean="0"/>
                        <a:t>57.4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</a:t>
                      </a:r>
                      <a:r>
                        <a:rPr kumimoji="1" lang="ja-JP" altLang="en-US" sz="1200" b="1" baseline="0" dirty="0" smtClean="0"/>
                        <a:t>   </a:t>
                      </a:r>
                      <a:r>
                        <a:rPr kumimoji="1" lang="ja-JP" altLang="en-US" sz="1200" b="1" dirty="0" smtClean="0"/>
                        <a:t>　</a:t>
                      </a:r>
                      <a:r>
                        <a:rPr kumimoji="1" lang="en-US" altLang="ja-JP" sz="1200" b="1" dirty="0" smtClean="0"/>
                        <a:t> 9.8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ja-JP" altLang="en-US" sz="1200" b="1" dirty="0" smtClean="0"/>
                        <a:t>　　</a:t>
                      </a:r>
                      <a:r>
                        <a:rPr kumimoji="1" lang="en-US" altLang="ja-JP" sz="1200" b="1" dirty="0" smtClean="0"/>
                        <a:t>22.9</a:t>
                      </a:r>
                      <a:endParaRPr kumimoji="1" lang="ja-JP" alt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11.8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45.0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55.0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22.6</a:t>
                      </a:r>
                    </a:p>
                    <a:p>
                      <a:endParaRPr kumimoji="1" lang="en-US" altLang="ja-JP" sz="1200" b="1" dirty="0" smtClean="0"/>
                    </a:p>
                    <a:p>
                      <a:r>
                        <a:rPr kumimoji="1" lang="en-US" altLang="ja-JP" sz="1200" b="1" dirty="0" smtClean="0"/>
                        <a:t>    50.4</a:t>
                      </a:r>
                      <a:endParaRPr kumimoji="1" lang="ja-JP" altLang="en-US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467544" y="5271065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/>
              <a:t>（資料）ジェトロ</a:t>
            </a:r>
          </a:p>
        </p:txBody>
      </p:sp>
    </p:spTree>
    <p:extLst>
      <p:ext uri="{BB962C8B-B14F-4D97-AF65-F5344CB8AC3E}">
        <p14:creationId xmlns:p14="http://schemas.microsoft.com/office/powerpoint/2010/main" val="149347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ローチャート: 処理 7"/>
          <p:cNvSpPr/>
          <p:nvPr/>
        </p:nvSpPr>
        <p:spPr>
          <a:xfrm>
            <a:off x="1912815" y="2972952"/>
            <a:ext cx="2331445" cy="1869839"/>
          </a:xfrm>
          <a:prstGeom prst="flowChartProcess">
            <a:avLst/>
          </a:prstGeom>
          <a:solidFill>
            <a:schemeClr val="bg2">
              <a:lumMod val="9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>
            <a:normAutofit/>
          </a:bodyPr>
          <a:lstStyle/>
          <a:p>
            <a:endParaRPr lang="en-US" altLang="ja-JP" sz="1050" dirty="0"/>
          </a:p>
          <a:p>
            <a:pPr algn="ctr"/>
            <a:endParaRPr kumimoji="1" lang="ja-JP" altLang="en-US" sz="1050" dirty="0"/>
          </a:p>
        </p:txBody>
      </p:sp>
      <p:sp>
        <p:nvSpPr>
          <p:cNvPr id="14" name="コンテンツ プレースホルダー 13"/>
          <p:cNvSpPr>
            <a:spLocks noGrp="1"/>
          </p:cNvSpPr>
          <p:nvPr>
            <p:ph idx="1"/>
          </p:nvPr>
        </p:nvSpPr>
        <p:spPr>
          <a:xfrm>
            <a:off x="281431" y="1451126"/>
            <a:ext cx="8507288" cy="5107876"/>
          </a:xfrm>
        </p:spPr>
        <p:txBody>
          <a:bodyPr/>
          <a:lstStyle/>
          <a:p>
            <a:pPr marL="0" indent="0">
              <a:buNone/>
            </a:pPr>
            <a:endParaRPr lang="en-US" altLang="ja-JP" dirty="0"/>
          </a:p>
          <a:p>
            <a:pPr algn="ctr"/>
            <a:endParaRPr lang="ja-JP" altLang="en-US" sz="1050" b="1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7368"/>
          </a:xfrm>
        </p:spPr>
        <p:txBody>
          <a:bodyPr>
            <a:normAutofit/>
          </a:bodyPr>
          <a:lstStyle/>
          <a:p>
            <a:r>
              <a:rPr kumimoji="1" lang="ja-JP" altLang="en-US" sz="2800" dirty="0" smtClean="0"/>
              <a:t>図１</a:t>
            </a:r>
            <a:r>
              <a:rPr lang="ja-JP" altLang="en-US" sz="2800" dirty="0" smtClean="0"/>
              <a:t> </a:t>
            </a:r>
            <a:r>
              <a:rPr kumimoji="1" lang="ja-JP" altLang="en-US" sz="2800" dirty="0" smtClean="0"/>
              <a:t>アジア太平洋地域における経済連携の重層関係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7" name="フローチャート: 処理 6"/>
          <p:cNvSpPr/>
          <p:nvPr/>
        </p:nvSpPr>
        <p:spPr>
          <a:xfrm>
            <a:off x="1770813" y="2636912"/>
            <a:ext cx="2945203" cy="2353494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ローチャート: 処理 9"/>
          <p:cNvSpPr/>
          <p:nvPr/>
        </p:nvSpPr>
        <p:spPr>
          <a:xfrm>
            <a:off x="2807804" y="1700808"/>
            <a:ext cx="5220580" cy="4608512"/>
          </a:xfrm>
          <a:prstGeom prst="flowChartProcess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825917" y="2974036"/>
            <a:ext cx="1821808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altLang="ja-JP" sz="1050" b="1" dirty="0">
              <a:solidFill>
                <a:srgbClr val="292934"/>
              </a:solidFill>
            </a:endParaRPr>
          </a:p>
          <a:p>
            <a:pPr lvl="0"/>
            <a:endParaRPr lang="en-US" altLang="ja-JP" sz="1050" b="1" dirty="0">
              <a:solidFill>
                <a:srgbClr val="292934"/>
              </a:solidFill>
            </a:endParaRPr>
          </a:p>
          <a:p>
            <a:pPr lvl="0"/>
            <a:r>
              <a:rPr lang="ja-JP" altLang="en-US" sz="1050" b="1" dirty="0">
                <a:solidFill>
                  <a:srgbClr val="292934"/>
                </a:solidFill>
              </a:rPr>
              <a:t>香港</a:t>
            </a:r>
            <a:endParaRPr lang="en-US" altLang="ja-JP" sz="1050" b="1" dirty="0">
              <a:solidFill>
                <a:srgbClr val="292934"/>
              </a:solidFill>
            </a:endParaRPr>
          </a:p>
          <a:p>
            <a:pPr lvl="0"/>
            <a:r>
              <a:rPr lang="ja-JP" altLang="en-US" sz="1050" b="1" dirty="0">
                <a:solidFill>
                  <a:srgbClr val="292934"/>
                </a:solidFill>
              </a:rPr>
              <a:t>台湾</a:t>
            </a:r>
            <a:endParaRPr lang="en-US" altLang="ja-JP" sz="1050" b="1" dirty="0">
              <a:solidFill>
                <a:srgbClr val="292934"/>
              </a:solidFill>
            </a:endParaRPr>
          </a:p>
          <a:p>
            <a:pPr lvl="0"/>
            <a:r>
              <a:rPr lang="ja-JP" altLang="en-US" sz="1050" b="1" dirty="0">
                <a:solidFill>
                  <a:srgbClr val="292934"/>
                </a:solidFill>
              </a:rPr>
              <a:t>パプアニューギニア</a:t>
            </a:r>
            <a:endParaRPr lang="en-US" altLang="ja-JP" sz="1050" b="1" dirty="0">
              <a:solidFill>
                <a:srgbClr val="292934"/>
              </a:solidFill>
            </a:endParaRPr>
          </a:p>
        </p:txBody>
      </p:sp>
      <p:sp>
        <p:nvSpPr>
          <p:cNvPr id="5" name="フローチャート: 処理 4"/>
          <p:cNvSpPr/>
          <p:nvPr/>
        </p:nvSpPr>
        <p:spPr>
          <a:xfrm>
            <a:off x="1501015" y="1919710"/>
            <a:ext cx="4104456" cy="3813546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930198" y="3297199"/>
            <a:ext cx="76079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 smtClean="0"/>
              <a:t>ロシア</a:t>
            </a:r>
            <a:endParaRPr kumimoji="1" lang="ja-JP" altLang="en-US" sz="1050" b="1" dirty="0"/>
          </a:p>
        </p:txBody>
      </p:sp>
      <p:sp>
        <p:nvSpPr>
          <p:cNvPr id="9" name="フローチャート: 処理 8"/>
          <p:cNvSpPr/>
          <p:nvPr/>
        </p:nvSpPr>
        <p:spPr>
          <a:xfrm>
            <a:off x="3022604" y="3894288"/>
            <a:ext cx="4285699" cy="1964526"/>
          </a:xfrm>
          <a:prstGeom prst="flowChartProcess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 smtClean="0">
                <a:solidFill>
                  <a:schemeClr val="tx1"/>
                </a:solidFill>
              </a:rPr>
              <a:t>　　　　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859194" y="4659763"/>
            <a:ext cx="9041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 smtClean="0"/>
              <a:t>カナダ</a:t>
            </a:r>
            <a:endParaRPr kumimoji="1" lang="en-US" altLang="ja-JP" sz="1050" b="1" dirty="0" smtClean="0"/>
          </a:p>
          <a:p>
            <a:r>
              <a:rPr kumimoji="1" lang="ja-JP" altLang="en-US" sz="1050" b="1" dirty="0" smtClean="0"/>
              <a:t>メキシコ</a:t>
            </a:r>
            <a:endParaRPr kumimoji="1" lang="en-US" altLang="ja-JP" sz="1050" b="1" dirty="0" smtClean="0"/>
          </a:p>
          <a:p>
            <a:r>
              <a:rPr kumimoji="1" lang="ja-JP" altLang="en-US" sz="1050" b="1" dirty="0" smtClean="0"/>
              <a:t>ペルー</a:t>
            </a:r>
            <a:endParaRPr kumimoji="1" lang="en-US" altLang="ja-JP" sz="1050" b="1" dirty="0" smtClean="0"/>
          </a:p>
          <a:p>
            <a:r>
              <a:rPr lang="ja-JP" altLang="en-US" sz="1050" b="1" dirty="0"/>
              <a:t>チリ</a:t>
            </a:r>
            <a:endParaRPr kumimoji="1" lang="ja-JP" altLang="en-US" sz="1050" b="1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930198" y="4062653"/>
            <a:ext cx="4531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 smtClean="0"/>
              <a:t>米国</a:t>
            </a:r>
            <a:endParaRPr kumimoji="1" lang="ja-JP" altLang="en-US" sz="1050" b="1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895227" y="5144511"/>
            <a:ext cx="5068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b="1" dirty="0" smtClean="0"/>
              <a:t>インド</a:t>
            </a:r>
            <a:endParaRPr kumimoji="1" lang="ja-JP" altLang="en-US" sz="1050" b="1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893684" y="3297199"/>
            <a:ext cx="872355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b="1" dirty="0" smtClean="0"/>
              <a:t>インドネシア</a:t>
            </a:r>
            <a:endParaRPr kumimoji="1" lang="en-US" altLang="ja-JP" sz="1050" b="1" dirty="0" smtClean="0"/>
          </a:p>
          <a:p>
            <a:r>
              <a:rPr lang="ja-JP" altLang="en-US" sz="1050" b="1" dirty="0" smtClean="0"/>
              <a:t>フィリピン</a:t>
            </a:r>
            <a:endParaRPr lang="en-US" altLang="ja-JP" sz="1050" b="1" dirty="0" smtClean="0"/>
          </a:p>
          <a:p>
            <a:r>
              <a:rPr kumimoji="1" lang="ja-JP" altLang="en-US" sz="1050" b="1" dirty="0"/>
              <a:t>タイ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84205" y="4005064"/>
            <a:ext cx="93807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b="1" dirty="0" smtClean="0"/>
              <a:t>シンガ</a:t>
            </a:r>
            <a:r>
              <a:rPr lang="ja-JP" altLang="en-US" sz="1050" b="1" dirty="0" smtClean="0"/>
              <a:t>ポール</a:t>
            </a:r>
            <a:endParaRPr lang="en-US" altLang="ja-JP" sz="1050" b="1" dirty="0" smtClean="0"/>
          </a:p>
          <a:p>
            <a:r>
              <a:rPr kumimoji="1" lang="ja-JP" altLang="en-US" sz="1050" b="1" dirty="0" smtClean="0"/>
              <a:t>マレーシア</a:t>
            </a:r>
            <a:endParaRPr kumimoji="1" lang="en-US" altLang="ja-JP" sz="1050" b="1" dirty="0" smtClean="0"/>
          </a:p>
          <a:p>
            <a:r>
              <a:rPr lang="ja-JP" altLang="en-US" sz="1050" b="1" dirty="0" smtClean="0"/>
              <a:t>ベトナム</a:t>
            </a:r>
            <a:endParaRPr lang="en-US" altLang="ja-JP" sz="1050" b="1" dirty="0" smtClean="0"/>
          </a:p>
          <a:p>
            <a:r>
              <a:rPr kumimoji="1" lang="ja-JP" altLang="en-US" sz="1050" b="1" dirty="0"/>
              <a:t>ブルネイ</a:t>
            </a:r>
            <a:endParaRPr kumimoji="1" lang="en-US" altLang="ja-JP" sz="1050" b="1" dirty="0" smtClean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75858" y="5116867"/>
            <a:ext cx="126427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 smtClean="0"/>
              <a:t>豪州</a:t>
            </a:r>
            <a:endParaRPr kumimoji="1" lang="en-US" altLang="ja-JP" sz="1050" b="1" dirty="0" smtClean="0"/>
          </a:p>
          <a:p>
            <a:r>
              <a:rPr lang="ja-JP" altLang="en-US" sz="1050" b="1" dirty="0" smtClean="0"/>
              <a:t>ニュージ－</a:t>
            </a:r>
            <a:r>
              <a:rPr lang="ja-JP" altLang="en-US" sz="1050" b="1" dirty="0"/>
              <a:t>ランド</a:t>
            </a:r>
            <a:endParaRPr kumimoji="1" lang="en-US" altLang="ja-JP" sz="1050" b="1" dirty="0" smtClean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211960" y="3297201"/>
            <a:ext cx="59798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b="1" dirty="0" smtClean="0"/>
              <a:t> 中国</a:t>
            </a:r>
            <a:endParaRPr lang="en-US" altLang="ja-JP" sz="1050" b="1" dirty="0" smtClean="0"/>
          </a:p>
          <a:p>
            <a:r>
              <a:rPr kumimoji="1" lang="ja-JP" altLang="en-US" sz="1050" b="1" dirty="0" smtClean="0"/>
              <a:t> 韓国</a:t>
            </a:r>
            <a:endParaRPr kumimoji="1" lang="ja-JP" altLang="en-US" sz="1050" b="1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940365" y="3297200"/>
            <a:ext cx="78098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b="1" dirty="0" smtClean="0"/>
              <a:t>カンボジア</a:t>
            </a:r>
            <a:endParaRPr kumimoji="1" lang="en-US" altLang="ja-JP" sz="1050" b="1" dirty="0" smtClean="0"/>
          </a:p>
          <a:p>
            <a:r>
              <a:rPr lang="ja-JP" altLang="en-US" sz="1050" b="1" dirty="0" smtClean="0"/>
              <a:t>ラオス</a:t>
            </a:r>
            <a:endParaRPr lang="en-US" altLang="ja-JP" sz="1050" b="1" dirty="0" smtClean="0"/>
          </a:p>
          <a:p>
            <a:r>
              <a:rPr kumimoji="1" lang="ja-JP" altLang="en-US" sz="1050" b="1" dirty="0"/>
              <a:t>ミャンマー</a:t>
            </a:r>
          </a:p>
        </p:txBody>
      </p:sp>
      <p:sp>
        <p:nvSpPr>
          <p:cNvPr id="27" name="フローチャート: 処理 26"/>
          <p:cNvSpPr/>
          <p:nvPr/>
        </p:nvSpPr>
        <p:spPr>
          <a:xfrm>
            <a:off x="2990351" y="2865739"/>
            <a:ext cx="1149602" cy="289657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 smtClean="0">
                <a:solidFill>
                  <a:schemeClr val="tx1"/>
                </a:solidFill>
              </a:rPr>
              <a:t>ＡＳＥＡＮ（</a:t>
            </a:r>
            <a:r>
              <a:rPr kumimoji="1" lang="en-US" altLang="ja-JP" sz="1050" b="1" dirty="0" smtClean="0">
                <a:solidFill>
                  <a:schemeClr val="tx1"/>
                </a:solidFill>
              </a:rPr>
              <a:t>AEC</a:t>
            </a:r>
            <a:r>
              <a:rPr kumimoji="1" lang="ja-JP" altLang="en-US" sz="1050" b="1" dirty="0" smtClean="0">
                <a:solidFill>
                  <a:schemeClr val="tx1"/>
                </a:solidFill>
              </a:rPr>
              <a:t>）</a:t>
            </a:r>
            <a:endParaRPr kumimoji="1" lang="ja-JP" altLang="en-US" sz="1050" b="1" dirty="0"/>
          </a:p>
        </p:txBody>
      </p:sp>
      <p:sp>
        <p:nvSpPr>
          <p:cNvPr id="28" name="フローチャート: 処理 27"/>
          <p:cNvSpPr/>
          <p:nvPr/>
        </p:nvSpPr>
        <p:spPr>
          <a:xfrm>
            <a:off x="2995556" y="2497423"/>
            <a:ext cx="1248705" cy="278975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 smtClean="0">
                <a:solidFill>
                  <a:schemeClr val="tx1"/>
                </a:solidFill>
              </a:rPr>
              <a:t>ＡＳＥＡＮ＋</a:t>
            </a:r>
            <a:r>
              <a:rPr kumimoji="1" lang="en-US" altLang="ja-JP" sz="1050" b="1" dirty="0" smtClean="0">
                <a:solidFill>
                  <a:schemeClr val="tx1"/>
                </a:solidFill>
              </a:rPr>
              <a:t>3</a:t>
            </a:r>
            <a:endParaRPr kumimoji="1" lang="ja-JP" altLang="en-US" sz="1050" b="1" dirty="0">
              <a:solidFill>
                <a:schemeClr val="tx1"/>
              </a:solidFill>
            </a:endParaRPr>
          </a:p>
        </p:txBody>
      </p:sp>
      <p:sp>
        <p:nvSpPr>
          <p:cNvPr id="29" name="フローチャート: 処理 28"/>
          <p:cNvSpPr/>
          <p:nvPr/>
        </p:nvSpPr>
        <p:spPr>
          <a:xfrm>
            <a:off x="2995556" y="1775694"/>
            <a:ext cx="2053451" cy="288032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 dirty="0" smtClean="0">
                <a:solidFill>
                  <a:schemeClr val="tx1"/>
                </a:solidFill>
              </a:rPr>
              <a:t>東アジアサミット （ＡＳＥＡＮ＋</a:t>
            </a:r>
            <a:r>
              <a:rPr lang="en-US" altLang="ja-JP" sz="1050" b="1" dirty="0" smtClean="0">
                <a:solidFill>
                  <a:schemeClr val="tx1"/>
                </a:solidFill>
              </a:rPr>
              <a:t>8</a:t>
            </a:r>
            <a:r>
              <a:rPr lang="ja-JP" altLang="en-US" sz="1050" b="1" dirty="0" smtClean="0">
                <a:solidFill>
                  <a:schemeClr val="tx1"/>
                </a:solidFill>
              </a:rPr>
              <a:t>）</a:t>
            </a:r>
            <a:endParaRPr kumimoji="1" lang="ja-JP" altLang="en-US" sz="1050" b="1" dirty="0">
              <a:solidFill>
                <a:schemeClr val="tx1"/>
              </a:solidFill>
            </a:endParaRPr>
          </a:p>
        </p:txBody>
      </p:sp>
      <p:sp>
        <p:nvSpPr>
          <p:cNvPr id="31" name="フローチャート: 処理 30"/>
          <p:cNvSpPr/>
          <p:nvPr/>
        </p:nvSpPr>
        <p:spPr>
          <a:xfrm>
            <a:off x="1619672" y="2276872"/>
            <a:ext cx="3190274" cy="3312368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ローチャート: 処理 1023"/>
          <p:cNvSpPr/>
          <p:nvPr/>
        </p:nvSpPr>
        <p:spPr>
          <a:xfrm>
            <a:off x="3022605" y="2125116"/>
            <a:ext cx="1221656" cy="276072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 dirty="0">
                <a:solidFill>
                  <a:schemeClr val="tx1"/>
                </a:solidFill>
              </a:rPr>
              <a:t>ＡＳＥＡＮ</a:t>
            </a:r>
            <a:r>
              <a:rPr lang="ja-JP" altLang="en-US" sz="1050" b="1" dirty="0" smtClean="0">
                <a:solidFill>
                  <a:schemeClr val="tx1"/>
                </a:solidFill>
              </a:rPr>
              <a:t>＋</a:t>
            </a:r>
            <a:r>
              <a:rPr lang="en-US" altLang="ja-JP" sz="1050" b="1" dirty="0" smtClean="0">
                <a:solidFill>
                  <a:schemeClr val="tx1"/>
                </a:solidFill>
              </a:rPr>
              <a:t>6</a:t>
            </a:r>
            <a:endParaRPr lang="en-US" altLang="ja-JP" sz="1050" b="1" dirty="0">
              <a:solidFill>
                <a:schemeClr val="tx1"/>
              </a:solidFill>
            </a:endParaRPr>
          </a:p>
        </p:txBody>
      </p:sp>
      <p:sp>
        <p:nvSpPr>
          <p:cNvPr id="1025" name="フローチャート: 処理 1024"/>
          <p:cNvSpPr/>
          <p:nvPr/>
        </p:nvSpPr>
        <p:spPr>
          <a:xfrm>
            <a:off x="5859194" y="5771134"/>
            <a:ext cx="1089067" cy="288032"/>
          </a:xfrm>
          <a:prstGeom prst="flowChartProcess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smtClean="0">
                <a:solidFill>
                  <a:schemeClr val="tx1"/>
                </a:solidFill>
              </a:rPr>
              <a:t>         </a:t>
            </a:r>
          </a:p>
          <a:p>
            <a:pPr algn="ctr"/>
            <a:r>
              <a:rPr kumimoji="1" lang="en-US" altLang="ja-JP" sz="1050" b="1" dirty="0" smtClean="0">
                <a:solidFill>
                  <a:schemeClr val="tx1"/>
                </a:solidFill>
              </a:rPr>
              <a:t>TPP</a:t>
            </a:r>
          </a:p>
          <a:p>
            <a:pPr algn="ctr"/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1028" name="フローチャート: 処理 1027"/>
          <p:cNvSpPr/>
          <p:nvPr/>
        </p:nvSpPr>
        <p:spPr>
          <a:xfrm>
            <a:off x="5859194" y="1561002"/>
            <a:ext cx="1808269" cy="328353"/>
          </a:xfrm>
          <a:prstGeom prst="flowChartProcess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b="1" dirty="0" smtClean="0">
                <a:solidFill>
                  <a:schemeClr val="tx1"/>
                </a:solidFill>
              </a:rPr>
              <a:t>APEC (FTAAP)</a:t>
            </a:r>
            <a:endParaRPr kumimoji="1" lang="ja-JP" altLang="en-US" sz="1050" b="1" dirty="0">
              <a:solidFill>
                <a:schemeClr val="tx1"/>
              </a:solidFill>
            </a:endParaRPr>
          </a:p>
        </p:txBody>
      </p:sp>
      <p:sp>
        <p:nvSpPr>
          <p:cNvPr id="1030" name="テキスト ボックス 1029"/>
          <p:cNvSpPr txBox="1"/>
          <p:nvPr/>
        </p:nvSpPr>
        <p:spPr>
          <a:xfrm>
            <a:off x="611560" y="6165304"/>
            <a:ext cx="144016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 smtClean="0"/>
              <a:t>（資料）　経済産業省</a:t>
            </a:r>
            <a:endParaRPr kumimoji="1" lang="ja-JP" altLang="en-US" sz="1050" b="1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139953" y="4062653"/>
            <a:ext cx="79024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 b="1" dirty="0"/>
              <a:t> </a:t>
            </a:r>
            <a:r>
              <a:rPr lang="ja-JP" altLang="en-US" sz="1050" b="1" dirty="0" smtClean="0"/>
              <a:t>  </a:t>
            </a:r>
            <a:r>
              <a:rPr kumimoji="1" lang="ja-JP" altLang="en-US" sz="1050" b="1" dirty="0" smtClean="0">
                <a:solidFill>
                  <a:srgbClr val="C00000"/>
                </a:solidFill>
              </a:rPr>
              <a:t>日本</a:t>
            </a:r>
            <a:endParaRPr kumimoji="1" lang="en-US" altLang="ja-JP" sz="1050" b="1" dirty="0" smtClean="0">
              <a:solidFill>
                <a:srgbClr val="C00000"/>
              </a:solidFill>
            </a:endParaRPr>
          </a:p>
          <a:p>
            <a:endParaRPr kumimoji="1" lang="ja-JP" altLang="en-US" sz="1050" b="1" dirty="0"/>
          </a:p>
        </p:txBody>
      </p:sp>
      <p:sp>
        <p:nvSpPr>
          <p:cNvPr id="30" name="フローチャート: 処理 29"/>
          <p:cNvSpPr/>
          <p:nvPr/>
        </p:nvSpPr>
        <p:spPr>
          <a:xfrm>
            <a:off x="2989775" y="2125116"/>
            <a:ext cx="1503560" cy="276072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b="1" dirty="0" smtClean="0">
                <a:solidFill>
                  <a:schemeClr val="tx1"/>
                </a:solidFill>
              </a:rPr>
              <a:t>ＡＳＥＡＮ＋</a:t>
            </a:r>
            <a:r>
              <a:rPr lang="en-US" altLang="ja-JP" sz="1050" b="1" dirty="0" smtClean="0">
                <a:solidFill>
                  <a:schemeClr val="tx1"/>
                </a:solidFill>
              </a:rPr>
              <a:t>6</a:t>
            </a:r>
            <a:r>
              <a:rPr lang="ja-JP" altLang="en-US" sz="1050" b="1" dirty="0" smtClean="0">
                <a:solidFill>
                  <a:schemeClr val="tx1"/>
                </a:solidFill>
              </a:rPr>
              <a:t>　（</a:t>
            </a:r>
            <a:r>
              <a:rPr lang="en-US" altLang="ja-JP" sz="1050" b="1" dirty="0" smtClean="0">
                <a:solidFill>
                  <a:schemeClr val="tx1"/>
                </a:solidFill>
              </a:rPr>
              <a:t>RCEP</a:t>
            </a:r>
            <a:r>
              <a:rPr lang="ja-JP" altLang="en-US" sz="1050" b="1" dirty="0" smtClean="0">
                <a:solidFill>
                  <a:schemeClr val="tx1"/>
                </a:solidFill>
              </a:rPr>
              <a:t>）</a:t>
            </a:r>
            <a:endParaRPr lang="en-US" altLang="ja-JP" sz="105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7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772816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>
                <a:solidFill>
                  <a:srgbClr val="C00000"/>
                </a:solidFill>
                <a:latin typeface="+mn-ea"/>
              </a:rPr>
              <a:t> </a:t>
            </a:r>
            <a:br>
              <a:rPr lang="en-US" altLang="ja-JP" dirty="0" smtClean="0">
                <a:solidFill>
                  <a:srgbClr val="C00000"/>
                </a:solidFill>
                <a:latin typeface="+mn-ea"/>
              </a:rPr>
            </a:br>
            <a:r>
              <a:rPr lang="en-US" altLang="ja-JP" dirty="0">
                <a:solidFill>
                  <a:srgbClr val="C00000"/>
                </a:solidFill>
                <a:latin typeface="+mn-ea"/>
              </a:rPr>
              <a:t> </a:t>
            </a:r>
            <a:r>
              <a:rPr lang="en-US" altLang="ja-JP" dirty="0" smtClean="0">
                <a:solidFill>
                  <a:srgbClr val="C00000"/>
                </a:solidFill>
                <a:latin typeface="+mn-ea"/>
              </a:rPr>
              <a:t>        Ⅱ</a:t>
            </a:r>
            <a:r>
              <a:rPr lang="ja-JP" altLang="en-US" dirty="0">
                <a:solidFill>
                  <a:srgbClr val="C00000"/>
                </a:solidFill>
                <a:latin typeface="+mn-ea"/>
              </a:rPr>
              <a:t>　</a:t>
            </a:r>
            <a:r>
              <a:rPr lang="ja-JP" altLang="en-US" dirty="0" smtClean="0">
                <a:solidFill>
                  <a:srgbClr val="C00000"/>
                </a:solidFill>
                <a:latin typeface="+mn-ea"/>
              </a:rPr>
              <a:t> 正念場</a:t>
            </a:r>
            <a:r>
              <a:rPr lang="ja-JP" altLang="en-US" dirty="0">
                <a:solidFill>
                  <a:srgbClr val="C00000"/>
                </a:solidFill>
                <a:latin typeface="+mn-ea"/>
              </a:rPr>
              <a:t>の</a:t>
            </a:r>
            <a:r>
              <a:rPr lang="en-US" altLang="ja-JP" dirty="0">
                <a:solidFill>
                  <a:srgbClr val="C00000"/>
                </a:solidFill>
                <a:latin typeface="+mn-ea"/>
              </a:rPr>
              <a:t>TPP</a:t>
            </a:r>
            <a:r>
              <a:rPr lang="ja-JP" altLang="en-US" dirty="0">
                <a:solidFill>
                  <a:srgbClr val="C00000"/>
                </a:solidFill>
                <a:latin typeface="+mn-ea"/>
              </a:rPr>
              <a:t>交渉</a:t>
            </a:r>
            <a:r>
              <a:rPr lang="en-US" altLang="ja-JP" dirty="0">
                <a:solidFill>
                  <a:srgbClr val="C00000"/>
                </a:solidFill>
                <a:latin typeface="+mn-ea"/>
              </a:rPr>
              <a:t/>
            </a:r>
            <a:br>
              <a:rPr lang="en-US" altLang="ja-JP" dirty="0">
                <a:solidFill>
                  <a:srgbClr val="C00000"/>
                </a:solidFill>
                <a:latin typeface="+mn-ea"/>
              </a:rPr>
            </a:b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2924944"/>
            <a:ext cx="8229600" cy="3412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200" dirty="0" smtClean="0">
                <a:latin typeface="+mn-ea"/>
              </a:rPr>
              <a:t>            ３． </a:t>
            </a:r>
            <a:r>
              <a:rPr lang="en-US" altLang="ja-JP" sz="3200" dirty="0">
                <a:latin typeface="+mn-ea"/>
              </a:rPr>
              <a:t>TPP</a:t>
            </a:r>
            <a:r>
              <a:rPr lang="ja-JP" altLang="en-US" sz="3200" dirty="0">
                <a:latin typeface="+mn-ea"/>
              </a:rPr>
              <a:t>の背景：米国の</a:t>
            </a:r>
            <a:r>
              <a:rPr lang="ja-JP" altLang="en-US" sz="3200" dirty="0" smtClean="0">
                <a:latin typeface="+mn-ea"/>
              </a:rPr>
              <a:t>狙い</a:t>
            </a:r>
            <a:endParaRPr lang="en-US" altLang="ja-JP" sz="32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3200" dirty="0" smtClean="0">
                <a:latin typeface="+mn-ea"/>
              </a:rPr>
              <a:t>            ４． </a:t>
            </a:r>
            <a:r>
              <a:rPr lang="en-US" altLang="ja-JP" sz="3200" dirty="0">
                <a:latin typeface="+mn-ea"/>
              </a:rPr>
              <a:t>TPP</a:t>
            </a:r>
            <a:r>
              <a:rPr lang="ja-JP" altLang="en-US" sz="3200" dirty="0">
                <a:latin typeface="+mn-ea"/>
              </a:rPr>
              <a:t>交渉の争点</a:t>
            </a:r>
            <a:endParaRPr lang="en-US" altLang="ja-JP" sz="3200" dirty="0">
              <a:latin typeface="+mn-ea"/>
            </a:endParaRPr>
          </a:p>
          <a:p>
            <a:pPr marL="0" indent="0">
              <a:buNone/>
            </a:pPr>
            <a:r>
              <a:rPr lang="ja-JP" altLang="en-US" sz="3200" dirty="0" smtClean="0">
                <a:latin typeface="+mn-ea"/>
              </a:rPr>
              <a:t>            ５</a:t>
            </a:r>
            <a:r>
              <a:rPr lang="ja-JP" altLang="en-US" sz="3200" dirty="0">
                <a:latin typeface="+mn-ea"/>
              </a:rPr>
              <a:t>． 交渉の行方：漂流か</a:t>
            </a:r>
            <a:endParaRPr lang="en-US" altLang="ja-JP" sz="3200" dirty="0">
              <a:latin typeface="+mn-ea"/>
            </a:endParaRPr>
          </a:p>
          <a:p>
            <a:pPr marL="0" indent="0">
              <a:buNone/>
            </a:pPr>
            <a:endParaRPr kumimoji="1" lang="ja-JP" altLang="en-US" sz="3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1759C-A8FC-4569-94C9-13E8FDD5CF9B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53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クラリティ">
  <a:themeElements>
    <a:clrScheme name="クラリティ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クラシック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クラリティ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22882</TotalTime>
  <Words>1878</Words>
  <Application>Microsoft Office PowerPoint</Application>
  <PresentationFormat>画面に合わせる (4:3)</PresentationFormat>
  <Paragraphs>732</Paragraphs>
  <Slides>35</Slides>
  <Notes>35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36" baseType="lpstr">
      <vt:lpstr>クラリティ</vt:lpstr>
      <vt:lpstr>                 日本国際経済学会関西支部　国際シンポジウム 2014年３月29日（土）   　　　　　　　TPP ､RCEPと日本の通商戦略                     　　　 　　　アジア太平洋の新たな通商秩序を展望する  </vt:lpstr>
      <vt:lpstr>　　　   目　次</vt:lpstr>
      <vt:lpstr>はじめに（要旨）</vt:lpstr>
      <vt:lpstr>　　 　 　Ⅰ 　WTO離れとメガFTAの潮流 </vt:lpstr>
      <vt:lpstr> １.　WTO交渉の失速 </vt:lpstr>
      <vt:lpstr>２．21世紀型貿易とメガFTA</vt:lpstr>
      <vt:lpstr>表１   メガFTAの世界経済に占める位置付け（2012 年）</vt:lpstr>
      <vt:lpstr>図１ アジア太平洋地域における経済連携の重層関係</vt:lpstr>
      <vt:lpstr>           Ⅱ　 正念場のTPP交渉 </vt:lpstr>
      <vt:lpstr>  　３．TPPの背景：米国の狙い（１） 　　　 －Stop Asia Only（アジアだけの経済圏を阻止）－ </vt:lpstr>
      <vt:lpstr>   ３．TPPの背景：米国の狙い（2）      －TPP拡大によるFTAAP実現－   </vt:lpstr>
      <vt:lpstr>  　 ３．TPPの背景：米国の狙い（3） 　　－TPPは国家輸出戦略の柱－     </vt:lpstr>
      <vt:lpstr>   ３．TPPの背景：米国の狙い（４） 　　－中国の国家資本主義に照準－   </vt:lpstr>
      <vt:lpstr> ４．TPP交渉の争点（１） 　　－TPPは21世紀型のFTAモデル－ </vt:lpstr>
      <vt:lpstr>表２　ＴＰＰ交渉の２１分野</vt:lpstr>
      <vt:lpstr>  ４．TPP交渉の争点（２） 　－物品市場アクセス：センシティブ品目の扱い－  </vt:lpstr>
      <vt:lpstr> ４．TPP交渉の争点 （３） 　　　－TPPのルール：米国の主張と他国の反発－  </vt:lpstr>
      <vt:lpstr>    ４．TPP交渉の争点（３） 　　　－TPPのルール：米国の主張と他国の反発－    </vt:lpstr>
      <vt:lpstr> ５．交渉の行方、漂流か（１） 　　 －21世紀型と20世紀型の狭間で－  </vt:lpstr>
      <vt:lpstr>  ５．交渉の行方、漂流か（２） 　　－TPA法案は両刃の剣－  </vt:lpstr>
      <vt:lpstr>表３　TPP交渉の経緯と今後の日程</vt:lpstr>
      <vt:lpstr>      Ⅲ　 同床異夢のRCEP</vt:lpstr>
      <vt:lpstr> ６．日中韓FTAの思惑 </vt:lpstr>
      <vt:lpstr> ７．動き出したRCEP：運転席は･･･ （１）      －ASEANプラスをめぐる確執－ </vt:lpstr>
      <vt:lpstr>表４　RCEP交渉開始までの動き</vt:lpstr>
      <vt:lpstr> ７．動き出したRCEP：運転席は･･･ （２） 　　－ＲＣＥＰ交渉は前途多難－ </vt:lpstr>
      <vt:lpstr>表５　 RCEPの概要（８原則と交渉分野）</vt:lpstr>
      <vt:lpstr> ８．RCEPはAECを超えられない？ </vt:lpstr>
      <vt:lpstr>表６　AECブループリントの戦略目標</vt:lpstr>
      <vt:lpstr>      Ⅳ　メガFTAと日本の通商戦略</vt:lpstr>
      <vt:lpstr> ９． 21世紀型の通商戦略（１） 　　 －メガFTA時代のルールづくり－ </vt:lpstr>
      <vt:lpstr> ９． 21世紀型の通商戦略（２） 　　 －TPPは日本のFTA戦略の試金石－ </vt:lpstr>
      <vt:lpstr> 10.　TPPとRCEP：日本の役割（１）　　　　　 　　　 －日米による中国包囲網－ </vt:lpstr>
      <vt:lpstr>  10.　 TPPとRCEP：日本の役割 （２） 　　　    －アジア太平洋の懸け橋となれるか－ </vt:lpstr>
      <vt:lpstr>参考文献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米国のTPP戦略と日本</dc:title>
  <dc:creator>hiromi</dc:creator>
  <cp:lastModifiedBy>hiromi</cp:lastModifiedBy>
  <cp:revision>3056</cp:revision>
  <cp:lastPrinted>2013-05-19T10:35:49Z</cp:lastPrinted>
  <dcterms:created xsi:type="dcterms:W3CDTF">2011-10-10T02:12:27Z</dcterms:created>
  <dcterms:modified xsi:type="dcterms:W3CDTF">2014-03-15T12:36:19Z</dcterms:modified>
</cp:coreProperties>
</file>