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78"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kamoto" initials="N" lastIdx="11" clrIdx="0"/>
  <p:cmAuthor id="1"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460" autoAdjust="0"/>
  </p:normalViewPr>
  <p:slideViewPr>
    <p:cSldViewPr>
      <p:cViewPr varScale="1">
        <p:scale>
          <a:sx n="47" d="100"/>
          <a:sy n="47" d="100"/>
        </p:scale>
        <p:origin x="-204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5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79E9A-61BF-49DB-A82B-0691D19DF4E2}" type="datetimeFigureOut">
              <a:rPr lang="zh-CN" altLang="en-US" smtClean="0"/>
              <a:pPr/>
              <a:t>2014/3/21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56447D-281F-4D5B-A9F1-12B8BF8B492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cpc.people.com.cn/GB/64162/64168/64568/65445/4526285.htm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24</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latin typeface="+mn-lt"/>
                <a:ea typeface="+mn-ea"/>
                <a:cs typeface="+mn-cs"/>
              </a:rPr>
              <a:t>1978</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12</a:t>
            </a:r>
            <a:r>
              <a:rPr lang="zh-CN" altLang="zh-CN" sz="1200" kern="1200" dirty="0" smtClean="0">
                <a:solidFill>
                  <a:schemeClr val="tx1"/>
                </a:solidFill>
                <a:latin typeface="+mn-lt"/>
                <a:ea typeface="+mn-ea"/>
                <a:cs typeface="+mn-cs"/>
              </a:rPr>
              <a:t>月中国共产党第十二次全国代表大会（简称：中共“十二大”）报告提出，实行对外开放，按照平等互利的原则扩大对外经济技术交流，是我国坚定不移的战略方针，并号召利用国际市场，大力扩展对外贸易，同时吸引外国资金进行建设</a:t>
            </a:r>
            <a:r>
              <a:rPr lang="ja-JP" altLang="en-US" sz="1200" kern="1200" dirty="0" smtClean="0">
                <a:solidFill>
                  <a:schemeClr val="tx1"/>
                </a:solidFill>
                <a:latin typeface="+mn-lt"/>
                <a:ea typeface="+mn-ea"/>
                <a:cs typeface="+mn-cs"/>
              </a:rPr>
              <a:t>。</a:t>
            </a:r>
            <a:endParaRPr lang="en-US" altLang="ja-JP"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latin typeface="+mn-lt"/>
                <a:ea typeface="+mn-ea"/>
                <a:cs typeface="+mn-cs"/>
              </a:rPr>
              <a:t>1987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10</a:t>
            </a:r>
            <a:r>
              <a:rPr lang="zh-CN" altLang="zh-CN" sz="1200" kern="1200" dirty="0" smtClean="0">
                <a:solidFill>
                  <a:schemeClr val="tx1"/>
                </a:solidFill>
                <a:latin typeface="+mn-lt"/>
                <a:ea typeface="+mn-ea"/>
                <a:cs typeface="+mn-cs"/>
              </a:rPr>
              <a:t>月中共“十三大”报告提到，根据国际形势和中国现代化建设的需要，围绕和平和发展两大主题，调整外交格局和党的对外关系，发展了独立自主、反对霸权主义、维护世界和平的对外政策。新技术革命迅猛发展，市场竞争日益加剧，国际政治风云变幻，中国仍面临紧迫且严峻的挑战。因此，中国必须以更加勇敢的姿态进入世界经济舞台，正确选择进出口战略和利用外资战略，进一步扩展同世界各国包括发达国家和发展中国家的经济技术合作与贸易交流，为加快我国科技进步和提高经济效益创造更好的条件</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sz="1200" kern="1200" dirty="0" smtClean="0">
                <a:solidFill>
                  <a:schemeClr val="tx1"/>
                </a:solidFill>
                <a:latin typeface="+mn-lt"/>
                <a:ea typeface="+mn-ea"/>
                <a:cs typeface="+mn-cs"/>
              </a:rPr>
              <a:t>20</a:t>
            </a:r>
            <a:r>
              <a:rPr lang="zh-CN" altLang="zh-CN" sz="1200" kern="1200" dirty="0" smtClean="0">
                <a:solidFill>
                  <a:schemeClr val="tx1"/>
                </a:solidFill>
                <a:latin typeface="+mn-lt"/>
                <a:ea typeface="+mn-ea"/>
                <a:cs typeface="+mn-cs"/>
              </a:rPr>
              <a:t>世纪</a:t>
            </a:r>
            <a:r>
              <a:rPr lang="en-US" altLang="zh-CN" sz="1200" kern="1200" dirty="0" smtClean="0">
                <a:solidFill>
                  <a:schemeClr val="tx1"/>
                </a:solidFill>
                <a:latin typeface="+mn-lt"/>
                <a:ea typeface="+mn-ea"/>
                <a:cs typeface="+mn-cs"/>
              </a:rPr>
              <a:t>90</a:t>
            </a:r>
            <a:r>
              <a:rPr lang="zh-CN" altLang="zh-CN" sz="1200" kern="1200" dirty="0" smtClean="0">
                <a:solidFill>
                  <a:schemeClr val="tx1"/>
                </a:solidFill>
                <a:latin typeface="+mn-lt"/>
                <a:ea typeface="+mn-ea"/>
                <a:cs typeface="+mn-cs"/>
              </a:rPr>
              <a:t>年代初，苏联突然间的分崩离析意味着冷战的戛然而止。</a:t>
            </a:r>
            <a:r>
              <a:rPr lang="en-US" altLang="zh-CN" sz="1200" kern="1200" dirty="0" smtClean="0">
                <a:solidFill>
                  <a:schemeClr val="tx1"/>
                </a:solidFill>
                <a:latin typeface="+mn-lt"/>
                <a:ea typeface="+mn-ea"/>
                <a:cs typeface="+mn-cs"/>
              </a:rPr>
              <a:t>1992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10</a:t>
            </a:r>
            <a:r>
              <a:rPr lang="zh-CN" altLang="zh-CN" sz="1200" kern="1200" dirty="0" smtClean="0">
                <a:solidFill>
                  <a:schemeClr val="tx1"/>
                </a:solidFill>
                <a:latin typeface="+mn-lt"/>
                <a:ea typeface="+mn-ea"/>
                <a:cs typeface="+mn-cs"/>
              </a:rPr>
              <a:t>月中共“十四大”报告结合国际形势的新动向，高屋建瓴地指出世界正处在大变动的历史时期，但和平与发展仍是世界两大主题。两极格局业已终结，各种力量重新分化组合，世界正朝着多极化方向发展。新格局的形成将是长期的、复杂的过程。为此，中国须与各国合作，建立和平、稳定、公正、合理的国际新秩序。“十四大”报告中第一次写入了“国际新秩序”的表述，并详细指明了国际秩序“和平、稳定、公正、合理”的发展应然，不仅如此，“建立平等互利的国际经济新秩序”被视为国际新秩序的重要支撑。由此不难发现，中国实际已意识到国际经济体系的加速变迁与深刻转型、以及自身为此所亟需的身份转变，并就如何由国际经济体系的积极参与者逐步升格为合格建设者的合理路径，存有一定的思考与设计。</a:t>
            </a:r>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sz="1200" kern="1200" dirty="0" smtClean="0">
                <a:solidFill>
                  <a:schemeClr val="tx1"/>
                </a:solidFill>
                <a:latin typeface="+mn-lt"/>
                <a:ea typeface="+mn-ea"/>
                <a:cs typeface="+mn-cs"/>
              </a:rPr>
              <a:t>1997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9</a:t>
            </a:r>
            <a:r>
              <a:rPr lang="zh-CN" altLang="zh-CN" sz="1200" kern="1200" dirty="0" smtClean="0">
                <a:solidFill>
                  <a:schemeClr val="tx1"/>
                </a:solidFill>
                <a:latin typeface="+mn-lt"/>
                <a:ea typeface="+mn-ea"/>
                <a:cs typeface="+mn-cs"/>
              </a:rPr>
              <a:t>月中共“十五大”报告进一步阐述了中国对构建国际体系的期望与设想，指出国际新秩序须以和平共处五项原则为基础，符合联合国宪章的宗旨和原则，反映和平与发展的时代潮流。同报告尖锐地指出“不公正、不合理的国际经济旧秩序还在损害着发展中国家的利益”，以此凸显改革国际经济秩序的必要性与紧迫性。</a:t>
            </a:r>
          </a:p>
          <a:p>
            <a:r>
              <a:rPr lang="zh-CN" altLang="zh-CN" sz="1200" kern="1200" dirty="0" smtClean="0">
                <a:solidFill>
                  <a:schemeClr val="tx1"/>
                </a:solidFill>
                <a:latin typeface="+mn-lt"/>
                <a:ea typeface="+mn-ea"/>
                <a:cs typeface="+mn-cs"/>
              </a:rPr>
              <a:t>江泽民：《高举邓小平理论伟大旗帜，把建设有中国特色社会主义事业全面推向二十一世纪：江泽民在中国共产党第十五次全国代表大会上的报告》（</a:t>
            </a:r>
            <a:r>
              <a:rPr lang="en-US" altLang="zh-CN" sz="1200" kern="1200" dirty="0" smtClean="0">
                <a:solidFill>
                  <a:schemeClr val="tx1"/>
                </a:solidFill>
                <a:latin typeface="+mn-lt"/>
                <a:ea typeface="+mn-ea"/>
                <a:cs typeface="+mn-cs"/>
              </a:rPr>
              <a:t>1997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9</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12</a:t>
            </a:r>
            <a:r>
              <a:rPr lang="zh-CN" altLang="zh-CN" sz="1200" kern="1200" dirty="0" smtClean="0">
                <a:solidFill>
                  <a:schemeClr val="tx1"/>
                </a:solidFill>
                <a:latin typeface="+mn-lt"/>
                <a:ea typeface="+mn-ea"/>
                <a:cs typeface="+mn-cs"/>
              </a:rPr>
              <a:t>日），载《中国共产党新闻网》。（</a:t>
            </a:r>
            <a:r>
              <a:rPr lang="en-US" altLang="zh-CN" sz="1200" kern="1200" dirty="0" smtClean="0">
                <a:solidFill>
                  <a:schemeClr val="tx1"/>
                </a:solidFill>
                <a:latin typeface="+mn-lt"/>
                <a:ea typeface="+mn-ea"/>
                <a:cs typeface="+mn-cs"/>
              </a:rPr>
              <a:t>2013</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6</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6</a:t>
            </a:r>
            <a:r>
              <a:rPr lang="zh-CN" altLang="zh-CN" sz="1200" kern="1200" dirty="0" smtClean="0">
                <a:solidFill>
                  <a:schemeClr val="tx1"/>
                </a:solidFill>
                <a:latin typeface="+mn-lt"/>
                <a:ea typeface="+mn-ea"/>
                <a:cs typeface="+mn-cs"/>
              </a:rPr>
              <a:t>日，</a:t>
            </a:r>
            <a:r>
              <a:rPr lang="en-US" altLang="zh-CN" sz="1200" u="sng" kern="1200" dirty="0" smtClean="0">
                <a:solidFill>
                  <a:schemeClr val="tx1"/>
                </a:solidFill>
                <a:latin typeface="+mn-lt"/>
                <a:ea typeface="+mn-ea"/>
                <a:cs typeface="+mn-cs"/>
                <a:hlinkClick r:id="rId3"/>
              </a:rPr>
              <a:t>http://cpc.people.com.cn/GB/64162/64168/64568/65445/4526285.html</a:t>
            </a:r>
            <a:r>
              <a:rPr lang="zh-CN" altLang="zh-CN" sz="1200" kern="1200" dirty="0" smtClean="0">
                <a:solidFill>
                  <a:schemeClr val="tx1"/>
                </a:solidFill>
                <a:latin typeface="+mn-lt"/>
                <a:ea typeface="+mn-ea"/>
                <a:cs typeface="+mn-cs"/>
              </a:rPr>
              <a:t>）</a:t>
            </a:r>
          </a:p>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sz="1200" kern="1200" dirty="0" smtClean="0">
                <a:solidFill>
                  <a:schemeClr val="tx1"/>
                </a:solidFill>
                <a:latin typeface="+mn-lt"/>
                <a:ea typeface="+mn-ea"/>
                <a:cs typeface="+mn-cs"/>
              </a:rPr>
              <a:t>2001</a:t>
            </a:r>
            <a:r>
              <a:rPr lang="zh-CN" altLang="zh-CN" sz="1200" kern="1200" dirty="0" smtClean="0">
                <a:solidFill>
                  <a:schemeClr val="tx1"/>
                </a:solidFill>
                <a:latin typeface="+mn-lt"/>
                <a:ea typeface="+mn-ea"/>
                <a:cs typeface="+mn-cs"/>
              </a:rPr>
              <a:t>年末中国正式加入</a:t>
            </a:r>
            <a:r>
              <a:rPr lang="en-US" altLang="zh-CN" sz="1200" kern="1200" dirty="0" smtClean="0">
                <a:solidFill>
                  <a:schemeClr val="tx1"/>
                </a:solidFill>
                <a:latin typeface="+mn-lt"/>
                <a:ea typeface="+mn-ea"/>
                <a:cs typeface="+mn-cs"/>
              </a:rPr>
              <a:t>WTO</a:t>
            </a:r>
            <a:r>
              <a:rPr lang="zh-CN" altLang="zh-CN" sz="1200" kern="1200" dirty="0" smtClean="0">
                <a:solidFill>
                  <a:schemeClr val="tx1"/>
                </a:solidFill>
                <a:latin typeface="+mn-lt"/>
                <a:ea typeface="+mn-ea"/>
                <a:cs typeface="+mn-cs"/>
              </a:rPr>
              <a:t>，标志着中国与国际经济体系的联系更趋紧密，彼此间的相互影响愈加深化。一些西方学者乐于以国际政治的宏观视角来解读此种蜕变，认为中国已从“体系的反对者”、“体系的改革者”转变为“体系的维护者”</a:t>
            </a:r>
            <a:r>
              <a:rPr lang="ja-JP" altLang="en-US" sz="1200" kern="1200" dirty="0" smtClean="0">
                <a:solidFill>
                  <a:schemeClr val="tx1"/>
                </a:solidFill>
                <a:latin typeface="+mn-lt"/>
                <a:ea typeface="+mn-ea"/>
                <a:cs typeface="+mn-cs"/>
              </a:rPr>
              <a:t>。</a:t>
            </a:r>
            <a:endParaRPr lang="en-US" altLang="ja-JP" sz="1200" kern="1200" dirty="0" smtClean="0">
              <a:solidFill>
                <a:schemeClr val="tx1"/>
              </a:solidFill>
              <a:latin typeface="+mn-lt"/>
              <a:ea typeface="+mn-ea"/>
              <a:cs typeface="+mn-cs"/>
            </a:endParaRPr>
          </a:p>
          <a:p>
            <a:endParaRPr lang="en-US" altLang="zh-CN" sz="1200" kern="1200" dirty="0" smtClean="0">
              <a:solidFill>
                <a:schemeClr val="tx1"/>
              </a:solidFill>
              <a:latin typeface="+mn-lt"/>
              <a:ea typeface="+mn-ea"/>
              <a:cs typeface="+mn-cs"/>
            </a:endParaRPr>
          </a:p>
          <a:p>
            <a:r>
              <a:rPr lang="en-US" altLang="zh-CN" sz="1200" kern="1200" dirty="0" smtClean="0">
                <a:solidFill>
                  <a:schemeClr val="tx1"/>
                </a:solidFill>
                <a:latin typeface="+mn-lt"/>
                <a:ea typeface="+mn-ea"/>
                <a:cs typeface="+mn-cs"/>
              </a:rPr>
              <a:t>2002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的中共“十六大”报告对当时的国际局势与国际体系发展趋势予以了积极、正面的评价，认为“世界多极化和经济全球化趋势的发展，给世界的和平与发展带来了机遇和有利条件”。与此同时，报告进一步阐述了中国参与并融入国际体系、推动国际经济体系改革与发展的决心与信心，中国“愿与国际社会共同努力，积极促进世界多极化，推动多种力量和谐并存，保持国际社会的稳定；积极促进经济全球化朝着有利于实现共同繁荣的方向发展，趋利避害，使各国特别是发展中国家都从中受益”。</a:t>
            </a:r>
          </a:p>
          <a:p>
            <a:r>
              <a:rPr lang="zh-CN" altLang="zh-CN" sz="1200" kern="1200" dirty="0" smtClean="0">
                <a:solidFill>
                  <a:schemeClr val="tx1"/>
                </a:solidFill>
                <a:latin typeface="+mn-lt"/>
                <a:ea typeface="+mn-ea"/>
                <a:cs typeface="+mn-cs"/>
              </a:rPr>
              <a:t>江泽民：《全面建设小康社会，开创中国特色社会主义事业新局面：在中国共产党第十六次全国代表大会上的报告》（</a:t>
            </a:r>
            <a:r>
              <a:rPr lang="en-US" altLang="zh-CN" sz="1200" kern="1200" dirty="0" smtClean="0">
                <a:solidFill>
                  <a:schemeClr val="tx1"/>
                </a:solidFill>
                <a:latin typeface="+mn-lt"/>
                <a:ea typeface="+mn-ea"/>
                <a:cs typeface="+mn-cs"/>
              </a:rPr>
              <a:t>2002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8</a:t>
            </a:r>
            <a:r>
              <a:rPr lang="zh-CN" altLang="zh-CN" sz="1200" kern="1200" dirty="0" smtClean="0">
                <a:solidFill>
                  <a:schemeClr val="tx1"/>
                </a:solidFill>
                <a:latin typeface="+mn-lt"/>
                <a:ea typeface="+mn-ea"/>
                <a:cs typeface="+mn-cs"/>
              </a:rPr>
              <a:t>日），载《中国共产党新闻网》。</a:t>
            </a:r>
          </a:p>
          <a:p>
            <a:r>
              <a:rPr lang="zh-CN" altLang="zh-CN" sz="1200" kern="1200" dirty="0" smtClean="0">
                <a:solidFill>
                  <a:schemeClr val="tx1"/>
                </a:solidFill>
                <a:latin typeface="+mn-lt"/>
                <a:ea typeface="+mn-ea"/>
                <a:cs typeface="+mn-cs"/>
              </a:rPr>
              <a:t>江泽民：《全面建设小康社会，开创中国特色社会主义事业新局面：在中国共产党第十六次全国代表大会上的报告》（</a:t>
            </a:r>
            <a:r>
              <a:rPr lang="en-US" altLang="zh-CN" sz="1200" kern="1200" dirty="0" smtClean="0">
                <a:solidFill>
                  <a:schemeClr val="tx1"/>
                </a:solidFill>
                <a:latin typeface="+mn-lt"/>
                <a:ea typeface="+mn-ea"/>
                <a:cs typeface="+mn-cs"/>
              </a:rPr>
              <a:t>2002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8</a:t>
            </a:r>
            <a:r>
              <a:rPr lang="zh-CN" altLang="zh-CN" sz="1200" kern="1200" dirty="0" smtClean="0">
                <a:solidFill>
                  <a:schemeClr val="tx1"/>
                </a:solidFill>
                <a:latin typeface="+mn-lt"/>
                <a:ea typeface="+mn-ea"/>
                <a:cs typeface="+mn-cs"/>
              </a:rPr>
              <a:t>日），载《中国共产党新闻网》。</a:t>
            </a:r>
          </a:p>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sz="1200" kern="1200" dirty="0" smtClean="0">
                <a:solidFill>
                  <a:schemeClr val="tx1"/>
                </a:solidFill>
                <a:latin typeface="+mn-lt"/>
                <a:ea typeface="+mn-ea"/>
                <a:cs typeface="+mn-cs"/>
              </a:rPr>
              <a:t>2007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10</a:t>
            </a:r>
            <a:r>
              <a:rPr lang="zh-CN" altLang="zh-CN" sz="1200" kern="1200" dirty="0" smtClean="0">
                <a:solidFill>
                  <a:schemeClr val="tx1"/>
                </a:solidFill>
                <a:latin typeface="+mn-lt"/>
                <a:ea typeface="+mn-ea"/>
                <a:cs typeface="+mn-cs"/>
              </a:rPr>
              <a:t>月中共“十七大”报告再度肯定了世界多极化、经济全球化的深入发展，认为“国际力量对比朝着有利于维护世界和平方向发展”。但不可否认，世界经济失衡加剧，南北差距进一步拉大，为此，中国希望各国在经济上能相互合作、优势互补，共同推动经济全球化朝着均衡、普惠、共赢的方向发展。尽管此后意想不到的全球性金融危机给世界经济的稳定发展造成了不小的麻烦，但其并未阻断世界多极化、经济全球化、合作多样化的发展趋势。</a:t>
            </a:r>
            <a:r>
              <a:rPr lang="zh-CN" altLang="zh-CN" dirty="0" smtClean="0"/>
              <a:t> </a:t>
            </a:r>
            <a:r>
              <a:rPr lang="zh-CN" altLang="zh-CN" sz="1200" kern="1200" dirty="0" smtClean="0">
                <a:solidFill>
                  <a:schemeClr val="tx1"/>
                </a:solidFill>
                <a:latin typeface="+mn-lt"/>
                <a:ea typeface="+mn-ea"/>
                <a:cs typeface="+mn-cs"/>
              </a:rPr>
              <a:t>胡锦涛：《高举中国特色社会主义伟大旗帜 为夺取全面建设小康社会新胜利而奋斗：在中国共产党第十七次全国代表大会上的报告》（</a:t>
            </a:r>
            <a:r>
              <a:rPr lang="en-US" altLang="zh-CN" sz="1200" kern="1200" dirty="0" smtClean="0">
                <a:solidFill>
                  <a:schemeClr val="tx1"/>
                </a:solidFill>
                <a:latin typeface="+mn-lt"/>
                <a:ea typeface="+mn-ea"/>
                <a:cs typeface="+mn-cs"/>
              </a:rPr>
              <a:t>2007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10</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15</a:t>
            </a:r>
            <a:r>
              <a:rPr lang="zh-CN" altLang="zh-CN" sz="1200" kern="1200" dirty="0" smtClean="0">
                <a:solidFill>
                  <a:schemeClr val="tx1"/>
                </a:solidFill>
                <a:latin typeface="+mn-lt"/>
                <a:ea typeface="+mn-ea"/>
                <a:cs typeface="+mn-cs"/>
              </a:rPr>
              <a:t>日），载《中国共产党新闻网》。</a:t>
            </a:r>
          </a:p>
          <a:p>
            <a:r>
              <a:rPr lang="zh-CN" altLang="zh-CN" sz="1200" kern="1200" dirty="0" smtClean="0">
                <a:solidFill>
                  <a:schemeClr val="tx1"/>
                </a:solidFill>
                <a:latin typeface="+mn-lt"/>
                <a:ea typeface="+mn-ea"/>
                <a:cs typeface="+mn-cs"/>
              </a:rPr>
              <a:t>胡锦涛：《高举中国特色社会主义伟大旗帜 为夺取全面建设小康社会新胜利而奋斗：在中国共产党第十七次全国代表大会上的报告》（</a:t>
            </a:r>
            <a:r>
              <a:rPr lang="en-US" altLang="zh-CN" sz="1200" kern="1200" dirty="0" smtClean="0">
                <a:solidFill>
                  <a:schemeClr val="tx1"/>
                </a:solidFill>
                <a:latin typeface="+mn-lt"/>
                <a:ea typeface="+mn-ea"/>
                <a:cs typeface="+mn-cs"/>
              </a:rPr>
              <a:t>2007</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10</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15</a:t>
            </a:r>
            <a:r>
              <a:rPr lang="zh-CN" altLang="zh-CN" sz="1200" kern="1200" dirty="0" smtClean="0">
                <a:solidFill>
                  <a:schemeClr val="tx1"/>
                </a:solidFill>
                <a:latin typeface="+mn-lt"/>
                <a:ea typeface="+mn-ea"/>
                <a:cs typeface="+mn-cs"/>
              </a:rPr>
              <a:t>日），载《中国共产党新闻网》。</a:t>
            </a:r>
          </a:p>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中共“十八大”报告指出“全球合作向多层次全方位拓展，新兴市场国家和发展中国家整体实力增强，国际力量对比朝着有利于维护世界和平方向发展，保持国际形势总体稳定具备更多有利条件”。同时，报告也客观地列明了诸多有碍于国际经济体系健康发展的负面因素，如“国际金融危机影响深远；世界经济增长不稳定不确定因素增多；全球发展不平衡加剧；霸权主义、强权政治和新干涉主义有所上升”等等。有鉴于此，中国主张在国际关系中弘扬平等互信、包容互鉴、合作共赢的精神，共同维护国际公平正义。更为重要的是，“十八大”报告明确把“必须坚持和平发展”作为夺取中国特色社会主义新胜利的基本要求之一，并详细阐述了和平发展的具体内容与重大意义，强调“和平发展是中国特色社会主义的必然选择。要坚持开放的发展、合作的发展、共赢的发展，通过争取和平国际环境发展自己，又以自身发展维护和促进世界和平，扩大同各方利益汇合点，推动建设持久和平、共同繁荣的和谐世界。</a:t>
            </a:r>
            <a:r>
              <a:rPr lang="zh-CN" altLang="zh-CN" dirty="0" smtClean="0"/>
              <a:t> </a:t>
            </a:r>
            <a:r>
              <a:rPr lang="zh-CN" altLang="zh-CN" sz="1200" kern="1200" dirty="0" smtClean="0">
                <a:solidFill>
                  <a:schemeClr val="tx1"/>
                </a:solidFill>
                <a:latin typeface="+mn-lt"/>
                <a:ea typeface="+mn-ea"/>
                <a:cs typeface="+mn-cs"/>
              </a:rPr>
              <a:t>胡锦涛：《坚定不移沿着中国特色社会主义道路前进 为全面建成小康社会而奋斗：在中国共产党第十八次全球代表大会上的报告》（</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8</a:t>
            </a:r>
            <a:r>
              <a:rPr lang="zh-CN" altLang="zh-CN" sz="1200" kern="1200" dirty="0" smtClean="0">
                <a:solidFill>
                  <a:schemeClr val="tx1"/>
                </a:solidFill>
                <a:latin typeface="+mn-lt"/>
                <a:ea typeface="+mn-ea"/>
                <a:cs typeface="+mn-cs"/>
              </a:rPr>
              <a:t>日）（《中国共产党第十八次全球代表大会文件汇编》，北京：人民出版社，</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月）第</a:t>
            </a:r>
            <a:r>
              <a:rPr lang="en-US" altLang="zh-CN" sz="1200" kern="1200" dirty="0" smtClean="0">
                <a:solidFill>
                  <a:schemeClr val="tx1"/>
                </a:solidFill>
                <a:latin typeface="+mn-lt"/>
                <a:ea typeface="+mn-ea"/>
                <a:cs typeface="+mn-cs"/>
              </a:rPr>
              <a:t>42-43</a:t>
            </a:r>
            <a:r>
              <a:rPr lang="zh-CN" altLang="zh-CN" sz="1200" kern="1200" dirty="0" smtClean="0">
                <a:solidFill>
                  <a:schemeClr val="tx1"/>
                </a:solidFill>
                <a:latin typeface="+mn-lt"/>
                <a:ea typeface="+mn-ea"/>
                <a:cs typeface="+mn-cs"/>
              </a:rPr>
              <a:t>页。</a:t>
            </a:r>
          </a:p>
          <a:p>
            <a:r>
              <a:rPr lang="zh-CN" altLang="zh-CN" sz="1200" kern="1200" dirty="0" smtClean="0">
                <a:solidFill>
                  <a:schemeClr val="tx1"/>
                </a:solidFill>
                <a:latin typeface="+mn-lt"/>
                <a:ea typeface="+mn-ea"/>
                <a:cs typeface="+mn-cs"/>
              </a:rPr>
              <a:t>胡锦涛：《坚定不移沿着中国特色社会主义道路前进 为全面建成小康社会而奋斗：在中国共产党第十八次全球代表大会上的报告》（</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8</a:t>
            </a:r>
            <a:r>
              <a:rPr lang="zh-CN" altLang="zh-CN" sz="1200" kern="1200" dirty="0" smtClean="0">
                <a:solidFill>
                  <a:schemeClr val="tx1"/>
                </a:solidFill>
                <a:latin typeface="+mn-lt"/>
                <a:ea typeface="+mn-ea"/>
                <a:cs typeface="+mn-cs"/>
              </a:rPr>
              <a:t>日）（《中国共产党第十八次全球代表大会文件汇编》，北京：人民出版社，</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月）第</a:t>
            </a:r>
            <a:r>
              <a:rPr lang="en-US" altLang="zh-CN" sz="1200" kern="1200" dirty="0" smtClean="0">
                <a:solidFill>
                  <a:schemeClr val="tx1"/>
                </a:solidFill>
                <a:latin typeface="+mn-lt"/>
                <a:ea typeface="+mn-ea"/>
                <a:cs typeface="+mn-cs"/>
              </a:rPr>
              <a:t>43</a:t>
            </a:r>
            <a:r>
              <a:rPr lang="zh-CN" altLang="zh-CN" sz="1200" kern="1200" dirty="0" smtClean="0">
                <a:solidFill>
                  <a:schemeClr val="tx1"/>
                </a:solidFill>
                <a:latin typeface="+mn-lt"/>
                <a:ea typeface="+mn-ea"/>
                <a:cs typeface="+mn-cs"/>
              </a:rPr>
              <a:t>页。</a:t>
            </a:r>
          </a:p>
          <a:p>
            <a:r>
              <a:rPr lang="zh-CN" altLang="zh-CN" sz="1200" kern="1200" dirty="0" smtClean="0">
                <a:solidFill>
                  <a:schemeClr val="tx1"/>
                </a:solidFill>
                <a:latin typeface="+mn-lt"/>
                <a:ea typeface="+mn-ea"/>
                <a:cs typeface="+mn-cs"/>
              </a:rPr>
              <a:t>胡锦涛：《坚定不移沿着中国特色社会主义道路前进　为全面建成小康社会而奋斗：在中国共产党第十八次全国代表大会上的报告（</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a:t>
            </a:r>
            <a:r>
              <a:rPr lang="en-US" altLang="zh-CN" sz="1200" kern="1200" dirty="0" smtClean="0">
                <a:solidFill>
                  <a:schemeClr val="tx1"/>
                </a:solidFill>
                <a:latin typeface="+mn-lt"/>
                <a:ea typeface="+mn-ea"/>
                <a:cs typeface="+mn-cs"/>
              </a:rPr>
              <a:t>8</a:t>
            </a:r>
            <a:r>
              <a:rPr lang="zh-CN" altLang="zh-CN" sz="1200" kern="1200" dirty="0" smtClean="0">
                <a:solidFill>
                  <a:schemeClr val="tx1"/>
                </a:solidFill>
                <a:latin typeface="+mn-lt"/>
                <a:ea typeface="+mn-ea"/>
                <a:cs typeface="+mn-cs"/>
              </a:rPr>
              <a:t>日）》（《中国共产党第十八次全国代表大会文件汇编》，北京：人民出版社，</a:t>
            </a:r>
            <a:r>
              <a:rPr lang="en-US" altLang="zh-CN" sz="1200" kern="1200" dirty="0" smtClean="0">
                <a:solidFill>
                  <a:schemeClr val="tx1"/>
                </a:solidFill>
                <a:latin typeface="+mn-lt"/>
                <a:ea typeface="+mn-ea"/>
                <a:cs typeface="+mn-cs"/>
              </a:rPr>
              <a:t>2012</a:t>
            </a:r>
            <a:r>
              <a:rPr lang="zh-CN" altLang="zh-CN" sz="1200" kern="1200" dirty="0" smtClean="0">
                <a:solidFill>
                  <a:schemeClr val="tx1"/>
                </a:solidFill>
                <a:latin typeface="+mn-lt"/>
                <a:ea typeface="+mn-ea"/>
                <a:cs typeface="+mn-cs"/>
              </a:rPr>
              <a:t>年</a:t>
            </a:r>
            <a:r>
              <a:rPr lang="en-US" altLang="zh-CN" sz="1200" kern="1200" dirty="0" smtClean="0">
                <a:solidFill>
                  <a:schemeClr val="tx1"/>
                </a:solidFill>
                <a:latin typeface="+mn-lt"/>
                <a:ea typeface="+mn-ea"/>
                <a:cs typeface="+mn-cs"/>
              </a:rPr>
              <a:t>11</a:t>
            </a:r>
            <a:r>
              <a:rPr lang="zh-CN" altLang="zh-CN" sz="1200" kern="1200" dirty="0" smtClean="0">
                <a:solidFill>
                  <a:schemeClr val="tx1"/>
                </a:solidFill>
                <a:latin typeface="+mn-lt"/>
                <a:ea typeface="+mn-ea"/>
                <a:cs typeface="+mn-cs"/>
              </a:rPr>
              <a:t>月，第</a:t>
            </a:r>
            <a:r>
              <a:rPr lang="en-US" altLang="zh-CN" sz="1200" kern="1200" dirty="0" smtClean="0">
                <a:solidFill>
                  <a:schemeClr val="tx1"/>
                </a:solidFill>
                <a:latin typeface="+mn-lt"/>
                <a:ea typeface="+mn-ea"/>
                <a:cs typeface="+mn-cs"/>
              </a:rPr>
              <a:t>14</a:t>
            </a:r>
            <a:r>
              <a:rPr lang="zh-CN" altLang="zh-CN" sz="1200" kern="1200" dirty="0" smtClean="0">
                <a:solidFill>
                  <a:schemeClr val="tx1"/>
                </a:solidFill>
                <a:latin typeface="+mn-lt"/>
                <a:ea typeface="+mn-ea"/>
                <a:cs typeface="+mn-cs"/>
              </a:rPr>
              <a:t>页）。</a:t>
            </a:r>
          </a:p>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0656447D-281F-4D5B-A9F1-12B8BF8B492C}"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1"/>
      </p:bgRef>
    </p:bg>
    <p:spTree>
      <p:nvGrpSpPr>
        <p:cNvPr id="1" name=""/>
        <p:cNvGrpSpPr/>
        <p:nvPr/>
      </p:nvGrpSpPr>
      <p:grpSpPr>
        <a:xfrm>
          <a:off x="0" y="0"/>
          <a:ext cx="0" cy="0"/>
          <a:chOff x="0" y="0"/>
          <a:chExt cx="0" cy="0"/>
        </a:xfrm>
      </p:grpSpPr>
      <p:sp>
        <p:nvSpPr>
          <p:cNvPr id="8" name="标题 7"/>
          <p:cNvSpPr>
            <a:spLocks noGrp="1"/>
          </p:cNvSpPr>
          <p:nvPr>
            <p:ph type="ctrTitle"/>
          </p:nvPr>
        </p:nvSpPr>
        <p:spPr>
          <a:xfrm>
            <a:off x="2286000" y="3124200"/>
            <a:ext cx="6172200" cy="1894362"/>
          </a:xfrm>
        </p:spPr>
        <p:txBody>
          <a:bodyPr/>
          <a:lstStyle>
            <a:lvl1pPr>
              <a:defRPr b="1"/>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bwMode="auto">
          <a:xfrm rot="5400000">
            <a:off x="7764621" y="1174097"/>
            <a:ext cx="2286000" cy="381000"/>
          </a:xfrm>
        </p:spPr>
        <p:txBody>
          <a:bodyPr/>
          <a:lstStyle/>
          <a:p>
            <a:fld id="{AD56443A-F3DE-45E4-A9F3-65016134B872}" type="datetimeFigureOut">
              <a:rPr lang="zh-CN" altLang="en-US" smtClean="0"/>
              <a:pPr/>
              <a:t>2014/3/21</a:t>
            </a:fld>
            <a:endParaRPr lang="zh-CN" altLang="en-US"/>
          </a:p>
        </p:txBody>
      </p:sp>
      <p:sp>
        <p:nvSpPr>
          <p:cNvPr id="17" name="页脚占位符 16"/>
          <p:cNvSpPr>
            <a:spLocks noGrp="1"/>
          </p:cNvSpPr>
          <p:nvPr>
            <p:ph type="ftr" sz="quarter" idx="11"/>
          </p:nvPr>
        </p:nvSpPr>
        <p:spPr bwMode="auto">
          <a:xfrm rot="5400000">
            <a:off x="7077269" y="4181669"/>
            <a:ext cx="3657600" cy="384048"/>
          </a:xfrm>
        </p:spPr>
        <p:txBody>
          <a:bodyPr/>
          <a:lstStyle/>
          <a:p>
            <a:endParaRPr lang="zh-CN"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接连接符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接连接符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接连接符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椭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椭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椭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灯片编号占位符 28"/>
          <p:cNvSpPr>
            <a:spLocks noGrp="1"/>
          </p:cNvSpPr>
          <p:nvPr>
            <p:ph type="sldNum" sz="quarter" idx="12"/>
          </p:nvPr>
        </p:nvSpPr>
        <p:spPr bwMode="auto">
          <a:xfrm>
            <a:off x="1325544" y="4928702"/>
            <a:ext cx="609600" cy="517524"/>
          </a:xfrm>
        </p:spPr>
        <p:txBody>
          <a:bodyPr/>
          <a:lstStyle/>
          <a:p>
            <a:fld id="{592319B9-43AF-499F-B77B-C8F082A0D13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D56443A-F3DE-45E4-A9F3-65016134B872}" type="datetimeFigureOut">
              <a:rPr lang="zh-CN" altLang="en-US" smtClean="0"/>
              <a:pPr/>
              <a:t>2014/3/21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319B9-43AF-499F-B77B-C8F082A0D136}"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D56443A-F3DE-45E4-A9F3-65016134B872}" type="datetimeFigureOut">
              <a:rPr lang="zh-CN" altLang="en-US" smtClean="0"/>
              <a:pPr/>
              <a:t>2014/3/21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319B9-43AF-499F-B77B-C8F082A0D136}"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8" name="内容占位符 7"/>
          <p:cNvSpPr>
            <a:spLocks noGrp="1"/>
          </p:cNvSpPr>
          <p:nvPr>
            <p:ph sz="quarter" idx="1"/>
          </p:nvPr>
        </p:nvSpPr>
        <p:spPr>
          <a:xfrm>
            <a:off x="457200" y="1600200"/>
            <a:ext cx="7467600" cy="487375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4"/>
          </p:nvPr>
        </p:nvSpPr>
        <p:spPr/>
        <p:txBody>
          <a:bodyPr rtlCol="0"/>
          <a:lstStyle/>
          <a:p>
            <a:fld id="{AD56443A-F3DE-45E4-A9F3-65016134B872}" type="datetimeFigureOut">
              <a:rPr lang="zh-CN" altLang="en-US" smtClean="0"/>
              <a:pPr/>
              <a:t>2014/3/21</a:t>
            </a:fld>
            <a:endParaRPr lang="zh-CN" altLang="en-US"/>
          </a:p>
        </p:txBody>
      </p:sp>
      <p:sp>
        <p:nvSpPr>
          <p:cNvPr id="9" name="灯片编号占位符 8"/>
          <p:cNvSpPr>
            <a:spLocks noGrp="1"/>
          </p:cNvSpPr>
          <p:nvPr>
            <p:ph type="sldNum" sz="quarter" idx="15"/>
          </p:nvPr>
        </p:nvSpPr>
        <p:spPr/>
        <p:txBody>
          <a:bodyPr rtlCol="0"/>
          <a:lstStyle/>
          <a:p>
            <a:fld id="{592319B9-43AF-499F-B77B-C8F082A0D136}" type="slidenum">
              <a:rPr lang="zh-CN" altLang="en-US" smtClean="0"/>
              <a:pPr/>
              <a:t>‹#›</a:t>
            </a:fld>
            <a:endParaRPr lang="zh-CN" altLang="en-US"/>
          </a:p>
        </p:txBody>
      </p:sp>
      <p:sp>
        <p:nvSpPr>
          <p:cNvPr id="10" name="页脚占位符 9"/>
          <p:cNvSpPr>
            <a:spLocks noGrp="1"/>
          </p:cNvSpPr>
          <p:nvPr>
            <p:ph type="ftr" sz="quarter" idx="16"/>
          </p:nvPr>
        </p:nvSpPr>
        <p:spPr/>
        <p:txBody>
          <a:bodyPr rtlCol="0"/>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bwMode="auto">
          <a:xfrm rot="5400000">
            <a:off x="7763256" y="1170432"/>
            <a:ext cx="2286000" cy="381000"/>
          </a:xfrm>
        </p:spPr>
        <p:txBody>
          <a:bodyPr/>
          <a:lstStyle/>
          <a:p>
            <a:fld id="{AD56443A-F3DE-45E4-A9F3-65016134B872}" type="datetimeFigureOut">
              <a:rPr lang="zh-CN" altLang="en-US" smtClean="0"/>
              <a:pPr/>
              <a:t>2014/3/21</a:t>
            </a:fld>
            <a:endParaRPr lang="zh-CN" altLang="en-US"/>
          </a:p>
        </p:txBody>
      </p:sp>
      <p:sp>
        <p:nvSpPr>
          <p:cNvPr id="5" name="页脚占位符 4"/>
          <p:cNvSpPr>
            <a:spLocks noGrp="1"/>
          </p:cNvSpPr>
          <p:nvPr>
            <p:ph type="ftr" sz="quarter" idx="11"/>
          </p:nvPr>
        </p:nvSpPr>
        <p:spPr bwMode="auto">
          <a:xfrm rot="5400000">
            <a:off x="7077456" y="4178808"/>
            <a:ext cx="3657600" cy="384048"/>
          </a:xfrm>
        </p:spPr>
        <p:txBody>
          <a:bodyPr/>
          <a:lstStyle/>
          <a:p>
            <a:endParaRPr lang="zh-CN"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接连接符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接连接符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椭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椭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椭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接连接符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灯片编号占位符 5"/>
          <p:cNvSpPr>
            <a:spLocks noGrp="1"/>
          </p:cNvSpPr>
          <p:nvPr>
            <p:ph type="sldNum" sz="quarter" idx="12"/>
          </p:nvPr>
        </p:nvSpPr>
        <p:spPr bwMode="auto">
          <a:xfrm>
            <a:off x="1340616" y="4928702"/>
            <a:ext cx="609600" cy="517524"/>
          </a:xfrm>
        </p:spPr>
        <p:txBody>
          <a:bodyPr/>
          <a:lstStyle/>
          <a:p>
            <a:fld id="{592319B9-43AF-499F-B77B-C8F082A0D136}"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AD56443A-F3DE-45E4-A9F3-65016134B872}" type="datetimeFigureOut">
              <a:rPr lang="zh-CN" altLang="en-US" smtClean="0"/>
              <a:pPr/>
              <a:t>2014/3/21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2319B9-43AF-499F-B77B-C8F082A0D136}" type="slidenum">
              <a:rPr lang="zh-CN" altLang="en-US" smtClean="0"/>
              <a:pPr/>
              <a:t>‹#›</a:t>
            </a:fld>
            <a:endParaRPr lang="zh-CN" altLang="en-US"/>
          </a:p>
        </p:txBody>
      </p:sp>
      <p:sp>
        <p:nvSpPr>
          <p:cNvPr id="9" name="内容占位符 8"/>
          <p:cNvSpPr>
            <a:spLocks noGrp="1"/>
          </p:cNvSpPr>
          <p:nvPr>
            <p:ph sz="quarter" idx="1"/>
          </p:nvPr>
        </p:nvSpPr>
        <p:spPr>
          <a:xfrm>
            <a:off x="457200"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270248"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nchor="b"/>
          <a:lstStyle>
            <a:lvl1pPr>
              <a:defRPr/>
            </a:lvl1pPr>
          </a:lstStyle>
          <a:p>
            <a:r>
              <a:rPr kumimoji="0" lang="zh-CN" altLang="en-US" smtClean="0"/>
              <a:t>单击此处编辑母版标题样式</a:t>
            </a:r>
            <a:endParaRPr kumimoji="0" lang="en-US"/>
          </a:p>
        </p:txBody>
      </p:sp>
      <p:sp>
        <p:nvSpPr>
          <p:cNvPr id="7" name="日期占位符 6"/>
          <p:cNvSpPr>
            <a:spLocks noGrp="1"/>
          </p:cNvSpPr>
          <p:nvPr>
            <p:ph type="dt" sz="half" idx="10"/>
          </p:nvPr>
        </p:nvSpPr>
        <p:spPr/>
        <p:txBody>
          <a:bodyPr/>
          <a:lstStyle/>
          <a:p>
            <a:fld id="{AD56443A-F3DE-45E4-A9F3-65016134B872}" type="datetimeFigureOut">
              <a:rPr lang="zh-CN" altLang="en-US" smtClean="0"/>
              <a:pPr/>
              <a:t>2014/3/21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92319B9-43AF-499F-B77B-C8F082A0D136}" type="slidenum">
              <a:rPr lang="zh-CN" altLang="en-US" smtClean="0"/>
              <a:pPr/>
              <a:t>‹#›</a:t>
            </a:fld>
            <a:endParaRPr lang="zh-CN" altLang="en-US"/>
          </a:p>
        </p:txBody>
      </p:sp>
      <p:sp>
        <p:nvSpPr>
          <p:cNvPr id="11" name="内容占位符 10"/>
          <p:cNvSpPr>
            <a:spLocks noGrp="1"/>
          </p:cNvSpPr>
          <p:nvPr>
            <p:ph sz="quarter" idx="2"/>
          </p:nvPr>
        </p:nvSpPr>
        <p:spPr>
          <a:xfrm>
            <a:off x="457200"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371975"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6" name="日期占位符 5"/>
          <p:cNvSpPr>
            <a:spLocks noGrp="1"/>
          </p:cNvSpPr>
          <p:nvPr>
            <p:ph type="dt" sz="half" idx="10"/>
          </p:nvPr>
        </p:nvSpPr>
        <p:spPr/>
        <p:txBody>
          <a:bodyPr rtlCol="0"/>
          <a:lstStyle/>
          <a:p>
            <a:fld id="{AD56443A-F3DE-45E4-A9F3-65016134B872}" type="datetimeFigureOut">
              <a:rPr lang="zh-CN" altLang="en-US" smtClean="0"/>
              <a:pPr/>
              <a:t>2014/3/21</a:t>
            </a:fld>
            <a:endParaRPr lang="zh-CN" altLang="en-US"/>
          </a:p>
        </p:txBody>
      </p:sp>
      <p:sp>
        <p:nvSpPr>
          <p:cNvPr id="7" name="灯片编号占位符 6"/>
          <p:cNvSpPr>
            <a:spLocks noGrp="1"/>
          </p:cNvSpPr>
          <p:nvPr>
            <p:ph type="sldNum" sz="quarter" idx="11"/>
          </p:nvPr>
        </p:nvSpPr>
        <p:spPr/>
        <p:txBody>
          <a:bodyPr rtlCol="0"/>
          <a:lstStyle/>
          <a:p>
            <a:fld id="{592319B9-43AF-499F-B77B-C8F082A0D136}" type="slidenum">
              <a:rPr lang="zh-CN" altLang="en-US" smtClean="0"/>
              <a:pPr/>
              <a:t>‹#›</a:t>
            </a:fld>
            <a:endParaRPr lang="zh-CN" altLang="en-US"/>
          </a:p>
        </p:txBody>
      </p:sp>
      <p:sp>
        <p:nvSpPr>
          <p:cNvPr id="8" name="页脚占位符 7"/>
          <p:cNvSpPr>
            <a:spLocks noGrp="1"/>
          </p:cNvSpPr>
          <p:nvPr>
            <p:ph type="ftr" sz="quarter" idx="12"/>
          </p:nvPr>
        </p:nvSpPr>
        <p:spPr/>
        <p:txBody>
          <a:bodyPr rtlCol="0"/>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D56443A-F3DE-45E4-A9F3-65016134B872}" type="datetimeFigureOut">
              <a:rPr lang="zh-CN" altLang="en-US" smtClean="0"/>
              <a:pPr/>
              <a:t>2014/3/21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92319B9-43AF-499F-B77B-C8F082A0D136}"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1">
        <a:schemeClr val="bg1"/>
      </p:bgRef>
    </p:bg>
    <p:spTree>
      <p:nvGrpSpPr>
        <p:cNvPr id="1" name=""/>
        <p:cNvGrpSpPr/>
        <p:nvPr/>
      </p:nvGrpSpPr>
      <p:grpSpPr>
        <a:xfrm>
          <a:off x="0" y="0"/>
          <a:ext cx="0" cy="0"/>
          <a:chOff x="0" y="0"/>
          <a:chExt cx="0" cy="0"/>
        </a:xfrm>
      </p:grpSpPr>
      <p:sp>
        <p:nvSpPr>
          <p:cNvPr id="10" name="直接连接符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标题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8" name="直接连接符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接连接符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接连接符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椭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内容占位符 17"/>
          <p:cNvSpPr>
            <a:spLocks noGrp="1"/>
          </p:cNvSpPr>
          <p:nvPr>
            <p:ph sz="quarter" idx="1"/>
          </p:nvPr>
        </p:nvSpPr>
        <p:spPr>
          <a:xfrm>
            <a:off x="304800" y="274320"/>
            <a:ext cx="5638800" cy="6327648"/>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4"/>
          </p:nvPr>
        </p:nvSpPr>
        <p:spPr/>
        <p:txBody>
          <a:bodyPr rtlCol="0"/>
          <a:lstStyle/>
          <a:p>
            <a:fld id="{AD56443A-F3DE-45E4-A9F3-65016134B872}" type="datetimeFigureOut">
              <a:rPr lang="zh-CN" altLang="en-US" smtClean="0"/>
              <a:pPr/>
              <a:t>2014/3/21</a:t>
            </a:fld>
            <a:endParaRPr lang="zh-CN" altLang="en-US"/>
          </a:p>
        </p:txBody>
      </p:sp>
      <p:sp>
        <p:nvSpPr>
          <p:cNvPr id="22" name="灯片编号占位符 21"/>
          <p:cNvSpPr>
            <a:spLocks noGrp="1"/>
          </p:cNvSpPr>
          <p:nvPr>
            <p:ph type="sldNum" sz="quarter" idx="15"/>
          </p:nvPr>
        </p:nvSpPr>
        <p:spPr/>
        <p:txBody>
          <a:bodyPr rtlCol="0"/>
          <a:lstStyle/>
          <a:p>
            <a:fld id="{592319B9-43AF-499F-B77B-C8F082A0D136}" type="slidenum">
              <a:rPr lang="zh-CN" altLang="en-US" smtClean="0"/>
              <a:pPr/>
              <a:t>‹#›</a:t>
            </a:fld>
            <a:endParaRPr lang="zh-CN" altLang="en-US"/>
          </a:p>
        </p:txBody>
      </p:sp>
      <p:sp>
        <p:nvSpPr>
          <p:cNvPr id="23" name="页脚占位符 22"/>
          <p:cNvSpPr>
            <a:spLocks noGrp="1"/>
          </p:cNvSpPr>
          <p:nvPr>
            <p:ph type="ftr" sz="quarter" idx="16"/>
          </p:nvPr>
        </p:nvSpPr>
        <p:spPr/>
        <p:txBody>
          <a:bodyPr rtlCol="0"/>
          <a:lstStyle/>
          <a:p>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直接连接符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椭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标题 1"/>
          <p:cNvSpPr>
            <a:spLocks noGrp="1"/>
          </p:cNvSpPr>
          <p:nvPr>
            <p:ph type="title"/>
          </p:nvPr>
        </p:nvSpPr>
        <p:spPr>
          <a:xfrm rot="5400000">
            <a:off x="3350133" y="3200400"/>
            <a:ext cx="6309360" cy="457200"/>
          </a:xfrm>
        </p:spPr>
        <p:txBody>
          <a:bodyPr anchor="b"/>
          <a:lstStyle>
            <a:lvl1pPr algn="l">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CN" altLang="en-US" smtClean="0"/>
              <a:t>单击图标添加图片</a:t>
            </a:r>
            <a:endParaRPr kumimoji="0" lang="en-US"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10" name="直接连接符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接连接符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接连接符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接连接符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占位符 16"/>
          <p:cNvSpPr>
            <a:spLocks noGrp="1"/>
          </p:cNvSpPr>
          <p:nvPr>
            <p:ph type="dt" sz="half" idx="10"/>
          </p:nvPr>
        </p:nvSpPr>
        <p:spPr/>
        <p:txBody>
          <a:bodyPr rtlCol="0"/>
          <a:lstStyle/>
          <a:p>
            <a:fld id="{AD56443A-F3DE-45E4-A9F3-65016134B872}" type="datetimeFigureOut">
              <a:rPr lang="zh-CN" altLang="en-US" smtClean="0"/>
              <a:pPr/>
              <a:t>2014/3/21</a:t>
            </a:fld>
            <a:endParaRPr lang="zh-CN" altLang="en-US"/>
          </a:p>
        </p:txBody>
      </p:sp>
      <p:sp>
        <p:nvSpPr>
          <p:cNvPr id="18" name="灯片编号占位符 17"/>
          <p:cNvSpPr>
            <a:spLocks noGrp="1"/>
          </p:cNvSpPr>
          <p:nvPr>
            <p:ph type="sldNum" sz="quarter" idx="11"/>
          </p:nvPr>
        </p:nvSpPr>
        <p:spPr/>
        <p:txBody>
          <a:bodyPr rtlCol="0"/>
          <a:lstStyle/>
          <a:p>
            <a:fld id="{592319B9-43AF-499F-B77B-C8F082A0D136}" type="slidenum">
              <a:rPr lang="zh-CN" altLang="en-US" smtClean="0"/>
              <a:pPr/>
              <a:t>‹#›</a:t>
            </a:fld>
            <a:endParaRPr lang="zh-CN" altLang="en-US"/>
          </a:p>
        </p:txBody>
      </p:sp>
      <p:sp>
        <p:nvSpPr>
          <p:cNvPr id="21" name="页脚占位符 20"/>
          <p:cNvSpPr>
            <a:spLocks noGrp="1"/>
          </p:cNvSpPr>
          <p:nvPr>
            <p:ph type="ftr" sz="quarter" idx="12"/>
          </p:nvPr>
        </p:nvSpPr>
        <p:spPr/>
        <p:txBody>
          <a:bodyPr rtlCol="0"/>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D56443A-F3DE-45E4-A9F3-65016134B872}" type="datetimeFigureOut">
              <a:rPr lang="zh-CN" altLang="en-US" smtClean="0"/>
              <a:pPr/>
              <a:t>2014/3/21</a:t>
            </a:fld>
            <a:endParaRPr lang="zh-CN" altLang="en-US"/>
          </a:p>
        </p:txBody>
      </p:sp>
      <p:sp>
        <p:nvSpPr>
          <p:cNvPr id="3" name="页脚占位符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CN" alt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椭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灯片编号占位符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92319B9-43AF-499F-B77B-C8F082A0D13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55576" y="260648"/>
            <a:ext cx="7772400" cy="2636912"/>
          </a:xfrm>
        </p:spPr>
        <p:txBody>
          <a:bodyPr>
            <a:noAutofit/>
          </a:bodyPr>
          <a:lstStyle/>
          <a:p>
            <a:r>
              <a:rPr lang="ja-JP" altLang="zh-CN" sz="4000" b="1" dirty="0">
                <a:latin typeface="MS PGothic" pitchFamily="34" charset="-128"/>
                <a:ea typeface="MS PGothic" pitchFamily="34" charset="-128"/>
              </a:rPr>
              <a:t>中国の対外経済政策と新しい国際経済</a:t>
            </a:r>
            <a:r>
              <a:rPr lang="ja-JP" altLang="zh-CN" sz="4000" b="1" dirty="0" smtClean="0">
                <a:latin typeface="MS PGothic" pitchFamily="34" charset="-128"/>
                <a:ea typeface="MS PGothic" pitchFamily="34" charset="-128"/>
              </a:rPr>
              <a:t>秩序</a:t>
            </a:r>
            <a:r>
              <a:rPr lang="en-US" altLang="ja-JP" sz="4000" b="1" dirty="0" smtClean="0">
                <a:latin typeface="MS PGothic" pitchFamily="34" charset="-128"/>
                <a:ea typeface="MS PGothic" pitchFamily="34" charset="-128"/>
              </a:rPr>
              <a:t/>
            </a:r>
            <a:br>
              <a:rPr lang="en-US" altLang="ja-JP" sz="4000" b="1" dirty="0" smtClean="0">
                <a:latin typeface="MS PGothic" pitchFamily="34" charset="-128"/>
                <a:ea typeface="MS PGothic" pitchFamily="34" charset="-128"/>
              </a:rPr>
            </a:br>
            <a:r>
              <a:rPr lang="en-US" altLang="ja-JP" sz="4000" dirty="0" smtClean="0">
                <a:latin typeface="MS PGothic" pitchFamily="34" charset="-128"/>
                <a:ea typeface="MS PGothic" pitchFamily="34" charset="-128"/>
              </a:rPr>
              <a:t/>
            </a:r>
            <a:br>
              <a:rPr lang="en-US" altLang="ja-JP" sz="4000" dirty="0" smtClean="0">
                <a:latin typeface="MS PGothic" pitchFamily="34" charset="-128"/>
                <a:ea typeface="MS PGothic" pitchFamily="34" charset="-128"/>
              </a:rPr>
            </a:br>
            <a:r>
              <a:rPr lang="ja-JP" altLang="en-US" sz="4000" dirty="0" smtClean="0">
                <a:latin typeface="MS PGothic" pitchFamily="34" charset="-128"/>
                <a:ea typeface="MS PGothic" pitchFamily="34" charset="-128"/>
              </a:rPr>
              <a:t>　　</a:t>
            </a:r>
            <a:r>
              <a:rPr lang="ja-JP" altLang="zh-CN" sz="4000" b="0" dirty="0" smtClean="0">
                <a:latin typeface="MS PGothic" pitchFamily="34" charset="-128"/>
                <a:ea typeface="MS PGothic" pitchFamily="34" charset="-128"/>
              </a:rPr>
              <a:t>グロ</a:t>
            </a:r>
            <a:r>
              <a:rPr lang="ja-JP" altLang="zh-CN" sz="4000" b="0" dirty="0">
                <a:latin typeface="MS PGothic" pitchFamily="34" charset="-128"/>
                <a:ea typeface="MS PGothic" pitchFamily="34" charset="-128"/>
              </a:rPr>
              <a:t>ーバル・ガヴァナンスと</a:t>
            </a:r>
            <a:r>
              <a:rPr lang="ja-JP" altLang="zh-CN" sz="4000" b="0" dirty="0" smtClean="0">
                <a:latin typeface="MS PGothic" pitchFamily="34" charset="-128"/>
                <a:ea typeface="MS PGothic" pitchFamily="34" charset="-128"/>
              </a:rPr>
              <a:t>中国</a:t>
            </a:r>
            <a:endParaRPr lang="zh-CN" altLang="en-US" sz="4000" b="0" dirty="0">
              <a:latin typeface="MS PGothic" pitchFamily="34" charset="-128"/>
              <a:ea typeface="MS PGothic" pitchFamily="34" charset="-128"/>
            </a:endParaRPr>
          </a:p>
        </p:txBody>
      </p:sp>
      <p:sp>
        <p:nvSpPr>
          <p:cNvPr id="3" name="副标题 2"/>
          <p:cNvSpPr>
            <a:spLocks noGrp="1"/>
          </p:cNvSpPr>
          <p:nvPr>
            <p:ph type="subTitle" idx="1"/>
          </p:nvPr>
        </p:nvSpPr>
        <p:spPr>
          <a:xfrm>
            <a:off x="539552" y="3356992"/>
            <a:ext cx="7920880" cy="2808312"/>
          </a:xfrm>
        </p:spPr>
        <p:txBody>
          <a:bodyPr>
            <a:normAutofit fontScale="92500"/>
          </a:bodyPr>
          <a:lstStyle/>
          <a:p>
            <a:r>
              <a:rPr lang="ja-JP" altLang="en-US" sz="4100" b="1" dirty="0" smtClean="0">
                <a:latin typeface="+mj-ea"/>
                <a:ea typeface="+mj-ea"/>
              </a:rPr>
              <a:t>        上海国際問題研究院</a:t>
            </a:r>
            <a:r>
              <a:rPr lang="ja-JP" altLang="en-US" sz="4100" b="1" dirty="0" smtClean="0">
                <a:latin typeface="+mj-ea"/>
                <a:ea typeface="+mj-ea"/>
              </a:rPr>
              <a:t>　</a:t>
            </a:r>
            <a:endParaRPr lang="en-US" altLang="ja-JP" sz="4100" b="1" dirty="0" smtClean="0">
              <a:latin typeface="+mj-ea"/>
              <a:ea typeface="+mj-ea"/>
            </a:endParaRPr>
          </a:p>
          <a:p>
            <a:r>
              <a:rPr lang="ja-JP" altLang="en-US" sz="4100" dirty="0" smtClean="0">
                <a:latin typeface="+mj-ea"/>
                <a:ea typeface="+mj-ea"/>
              </a:rPr>
              <a:t>　</a:t>
            </a:r>
            <a:r>
              <a:rPr lang="ja-JP" altLang="en-US" sz="4100" dirty="0" smtClean="0">
                <a:latin typeface="+mj-ea"/>
                <a:ea typeface="+mj-ea"/>
              </a:rPr>
              <a:t>　       </a:t>
            </a:r>
            <a:r>
              <a:rPr lang="ja-JP" altLang="en-US" sz="4100" b="1" dirty="0" smtClean="0">
                <a:latin typeface="+mj-ea"/>
                <a:ea typeface="+mj-ea"/>
              </a:rPr>
              <a:t>陳</a:t>
            </a:r>
            <a:r>
              <a:rPr lang="ja-JP" altLang="en-US" sz="4100" b="1" dirty="0" smtClean="0">
                <a:latin typeface="+mj-ea"/>
                <a:ea typeface="+mj-ea"/>
              </a:rPr>
              <a:t>友</a:t>
            </a:r>
            <a:r>
              <a:rPr lang="ja-JP" altLang="en-US" sz="4100" b="1" dirty="0" smtClean="0">
                <a:latin typeface="+mj-ea"/>
                <a:ea typeface="+mj-ea"/>
              </a:rPr>
              <a:t>駿（ＣＨＥＮ　Ｙｏｕ</a:t>
            </a:r>
            <a:r>
              <a:rPr lang="en-US" altLang="ja-JP" sz="4100" b="1" dirty="0" smtClean="0">
                <a:latin typeface="+mj-ea"/>
                <a:ea typeface="+mj-ea"/>
              </a:rPr>
              <a:t>-</a:t>
            </a:r>
            <a:r>
              <a:rPr lang="ja-JP" altLang="en-US" sz="4100" b="1" dirty="0" smtClean="0">
                <a:latin typeface="+mj-ea"/>
                <a:ea typeface="+mj-ea"/>
              </a:rPr>
              <a:t>Ｊｕｎ）</a:t>
            </a:r>
            <a:endParaRPr lang="en-US" altLang="ja-JP" sz="4100" b="1" dirty="0" smtClean="0">
              <a:latin typeface="+mj-ea"/>
              <a:ea typeface="+mj-ea"/>
            </a:endParaRPr>
          </a:p>
          <a:p>
            <a:endParaRPr lang="en-US" altLang="ja-JP" dirty="0" smtClean="0"/>
          </a:p>
          <a:p>
            <a:r>
              <a:rPr lang="en-US" altLang="ja-JP" sz="2800" dirty="0" smtClean="0"/>
              <a:t>      2014</a:t>
            </a:r>
            <a:r>
              <a:rPr lang="ja-JP" altLang="en-US" sz="2800" dirty="0" smtClean="0"/>
              <a:t>年</a:t>
            </a:r>
            <a:r>
              <a:rPr lang="en-US" altLang="ja-JP" sz="2800" dirty="0" smtClean="0"/>
              <a:t>3</a:t>
            </a:r>
            <a:r>
              <a:rPr lang="ja-JP" altLang="en-US" sz="2800" dirty="0" smtClean="0"/>
              <a:t>月</a:t>
            </a:r>
            <a:r>
              <a:rPr lang="en-US" altLang="ja-JP" sz="2800" dirty="0" smtClean="0"/>
              <a:t>29</a:t>
            </a:r>
            <a:r>
              <a:rPr lang="ja-JP" altLang="en-US" sz="2800" dirty="0" smtClean="0"/>
              <a:t>日（土</a:t>
            </a:r>
            <a:r>
              <a:rPr lang="ja-JP" altLang="en-US" sz="2800" dirty="0" smtClean="0"/>
              <a:t>）</a:t>
            </a:r>
            <a:endParaRPr lang="en-US" altLang="ja-JP" sz="2800" dirty="0" smtClean="0"/>
          </a:p>
          <a:p>
            <a:r>
              <a:rPr lang="ja-JP" altLang="en-US" sz="2800" dirty="0" smtClean="0"/>
              <a:t>      日本国際経済学会関西支部</a:t>
            </a:r>
            <a:r>
              <a:rPr lang="ja-JP" altLang="en-US" sz="2800" dirty="0" smtClean="0"/>
              <a:t>　国際セミナー</a:t>
            </a:r>
            <a:endParaRPr lang="en-US" altLang="ja-JP" sz="2800" dirty="0" smtClean="0"/>
          </a:p>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一　中国国際体系観の形成とグローバル・ガバナンス理念の受取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r>
              <a:rPr lang="ja-JP" altLang="en-US" dirty="0" smtClean="0">
                <a:latin typeface="MS PGothic" pitchFamily="34" charset="-128"/>
                <a:ea typeface="MS PGothic" pitchFamily="34" charset="-128"/>
              </a:rPr>
              <a:t>（二）国際体系への中国政府の態度の転換</a:t>
            </a:r>
            <a:endParaRPr lang="en-US" altLang="ja-JP" dirty="0" smtClean="0">
              <a:latin typeface="MS PGothic" pitchFamily="34" charset="-128"/>
              <a:ea typeface="MS PGothic" pitchFamily="34" charset="-128"/>
            </a:endParaRPr>
          </a:p>
          <a:p>
            <a:endParaRPr lang="en-US" altLang="ja-JP" b="1" dirty="0" smtClean="0">
              <a:latin typeface="MS PGothic" pitchFamily="34" charset="-128"/>
              <a:ea typeface="MS PGothic" pitchFamily="34" charset="-128"/>
            </a:endParaRPr>
          </a:p>
          <a:p>
            <a:r>
              <a:rPr lang="en-US" altLang="ja-JP" dirty="0" smtClean="0">
                <a:latin typeface="MS PGothic" pitchFamily="34" charset="-128"/>
                <a:ea typeface="MS PGothic" pitchFamily="34" charset="-128"/>
              </a:rPr>
              <a:t>2</a:t>
            </a:r>
            <a:r>
              <a:rPr lang="ja-JP" altLang="en-US" dirty="0" smtClean="0">
                <a:latin typeface="MS PGothic" pitchFamily="34" charset="-128"/>
                <a:ea typeface="MS PGothic" pitchFamily="34" charset="-128"/>
              </a:rPr>
              <a:t>、中国の経済的グローバル・ガバナンスへの認知、学習、受取と発展について、具体的なプロセスが存在する。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a:t>
            </a:r>
            <a:r>
              <a:rPr lang="ja-JP" altLang="en-US" dirty="0" smtClean="0">
                <a:latin typeface="MS PGothic" pitchFamily="34" charset="-128"/>
                <a:ea typeface="MS PGothic" pitchFamily="34" charset="-128"/>
              </a:rPr>
              <a:t>受動</a:t>
            </a:r>
            <a:r>
              <a:rPr lang="ja-JP" altLang="en-US" dirty="0" smtClean="0">
                <a:latin typeface="MS PGothic" pitchFamily="34" charset="-128"/>
                <a:ea typeface="MS PGothic" pitchFamily="34" charset="-128"/>
              </a:rPr>
              <a:t>反</a:t>
            </a:r>
            <a:r>
              <a:rPr lang="ja-JP" altLang="en-US" dirty="0" smtClean="0">
                <a:latin typeface="MS PGothic" pitchFamily="34" charset="-128"/>
                <a:ea typeface="MS PGothic" pitchFamily="34" charset="-128"/>
              </a:rPr>
              <a:t>応型　　</a:t>
            </a:r>
            <a:r>
              <a:rPr lang="ja-JP" altLang="en-US" dirty="0" smtClean="0">
                <a:latin typeface="MS PGothic" pitchFamily="34" charset="-128"/>
                <a:ea typeface="MS PGothic" pitchFamily="34" charset="-128"/>
              </a:rPr>
              <a:t>Ｔｏ</a:t>
            </a:r>
            <a:r>
              <a:rPr lang="ja-JP" altLang="en-US" dirty="0" smtClean="0">
                <a:latin typeface="MS PGothic" pitchFamily="34" charset="-128"/>
                <a:ea typeface="MS PGothic" pitchFamily="34" charset="-128"/>
              </a:rPr>
              <a:t>　　主動協力型</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大国貢献論、大国責任論の発酵</a:t>
            </a:r>
            <a:endParaRPr lang="en-US" altLang="zh-CN"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一　中国国際体系観の形成とグローバル・ガバナンス理念の受取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（二）国際体系への中国政府の態度の転換</a:t>
            </a:r>
            <a:endParaRPr lang="en-US" altLang="ja-JP" dirty="0" smtClean="0">
              <a:latin typeface="MS PGothic" pitchFamily="34" charset="-128"/>
              <a:ea typeface="MS PGothic" pitchFamily="34" charset="-128"/>
            </a:endParaRPr>
          </a:p>
          <a:p>
            <a:endParaRPr lang="en-US" altLang="ja-JP" b="1" dirty="0" smtClean="0">
              <a:latin typeface="MS PGothic" pitchFamily="34" charset="-128"/>
              <a:ea typeface="MS PGothic" pitchFamily="34" charset="-128"/>
            </a:endParaRPr>
          </a:p>
          <a:p>
            <a:pPr>
              <a:buNone/>
            </a:pPr>
            <a:r>
              <a:rPr lang="en-US" altLang="ja-JP" dirty="0" smtClean="0">
                <a:latin typeface="MS PGothic" pitchFamily="34" charset="-128"/>
                <a:ea typeface="MS PGothic" pitchFamily="34" charset="-128"/>
              </a:rPr>
              <a:t>3</a:t>
            </a:r>
            <a:r>
              <a:rPr lang="ja-JP" altLang="en-US" dirty="0" smtClean="0">
                <a:latin typeface="MS PGothic" pitchFamily="34" charset="-128"/>
                <a:ea typeface="MS PGothic" pitchFamily="34" charset="-128"/>
              </a:rPr>
              <a:t>、経済成長と国力増長は中国のグローバル・ガバナンスへの参与に積極性と自信を与え、国際経済体系の均衡性と様々な経済協力メカニズムの発展に有利する。</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solidFill>
                  <a:schemeClr val="tx1"/>
                </a:solidFill>
                <a:latin typeface="MS PGothic" pitchFamily="34" charset="-128"/>
                <a:ea typeface="MS PGothic" pitchFamily="34" charset="-128"/>
              </a:rPr>
              <a:t>二　中国経済発展についてのコンセプト輸出とグローバル・ガバナンスへの導き</a:t>
            </a:r>
            <a:endParaRPr lang="zh-CN" altLang="en-US" sz="2400" dirty="0">
              <a:solidFill>
                <a:schemeClr val="tx1"/>
              </a:solidFill>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r>
              <a:rPr lang="ja-JP" altLang="en-US" dirty="0" smtClean="0">
                <a:latin typeface="MS PGothic" pitchFamily="34" charset="-128"/>
                <a:ea typeface="MS PGothic" pitchFamily="34" charset="-128"/>
              </a:rPr>
              <a:t>国際経済体系の存在と運営はすべての経済体の正常発展に対し、障害にならない。</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すべての経済体が共同的且つバランス的な発展できる、との国際体系を建設すべき。</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中国と経済的グローバル・ガバナンスとの関係</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授受関係（利益の受取者、利益の生産者）</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solidFill>
                  <a:schemeClr val="tx1"/>
                </a:solidFill>
                <a:latin typeface="MS PGothic" pitchFamily="34" charset="-128"/>
                <a:ea typeface="MS PGothic" pitchFamily="34" charset="-128"/>
              </a:rPr>
              <a:t>二　中国経済発展についてのコンセプト輸出とグローバル・ガバナンスへの導き</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（一）経済的グローバル・ガバナンスに「発展が強硬的な道理である」（なんとなく経済成長を実現すべき）と理念を導入すべきだ、と中国は強く提唱する。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さらに、共同的な経済成長を求めるとともに、加盟国の独自の発展モデルを尊重。</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solidFill>
                  <a:schemeClr val="tx1"/>
                </a:solidFill>
                <a:latin typeface="MS PGothic" pitchFamily="34" charset="-128"/>
                <a:ea typeface="MS PGothic" pitchFamily="34" charset="-128"/>
              </a:rPr>
              <a:t>二　中国経済発展についてのコンセプト輸出とグローバル・ガバナンスへの導き</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（二）経済的グローバル・ガバナンスが時代の発展とともに進み、ガバナンス・モデルが必要的な改革と進歩を持つべきだ、と中国が期待する。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G7</a:t>
            </a: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G8</a:t>
            </a: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G20</a:t>
            </a:r>
            <a:r>
              <a:rPr lang="ja-JP" altLang="en-US" dirty="0" smtClean="0">
                <a:latin typeface="MS PGothic" pitchFamily="34" charset="-128"/>
                <a:ea typeface="MS PGothic" pitchFamily="34" charset="-128"/>
              </a:rPr>
              <a:t>　</a:t>
            </a:r>
            <a:endParaRPr lang="en-US" altLang="ja-JP" dirty="0" smtClean="0">
              <a:latin typeface="MS PGothic" pitchFamily="34" charset="-128"/>
              <a:ea typeface="MS PGothic" pitchFamily="34" charset="-128"/>
            </a:endParaRPr>
          </a:p>
          <a:p>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段階的、発展途上国を重視</a:t>
            </a:r>
            <a:r>
              <a:rPr lang="en-US" altLang="ja-JP" dirty="0" smtClean="0">
                <a:latin typeface="MS PGothic" pitchFamily="34" charset="-128"/>
                <a:ea typeface="MS PGothic" pitchFamily="34" charset="-128"/>
              </a:rPr>
              <a:t> </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二　中国経済発展理念の輸出とぐろバール・ガバナンスへの導き</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（三）経済的グローバル・ガバナンスが貿易保護主義と戦うべきで、グローバル自由貿易と世界経済一体化を促進する、と中国が主張する。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新たな</a:t>
            </a:r>
            <a:r>
              <a:rPr lang="en-US" altLang="ja-JP" dirty="0" smtClean="0">
                <a:latin typeface="MS PGothic" pitchFamily="34" charset="-128"/>
                <a:ea typeface="MS PGothic" pitchFamily="34" charset="-128"/>
              </a:rPr>
              <a:t>FTA</a:t>
            </a:r>
            <a:r>
              <a:rPr lang="ja-JP" altLang="en-US" dirty="0" smtClean="0">
                <a:latin typeface="MS PGothic" pitchFamily="34" charset="-128"/>
                <a:ea typeface="MS PGothic" pitchFamily="34" charset="-128"/>
              </a:rPr>
              <a:t>モデル</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中国とアイスランド、中国とスイスの</a:t>
            </a:r>
            <a:r>
              <a:rPr lang="en-US" altLang="ja-JP" dirty="0" smtClean="0">
                <a:latin typeface="MS PGothic" pitchFamily="34" charset="-128"/>
                <a:ea typeface="MS PGothic" pitchFamily="34" charset="-128"/>
              </a:rPr>
              <a:t>FTA</a:t>
            </a:r>
          </a:p>
          <a:p>
            <a:r>
              <a:rPr lang="ja-JP" altLang="en-US" dirty="0" smtClean="0">
                <a:latin typeface="MS PGothic" pitchFamily="34" charset="-128"/>
                <a:ea typeface="MS PGothic" pitchFamily="34" charset="-128"/>
              </a:rPr>
              <a:t>　さらに、中国（上海）自由貿易実験区</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二　中国経済発展理念の輸出とぐろバール・ガバナンスへの導き</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（四）経済的グローバル・ガバナンスに参与するとともに、中国は誠実的且つ自信的に改革やイノベーションの成果と理念を世界に輸出している。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「中国の平和発展」白書（</a:t>
            </a:r>
            <a:r>
              <a:rPr lang="en-US" altLang="ja-JP" dirty="0" smtClean="0">
                <a:latin typeface="MS PGothic" pitchFamily="34" charset="-128"/>
                <a:ea typeface="MS PGothic" pitchFamily="34" charset="-128"/>
              </a:rPr>
              <a:t>2011</a:t>
            </a:r>
            <a:r>
              <a:rPr lang="ja-JP" altLang="en-US" dirty="0" smtClean="0">
                <a:latin typeface="MS PGothic" pitchFamily="34" charset="-128"/>
                <a:ea typeface="MS PGothic" pitchFamily="34" charset="-128"/>
              </a:rPr>
              <a:t>年国務院が発表）</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solidFill>
                  <a:schemeClr val="tx1"/>
                </a:solidFill>
                <a:latin typeface="MS PGothic" pitchFamily="34" charset="-128"/>
                <a:ea typeface="MS PGothic" pitchFamily="34" charset="-128"/>
              </a:rPr>
              <a:t>二　中国経済発展についてのコンセプト輸出とグローバル・ガバナンスへの導き</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r>
              <a:rPr lang="ja-JP" altLang="en-US" dirty="0" smtClean="0">
                <a:latin typeface="MS PGothic" pitchFamily="34" charset="-128"/>
                <a:ea typeface="MS PGothic" pitchFamily="34" charset="-128"/>
              </a:rPr>
              <a:t>（五）経済的グローバル・ガバナンスの中、「道義」と「利益」の複雑関係を妥当的に取り扱うべきだ、と中国強く提唱し、利と義のバランスを完璧に実現しよう。</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en-US" altLang="ja-JP" dirty="0" smtClean="0">
                <a:latin typeface="MS PGothic" pitchFamily="34" charset="-128"/>
                <a:ea typeface="MS PGothic" pitchFamily="34" charset="-128"/>
              </a:rPr>
              <a:t>IMF</a:t>
            </a:r>
            <a:r>
              <a:rPr lang="ja-JP" altLang="en-US" dirty="0" smtClean="0">
                <a:latin typeface="MS PGothic" pitchFamily="34" charset="-128"/>
                <a:ea typeface="MS PGothic" pitchFamily="34" charset="-128"/>
              </a:rPr>
              <a:t>、</a:t>
            </a:r>
            <a:r>
              <a:rPr lang="en-US" altLang="ja-JP" dirty="0" smtClean="0">
                <a:latin typeface="MS PGothic" pitchFamily="34" charset="-128"/>
                <a:ea typeface="MS PGothic" pitchFamily="34" charset="-128"/>
              </a:rPr>
              <a:t>World</a:t>
            </a: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Bank</a:t>
            </a:r>
            <a:r>
              <a:rPr lang="ja-JP" altLang="en-US" dirty="0" smtClean="0">
                <a:latin typeface="MS PGothic" pitchFamily="34" charset="-128"/>
                <a:ea typeface="MS PGothic" pitchFamily="34" charset="-128"/>
              </a:rPr>
              <a:t>など国際機関の改革</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三　新たな経済的グローバル・ガバナンスの挑戦と中国への影響</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（一）地域的、また国際的経済システムの転換が加速するため、中国が経済的グローバル・ガバナンスに参与する条件も変化する。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加工貿易のモデル</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貿易紛争の多発</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三　新たな経済的グローバル・ガバナンスの挑戦と中国への影響</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（二）中国がすでに貿易型大国から投資型大国へ転換している。</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中国資本輸出が規模的に成長するとともに、中国経済と世界経済との関係は強くなりつつある。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en-US" altLang="ja-JP" dirty="0" smtClean="0">
                <a:latin typeface="MS PGothic" pitchFamily="34" charset="-128"/>
                <a:ea typeface="MS PGothic" pitchFamily="34" charset="-128"/>
              </a:rPr>
              <a:t>2012</a:t>
            </a:r>
            <a:r>
              <a:rPr lang="ja-JP" altLang="en-US" dirty="0" smtClean="0">
                <a:latin typeface="MS PGothic" pitchFamily="34" charset="-128"/>
                <a:ea typeface="MS PGothic" pitchFamily="34" charset="-128"/>
              </a:rPr>
              <a:t>年まで、中国の対外投資が</a:t>
            </a:r>
            <a:r>
              <a:rPr lang="en-US" altLang="ja-JP" dirty="0" smtClean="0">
                <a:latin typeface="MS PGothic" pitchFamily="34" charset="-128"/>
                <a:ea typeface="MS PGothic" pitchFamily="34" charset="-128"/>
              </a:rPr>
              <a:t>5000</a:t>
            </a:r>
            <a:r>
              <a:rPr lang="ja-JP" altLang="en-US" dirty="0" smtClean="0">
                <a:latin typeface="MS PGothic" pitchFamily="34" charset="-128"/>
                <a:ea typeface="MS PGothic" pitchFamily="34" charset="-128"/>
              </a:rPr>
              <a:t>億ドルを超えた。</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一　中国国際体系観の形成とグローバル・ガバナンス理念の受取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r>
              <a:rPr lang="ja-JP" altLang="en-US" sz="3200" dirty="0" smtClean="0">
                <a:latin typeface="MS PGothic" pitchFamily="34" charset="-128"/>
                <a:ea typeface="MS PGothic" pitchFamily="34" charset="-128"/>
              </a:rPr>
              <a:t>経済的グローバル・ガバナンスとは</a:t>
            </a:r>
            <a:endParaRPr lang="en-US" altLang="ja-JP" sz="3200"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ja-JP" altLang="en-US" sz="2800" dirty="0" smtClean="0">
                <a:latin typeface="MS PGothic" pitchFamily="34" charset="-128"/>
                <a:ea typeface="MS PGothic" pitchFamily="34" charset="-128"/>
              </a:rPr>
              <a:t>国と国との連合で、系列的な国際制度と規則に従い、世界経済をバランスし、ガバナンスすることである</a:t>
            </a:r>
            <a:r>
              <a:rPr lang="zh-CN" altLang="en-US" sz="2800" dirty="0" smtClean="0">
                <a:latin typeface="MS PGothic" pitchFamily="34" charset="-128"/>
                <a:ea typeface="MS PGothic" pitchFamily="34" charset="-128"/>
              </a:rPr>
              <a:t>（</a:t>
            </a:r>
            <a:r>
              <a:rPr lang="ja-JP" altLang="en-US" sz="2800" dirty="0" smtClean="0">
                <a:latin typeface="MS PGothic" pitchFamily="34" charset="-128"/>
                <a:ea typeface="MS PGothic" pitchFamily="34" charset="-128"/>
              </a:rPr>
              <a:t>龐、</a:t>
            </a:r>
            <a:r>
              <a:rPr lang="en-US" altLang="ja-JP" sz="2800" dirty="0" smtClean="0">
                <a:latin typeface="MS PGothic" pitchFamily="34" charset="-128"/>
                <a:ea typeface="MS PGothic" pitchFamily="34" charset="-128"/>
              </a:rPr>
              <a:t>2011</a:t>
            </a:r>
            <a:r>
              <a:rPr lang="ja-JP" altLang="en-US" sz="2800" dirty="0" smtClean="0">
                <a:latin typeface="MS PGothic" pitchFamily="34" charset="-128"/>
                <a:ea typeface="MS PGothic" pitchFamily="34" charset="-128"/>
              </a:rPr>
              <a:t>年</a:t>
            </a:r>
            <a:r>
              <a:rPr lang="zh-CN" altLang="en-US" sz="2800" dirty="0" smtClean="0">
                <a:latin typeface="MS PGothic" pitchFamily="34" charset="-128"/>
                <a:ea typeface="MS PGothic" pitchFamily="34" charset="-128"/>
              </a:rPr>
              <a:t>）</a:t>
            </a:r>
            <a:r>
              <a:rPr lang="ja-JP" altLang="en-US" sz="2800" dirty="0" smtClean="0">
                <a:latin typeface="MS PGothic" pitchFamily="34" charset="-128"/>
                <a:ea typeface="MS PGothic" pitchFamily="34" charset="-128"/>
              </a:rPr>
              <a:t>。</a:t>
            </a:r>
            <a:endParaRPr lang="en-US" altLang="ja-JP" sz="2800"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sz="2800" dirty="0" smtClean="0">
                <a:latin typeface="MS PGothic" pitchFamily="34" charset="-128"/>
                <a:ea typeface="MS PGothic" pitchFamily="34" charset="-128"/>
              </a:rPr>
              <a:t>国際政治と世界経済の一部分として、中国はすでに経済的グローバル・ガバナンスの主要参与者となり、建設的な役割を果たしている。</a:t>
            </a:r>
            <a:endParaRPr lang="en-US" altLang="ja-JP" sz="2800" dirty="0" smtClean="0">
              <a:latin typeface="MS PGothic" pitchFamily="34" charset="-128"/>
              <a:ea typeface="MS PGothic" pitchFamily="34" charset="-128"/>
            </a:endParaRPr>
          </a:p>
          <a:p>
            <a:pPr>
              <a:buNone/>
            </a:pPr>
            <a:r>
              <a:rPr lang="ja-JP" altLang="en-US" sz="2800" dirty="0" smtClean="0">
                <a:latin typeface="MS PGothic" pitchFamily="34" charset="-128"/>
                <a:ea typeface="MS PGothic" pitchFamily="34" charset="-128"/>
              </a:rPr>
              <a:t>　　</a:t>
            </a:r>
            <a:r>
              <a:rPr lang="ja-JP" altLang="en-US" dirty="0" smtClean="0">
                <a:latin typeface="MS PGothic" pitchFamily="34" charset="-128"/>
                <a:ea typeface="MS PGothic" pitchFamily="34" charset="-128"/>
              </a:rPr>
              <a:t>実例として、</a:t>
            </a:r>
            <a:r>
              <a:rPr lang="en-US" altLang="ja-JP" dirty="0" smtClean="0">
                <a:latin typeface="MS PGothic" pitchFamily="34" charset="-128"/>
                <a:ea typeface="MS PGothic" pitchFamily="34" charset="-128"/>
              </a:rPr>
              <a:t>IMF</a:t>
            </a:r>
            <a:r>
              <a:rPr lang="ja-JP" altLang="en-US" dirty="0" smtClean="0">
                <a:latin typeface="MS PGothic" pitchFamily="34" charset="-128"/>
                <a:ea typeface="MS PGothic" pitchFamily="34" charset="-128"/>
              </a:rPr>
              <a:t>、</a:t>
            </a:r>
            <a:r>
              <a:rPr lang="en-US" altLang="ja-JP" dirty="0" smtClean="0">
                <a:latin typeface="MS PGothic" pitchFamily="34" charset="-128"/>
                <a:ea typeface="MS PGothic" pitchFamily="34" charset="-128"/>
              </a:rPr>
              <a:t>WB</a:t>
            </a:r>
            <a:r>
              <a:rPr lang="ja-JP" altLang="en-US" dirty="0" smtClean="0">
                <a:latin typeface="MS PGothic" pitchFamily="34" charset="-128"/>
                <a:ea typeface="MS PGothic" pitchFamily="34" charset="-128"/>
              </a:rPr>
              <a:t>の機構改革、</a:t>
            </a:r>
            <a:r>
              <a:rPr lang="en-US" altLang="ja-JP" dirty="0" smtClean="0">
                <a:latin typeface="MS PGothic" pitchFamily="34" charset="-128"/>
                <a:ea typeface="MS PGothic" pitchFamily="34" charset="-128"/>
              </a:rPr>
              <a:t>G20</a:t>
            </a:r>
            <a:r>
              <a:rPr lang="ja-JP" altLang="en-US" dirty="0" smtClean="0">
                <a:latin typeface="MS PGothic" pitchFamily="34" charset="-128"/>
                <a:ea typeface="MS PGothic" pitchFamily="34" charset="-128"/>
              </a:rPr>
              <a:t>の建設など</a:t>
            </a:r>
            <a:endParaRPr lang="en-US" altLang="ja-JP"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三　新たな経済的グローバル・ガバナンスの挑戦と中国への影響</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（三）国際経済体系において、中国が経済的ハード・パワーとソフト・パワーの建設を同時に実現するべきである。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中国脅威論などへの反撃</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三　新たな経済的グローバル・ガバナンスの挑戦と中国への影響</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（四）中国にとって、コーディネーションの難しさが持続的に増えていることは、経済的グローバル・ガバナンスへの参与に主要な困難となる。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外部のコーディネーション</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内部のコーディネーション</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結論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中国式の経済的グローバル・ガバナンスの理念</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難しさを克服</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優勢を創造</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趨勢を理解</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大勢を考慮</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強勢に対抗</a:t>
            </a:r>
            <a:endParaRPr lang="en-US" altLang="ja-JP"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弱勢を優遇</a:t>
            </a:r>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結論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チャイナ・ドリームの提出（習近平主席）</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経済的グローバル・ガバナンスにおいて、中国が更なる建設的な役割を果たす。</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r>
              <a:rPr lang="ja-JP" altLang="en-US" dirty="0" smtClean="0">
                <a:latin typeface="MS PGothic" pitchFamily="34" charset="-128"/>
                <a:ea typeface="MS PGothic" pitchFamily="34" charset="-128"/>
              </a:rPr>
              <a:t>　改革とイノベーションの核心価値観を確立</a:t>
            </a:r>
            <a:endParaRPr lang="en-US" altLang="zh-CN"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normAutofit/>
          </a:bodyPr>
          <a:lstStyle/>
          <a:p>
            <a:pPr>
              <a:buNone/>
            </a:pPr>
            <a:endParaRPr lang="en-US" altLang="ja-JP" sz="5400" dirty="0" smtClean="0">
              <a:latin typeface="MS PGothic" pitchFamily="34" charset="-128"/>
              <a:ea typeface="MS PGothic" pitchFamily="34" charset="-128"/>
            </a:endParaRPr>
          </a:p>
          <a:p>
            <a:pPr>
              <a:buNone/>
            </a:pPr>
            <a:r>
              <a:rPr lang="ja-JP" altLang="en-US" sz="5400" dirty="0" smtClean="0">
                <a:latin typeface="MS PGothic" pitchFamily="34" charset="-128"/>
                <a:ea typeface="MS PGothic" pitchFamily="34" charset="-128"/>
              </a:rPr>
              <a:t>ご清聴、どうもありがとうございました。</a:t>
            </a:r>
            <a:endParaRPr lang="zh-CN" altLang="en-US" sz="5400"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t>一　中国国際体系観の形成とグローバル・ガバナンス理念の受取</a:t>
            </a:r>
            <a:endParaRPr lang="zh-CN" altLang="en-US" sz="2400" dirty="0"/>
          </a:p>
        </p:txBody>
      </p:sp>
      <p:sp>
        <p:nvSpPr>
          <p:cNvPr id="3" name="内容占位符 2"/>
          <p:cNvSpPr>
            <a:spLocks noGrp="1"/>
          </p:cNvSpPr>
          <p:nvPr>
            <p:ph sz="quarter" idx="1"/>
          </p:nvPr>
        </p:nvSpPr>
        <p:spPr/>
        <p:txBody>
          <a:bodyPr>
            <a:normAutofit lnSpcReduction="10000"/>
          </a:bodyPr>
          <a:lstStyle/>
          <a:p>
            <a:r>
              <a:rPr lang="ja-JP" altLang="en-US" dirty="0" smtClean="0"/>
              <a:t>（一）国際経済体系に対する中国の態度転換</a:t>
            </a:r>
            <a:endParaRPr lang="en-US" altLang="ja-JP" dirty="0" smtClean="0"/>
          </a:p>
          <a:p>
            <a:endParaRPr lang="en-US" altLang="ja-JP" b="1" dirty="0" smtClean="0"/>
          </a:p>
          <a:p>
            <a:pPr>
              <a:buNone/>
            </a:pPr>
            <a:r>
              <a:rPr lang="ja-JP" altLang="en-US" b="1" dirty="0" smtClean="0"/>
              <a:t>　改革開放の始動が根本的な転換をもたらした</a:t>
            </a:r>
            <a:endParaRPr lang="en-US" altLang="zh-CN" b="1" dirty="0" smtClean="0"/>
          </a:p>
          <a:p>
            <a:endParaRPr lang="en-US" altLang="ja-JP" dirty="0" smtClean="0"/>
          </a:p>
          <a:p>
            <a:pPr>
              <a:buNone/>
            </a:pPr>
            <a:r>
              <a:rPr lang="ja-JP" altLang="en-US" dirty="0" smtClean="0"/>
              <a:t>１、中国共産党第十二回全国代表大会（</a:t>
            </a:r>
            <a:r>
              <a:rPr lang="en-US" altLang="ja-JP" dirty="0" smtClean="0"/>
              <a:t>1978</a:t>
            </a:r>
            <a:r>
              <a:rPr lang="ja-JP" altLang="en-US" dirty="0" smtClean="0"/>
              <a:t>年</a:t>
            </a:r>
            <a:r>
              <a:rPr lang="en-US" altLang="ja-JP" dirty="0" smtClean="0"/>
              <a:t>12</a:t>
            </a:r>
            <a:r>
              <a:rPr lang="ja-JP" altLang="en-US" dirty="0" smtClean="0"/>
              <a:t>月）</a:t>
            </a:r>
            <a:endParaRPr lang="en-US" altLang="ja-JP" dirty="0" smtClean="0"/>
          </a:p>
          <a:p>
            <a:pPr>
              <a:buNone/>
            </a:pPr>
            <a:endParaRPr lang="en-US" altLang="ja-JP" dirty="0" smtClean="0"/>
          </a:p>
          <a:p>
            <a:pPr>
              <a:buNone/>
            </a:pPr>
            <a:r>
              <a:rPr lang="ja-JP" altLang="en-US" dirty="0" smtClean="0"/>
              <a:t>　　　対外開放を提出</a:t>
            </a:r>
            <a:endParaRPr lang="en-US" altLang="ja-JP" dirty="0" smtClean="0"/>
          </a:p>
          <a:p>
            <a:endParaRPr lang="en-US" altLang="ja-JP" dirty="0" smtClean="0"/>
          </a:p>
          <a:p>
            <a:pPr>
              <a:buNone/>
            </a:pPr>
            <a:r>
              <a:rPr lang="ja-JP" altLang="en-US" dirty="0" smtClean="0"/>
              <a:t>２、中国共産党第十三回全国代表大会（</a:t>
            </a:r>
            <a:r>
              <a:rPr lang="en-US" altLang="ja-JP" dirty="0" smtClean="0"/>
              <a:t>1987</a:t>
            </a:r>
            <a:r>
              <a:rPr lang="ja-JP" altLang="en-US" dirty="0" smtClean="0"/>
              <a:t>年</a:t>
            </a:r>
            <a:r>
              <a:rPr lang="en-US" altLang="ja-JP" dirty="0" smtClean="0"/>
              <a:t>10</a:t>
            </a:r>
            <a:r>
              <a:rPr lang="ja-JP" altLang="en-US" dirty="0" smtClean="0"/>
              <a:t>月）</a:t>
            </a:r>
            <a:endParaRPr lang="en-US" altLang="ja-JP" dirty="0" smtClean="0"/>
          </a:p>
          <a:p>
            <a:pPr>
              <a:buNone/>
            </a:pPr>
            <a:r>
              <a:rPr lang="ja-JP" altLang="en-US" dirty="0" smtClean="0"/>
              <a:t>　　　</a:t>
            </a:r>
            <a:endParaRPr lang="en-US" altLang="ja-JP" dirty="0" smtClean="0"/>
          </a:p>
          <a:p>
            <a:pPr>
              <a:buNone/>
            </a:pPr>
            <a:r>
              <a:rPr lang="ja-JP" altLang="en-US" dirty="0" smtClean="0"/>
              <a:t>　　　世界は開放的な世界であると認識</a:t>
            </a:r>
            <a:endParaRPr lang="en-US" altLang="ja-JP"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t>一　中国国際体系観の形成とグローバル・ガバナンス理念の受取</a:t>
            </a:r>
            <a:endParaRPr lang="zh-CN" altLang="en-US" sz="2400" dirty="0"/>
          </a:p>
        </p:txBody>
      </p:sp>
      <p:sp>
        <p:nvSpPr>
          <p:cNvPr id="3" name="内容占位符 2"/>
          <p:cNvSpPr>
            <a:spLocks noGrp="1"/>
          </p:cNvSpPr>
          <p:nvPr>
            <p:ph sz="quarter" idx="1"/>
          </p:nvPr>
        </p:nvSpPr>
        <p:spPr/>
        <p:txBody>
          <a:bodyPr>
            <a:normAutofit/>
          </a:bodyPr>
          <a:lstStyle/>
          <a:p>
            <a:pPr>
              <a:buNone/>
            </a:pPr>
            <a:r>
              <a:rPr lang="ja-JP" altLang="en-US" dirty="0" smtClean="0">
                <a:latin typeface="MS PGothic" pitchFamily="34" charset="-128"/>
                <a:ea typeface="MS PGothic" pitchFamily="34" charset="-128"/>
              </a:rPr>
              <a:t>３、中国共産党第十四回全国代表大会</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1992</a:t>
            </a:r>
            <a:r>
              <a:rPr lang="ja-JP" altLang="en-US" dirty="0" smtClean="0">
                <a:latin typeface="MS PGothic" pitchFamily="34" charset="-128"/>
                <a:ea typeface="MS PGothic" pitchFamily="34" charset="-128"/>
              </a:rPr>
              <a:t>年</a:t>
            </a:r>
            <a:r>
              <a:rPr lang="en-US" altLang="ja-JP" dirty="0" smtClean="0">
                <a:latin typeface="MS PGothic" pitchFamily="34" charset="-128"/>
                <a:ea typeface="MS PGothic" pitchFamily="34" charset="-128"/>
              </a:rPr>
              <a:t>10</a:t>
            </a:r>
            <a:r>
              <a:rPr lang="ja-JP" altLang="en-US" dirty="0" smtClean="0">
                <a:latin typeface="MS PGothic" pitchFamily="34" charset="-128"/>
                <a:ea typeface="MS PGothic" pitchFamily="34" charset="-128"/>
              </a:rPr>
              <a:t>月）</a:t>
            </a: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当時の国際背景：ソ連の崩壊、冷戦終了</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初めて「国際新秩序」を説く</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「平和、安定、公正、合理」の国際秩序</a:t>
            </a:r>
            <a:endParaRPr lang="zh-CN" altLang="en-US" dirty="0">
              <a:latin typeface="MS PGothic" pitchFamily="34" charset="-128"/>
              <a:ea typeface="MS PGothic" pitchFamily="34" charset="-128"/>
            </a:endParaRPr>
          </a:p>
        </p:txBody>
      </p:sp>
      <p:sp>
        <p:nvSpPr>
          <p:cNvPr id="4" name="灯片编号占位符 3"/>
          <p:cNvSpPr>
            <a:spLocks noGrp="1"/>
          </p:cNvSpPr>
          <p:nvPr>
            <p:ph type="sldNum" sz="quarter" idx="15"/>
          </p:nvPr>
        </p:nvSpPr>
        <p:spPr/>
        <p:txBody>
          <a:bodyPr/>
          <a:lstStyle/>
          <a:p>
            <a:fld id="{592319B9-43AF-499F-B77B-C8F082A0D136}" type="slidenum">
              <a:rPr lang="zh-CN" altLang="en-US" smtClean="0"/>
              <a:pPr/>
              <a:t>4</a:t>
            </a:fld>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t>一　中国国際体系観の形成とグローバル・ガバナンス理念の受取</a:t>
            </a:r>
            <a:endParaRPr lang="zh-CN" altLang="en-US" sz="2400" dirty="0"/>
          </a:p>
        </p:txBody>
      </p:sp>
      <p:sp>
        <p:nvSpPr>
          <p:cNvPr id="3" name="内容占位符 2"/>
          <p:cNvSpPr>
            <a:spLocks noGrp="1"/>
          </p:cNvSpPr>
          <p:nvPr>
            <p:ph sz="quarter" idx="1"/>
          </p:nvPr>
        </p:nvSpPr>
        <p:spPr/>
        <p:txBody>
          <a:bodyPr>
            <a:normAutofit/>
          </a:bodyPr>
          <a:lstStyle/>
          <a:p>
            <a:pPr>
              <a:buNone/>
            </a:pPr>
            <a:r>
              <a:rPr lang="en-US" altLang="ja-JP" dirty="0" smtClean="0"/>
              <a:t>4</a:t>
            </a:r>
            <a:r>
              <a:rPr lang="ja-JP" altLang="en-US" dirty="0" smtClean="0"/>
              <a:t>、中国共産党第十五回全国代表大会</a:t>
            </a:r>
            <a:endParaRPr lang="en-US" altLang="ja-JP" dirty="0" smtClean="0"/>
          </a:p>
          <a:p>
            <a:pPr>
              <a:buNone/>
            </a:pPr>
            <a:r>
              <a:rPr lang="ja-JP" altLang="en-US" dirty="0" smtClean="0"/>
              <a:t>　　（</a:t>
            </a:r>
            <a:r>
              <a:rPr lang="en-US" altLang="ja-JP" dirty="0" smtClean="0"/>
              <a:t>1997</a:t>
            </a:r>
            <a:r>
              <a:rPr lang="ja-JP" altLang="en-US" dirty="0" smtClean="0"/>
              <a:t>年</a:t>
            </a:r>
            <a:r>
              <a:rPr lang="en-US" altLang="ja-JP" dirty="0" smtClean="0"/>
              <a:t>9</a:t>
            </a:r>
            <a:r>
              <a:rPr lang="ja-JP" altLang="en-US" dirty="0" smtClean="0"/>
              <a:t>月）</a:t>
            </a:r>
            <a:endParaRPr lang="en-US" altLang="ja-JP" dirty="0" smtClean="0"/>
          </a:p>
          <a:p>
            <a:pPr>
              <a:buNone/>
            </a:pPr>
            <a:endParaRPr lang="en-US" altLang="ja-JP" dirty="0" smtClean="0"/>
          </a:p>
          <a:p>
            <a:pPr>
              <a:buNone/>
            </a:pPr>
            <a:r>
              <a:rPr lang="ja-JP" altLang="en-US" dirty="0" smtClean="0"/>
              <a:t>　国際秩序の改革に対する中国の更なる構想を述べ</a:t>
            </a:r>
            <a:endParaRPr lang="en-US" altLang="ja-JP" dirty="0" smtClean="0"/>
          </a:p>
          <a:p>
            <a:pPr>
              <a:buNone/>
            </a:pPr>
            <a:endParaRPr lang="en-US" altLang="ja-JP" dirty="0" smtClean="0"/>
          </a:p>
          <a:p>
            <a:pPr>
              <a:buNone/>
            </a:pPr>
            <a:r>
              <a:rPr lang="ja-JP" altLang="en-US" dirty="0" smtClean="0"/>
              <a:t>　国際秩序が公平的且つ公正的な方向に向く改革の必要性と緊迫性を強調</a:t>
            </a:r>
            <a:endParaRPr lang="en-US" altLang="ja-JP" dirty="0" smtClean="0"/>
          </a:p>
          <a:p>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t>一　中国国際体系観の形成とグローバル・ガバナンス理念の受取</a:t>
            </a:r>
            <a:endParaRPr lang="zh-CN" altLang="en-US" sz="2400" dirty="0"/>
          </a:p>
        </p:txBody>
      </p:sp>
      <p:sp>
        <p:nvSpPr>
          <p:cNvPr id="3" name="内容占位符 2"/>
          <p:cNvSpPr>
            <a:spLocks noGrp="1"/>
          </p:cNvSpPr>
          <p:nvPr>
            <p:ph sz="quarter" idx="1"/>
          </p:nvPr>
        </p:nvSpPr>
        <p:spPr/>
        <p:txBody>
          <a:bodyPr>
            <a:normAutofit/>
          </a:bodyPr>
          <a:lstStyle/>
          <a:p>
            <a:pPr>
              <a:buNone/>
            </a:pPr>
            <a:r>
              <a:rPr lang="en-US" altLang="ja-JP" dirty="0" smtClean="0">
                <a:latin typeface="MS PGothic" pitchFamily="34" charset="-128"/>
                <a:ea typeface="MS PGothic" pitchFamily="34" charset="-128"/>
              </a:rPr>
              <a:t>5</a:t>
            </a:r>
            <a:r>
              <a:rPr lang="ja-JP" altLang="en-US" dirty="0" smtClean="0">
                <a:latin typeface="MS PGothic" pitchFamily="34" charset="-128"/>
                <a:ea typeface="MS PGothic" pitchFamily="34" charset="-128"/>
              </a:rPr>
              <a:t>、中国共産党第十六回全国代表大会</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2002</a:t>
            </a:r>
            <a:r>
              <a:rPr lang="ja-JP" altLang="en-US" dirty="0" smtClean="0">
                <a:latin typeface="MS PGothic" pitchFamily="34" charset="-128"/>
                <a:ea typeface="MS PGothic" pitchFamily="34" charset="-128"/>
              </a:rPr>
              <a:t>年</a:t>
            </a:r>
            <a:r>
              <a:rPr lang="en-US" altLang="ja-JP" dirty="0" smtClean="0">
                <a:latin typeface="MS PGothic" pitchFamily="34" charset="-128"/>
                <a:ea typeface="MS PGothic" pitchFamily="34" charset="-128"/>
              </a:rPr>
              <a:t>11</a:t>
            </a:r>
            <a:r>
              <a:rPr lang="ja-JP" altLang="en-US" dirty="0" smtClean="0">
                <a:latin typeface="MS PGothic" pitchFamily="34" charset="-128"/>
                <a:ea typeface="MS PGothic" pitchFamily="34" charset="-128"/>
              </a:rPr>
              <a:t>月）</a:t>
            </a: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積極的に経済のグローバリゼーションを評価</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その理由：</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①　</a:t>
            </a:r>
            <a:r>
              <a:rPr lang="en-US" altLang="ja-JP" dirty="0" smtClean="0">
                <a:latin typeface="MS PGothic" pitchFamily="34" charset="-128"/>
                <a:ea typeface="MS PGothic" pitchFamily="34" charset="-128"/>
              </a:rPr>
              <a:t>WTO</a:t>
            </a:r>
            <a:r>
              <a:rPr lang="ja-JP" altLang="en-US" dirty="0" smtClean="0">
                <a:latin typeface="MS PGothic" pitchFamily="34" charset="-128"/>
                <a:ea typeface="MS PGothic" pitchFamily="34" charset="-128"/>
              </a:rPr>
              <a:t>加盟、中国も国際経済体系の一員となった</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②　グローバリゼーションの利益を受取</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③　外圧を利用し、内部の改革を促進</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世界多極化が進んでいる</a:t>
            </a: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t>一　中国国際体系観の形成とグローバル・ガバナンス理念の受取</a:t>
            </a:r>
            <a:endParaRPr lang="zh-CN" altLang="en-US" sz="2400" dirty="0"/>
          </a:p>
        </p:txBody>
      </p:sp>
      <p:sp>
        <p:nvSpPr>
          <p:cNvPr id="3" name="内容占位符 2"/>
          <p:cNvSpPr>
            <a:spLocks noGrp="1"/>
          </p:cNvSpPr>
          <p:nvPr>
            <p:ph sz="quarter" idx="1"/>
          </p:nvPr>
        </p:nvSpPr>
        <p:spPr>
          <a:xfrm>
            <a:off x="304800" y="1412776"/>
            <a:ext cx="8587680" cy="4667349"/>
          </a:xfrm>
        </p:spPr>
        <p:txBody>
          <a:bodyPr>
            <a:normAutofit/>
          </a:bodyPr>
          <a:lstStyle/>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endParaRPr lang="zh-CN" altLang="en-US" dirty="0"/>
          </a:p>
        </p:txBody>
      </p:sp>
      <p:sp>
        <p:nvSpPr>
          <p:cNvPr id="4" name="矩形 3"/>
          <p:cNvSpPr/>
          <p:nvPr/>
        </p:nvSpPr>
        <p:spPr>
          <a:xfrm>
            <a:off x="611560" y="1412777"/>
            <a:ext cx="7992888" cy="8987076"/>
          </a:xfrm>
          <a:prstGeom prst="rect">
            <a:avLst/>
          </a:prstGeom>
        </p:spPr>
        <p:txBody>
          <a:bodyPr wrap="square">
            <a:spAutoFit/>
          </a:bodyPr>
          <a:lstStyle/>
          <a:p>
            <a:r>
              <a:rPr lang="en-US" altLang="ja-JP" sz="2800" dirty="0" smtClean="0"/>
              <a:t>6</a:t>
            </a:r>
            <a:r>
              <a:rPr lang="ja-JP" altLang="en-US" sz="2800" dirty="0" smtClean="0"/>
              <a:t>、中国共産党第十七回全国代表大会</a:t>
            </a:r>
            <a:endParaRPr lang="en-US" altLang="ja-JP" sz="2800" dirty="0" smtClean="0"/>
          </a:p>
          <a:p>
            <a:pPr>
              <a:buNone/>
            </a:pPr>
            <a:r>
              <a:rPr lang="ja-JP" altLang="en-US" sz="2800" dirty="0" smtClean="0"/>
              <a:t>　　（</a:t>
            </a:r>
            <a:r>
              <a:rPr lang="en-US" altLang="ja-JP" sz="2800" dirty="0" smtClean="0"/>
              <a:t>2007</a:t>
            </a:r>
            <a:r>
              <a:rPr lang="ja-JP" altLang="en-US" sz="2800" dirty="0" smtClean="0"/>
              <a:t>年</a:t>
            </a:r>
            <a:r>
              <a:rPr lang="en-US" altLang="ja-JP" sz="2800" dirty="0" smtClean="0"/>
              <a:t>10</a:t>
            </a:r>
            <a:r>
              <a:rPr lang="ja-JP" altLang="en-US" sz="2800" dirty="0" smtClean="0"/>
              <a:t>月）</a:t>
            </a:r>
            <a:endParaRPr lang="en-US" altLang="ja-JP" sz="2800" dirty="0" smtClean="0"/>
          </a:p>
          <a:p>
            <a:pPr>
              <a:buNone/>
            </a:pPr>
            <a:endParaRPr lang="en-US" altLang="ja-JP" sz="2800" dirty="0" smtClean="0"/>
          </a:p>
          <a:p>
            <a:pPr>
              <a:buNone/>
            </a:pPr>
            <a:r>
              <a:rPr lang="ja-JP" altLang="en-US" sz="2800" dirty="0" smtClean="0"/>
              <a:t>　世界多極化、経済的グローバリゼーションを持続的に肯定的に評価</a:t>
            </a:r>
            <a:endParaRPr lang="en-US" altLang="ja-JP" sz="2800" dirty="0" smtClean="0"/>
          </a:p>
          <a:p>
            <a:pPr>
              <a:buNone/>
            </a:pPr>
            <a:r>
              <a:rPr lang="ja-JP" altLang="en-US" sz="2800" dirty="0" smtClean="0"/>
              <a:t>　（この前は、</a:t>
            </a:r>
            <a:r>
              <a:rPr lang="ja-JP" altLang="en-US" sz="2800" dirty="0" smtClean="0">
                <a:latin typeface="MS PGothic" pitchFamily="34" charset="-128"/>
                <a:ea typeface="MS PGothic" pitchFamily="34" charset="-128"/>
              </a:rPr>
              <a:t>中国共産党第十六回全国代表大会、</a:t>
            </a:r>
            <a:r>
              <a:rPr lang="en-US" altLang="ja-JP" sz="2800" dirty="0" smtClean="0">
                <a:latin typeface="MS PGothic" pitchFamily="34" charset="-128"/>
                <a:ea typeface="MS PGothic" pitchFamily="34" charset="-128"/>
              </a:rPr>
              <a:t>2002</a:t>
            </a:r>
            <a:r>
              <a:rPr lang="ja-JP" altLang="en-US" sz="2800" dirty="0" smtClean="0">
                <a:latin typeface="MS PGothic" pitchFamily="34" charset="-128"/>
                <a:ea typeface="MS PGothic" pitchFamily="34" charset="-128"/>
              </a:rPr>
              <a:t>年</a:t>
            </a:r>
            <a:r>
              <a:rPr lang="en-US" altLang="ja-JP" sz="2800" dirty="0" smtClean="0">
                <a:latin typeface="MS PGothic" pitchFamily="34" charset="-128"/>
                <a:ea typeface="MS PGothic" pitchFamily="34" charset="-128"/>
              </a:rPr>
              <a:t>11</a:t>
            </a:r>
            <a:r>
              <a:rPr lang="ja-JP" altLang="en-US" sz="2800" dirty="0" smtClean="0">
                <a:latin typeface="MS PGothic" pitchFamily="34" charset="-128"/>
                <a:ea typeface="MS PGothic" pitchFamily="34" charset="-128"/>
              </a:rPr>
              <a:t>月</a:t>
            </a:r>
            <a:r>
              <a:rPr lang="ja-JP" altLang="en-US" sz="2800" dirty="0" smtClean="0"/>
              <a:t>）</a:t>
            </a:r>
            <a:endParaRPr lang="en-US" altLang="ja-JP" sz="2800" dirty="0" smtClean="0"/>
          </a:p>
          <a:p>
            <a:pPr>
              <a:buNone/>
            </a:pPr>
            <a:endParaRPr lang="en-US" altLang="ja-JP" sz="2800" dirty="0" smtClean="0"/>
          </a:p>
          <a:p>
            <a:pPr>
              <a:buNone/>
            </a:pPr>
            <a:r>
              <a:rPr lang="ja-JP" altLang="en-US" sz="2800" dirty="0" smtClean="0"/>
              <a:t>　経済的グローバリゼーションをバランス的（発展途上国の経済成長と獲得利益が優先すべき）且つ</a:t>
            </a:r>
            <a:r>
              <a:rPr lang="en-US" altLang="ja-JP" sz="2800" dirty="0" smtClean="0"/>
              <a:t>Win-Win</a:t>
            </a:r>
            <a:r>
              <a:rPr lang="ja-JP" altLang="en-US" sz="2800" dirty="0" smtClean="0"/>
              <a:t>的な方向に発展させる</a:t>
            </a:r>
            <a:endParaRPr lang="en-US" altLang="ja-JP" sz="2800"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一　中国国際体系観の形成とグローバル・ガバナンス理念の受取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a:xfrm>
            <a:off x="304800" y="1412776"/>
            <a:ext cx="8587680" cy="5184576"/>
          </a:xfrm>
        </p:spPr>
        <p:txBody>
          <a:bodyPr>
            <a:normAutofit fontScale="92500" lnSpcReduction="10000"/>
          </a:bodyPr>
          <a:lstStyle/>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当時の背景：</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国際金融危機の発生以降</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新興国と発展途上国の実力が上昇</a:t>
            </a: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和平発展を強調</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平和的、共同繁栄の和諧世界を建設</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主として、</a:t>
            </a:r>
            <a:r>
              <a:rPr lang="en-US" altLang="ja-JP" dirty="0" smtClean="0">
                <a:latin typeface="MS PGothic" pitchFamily="34" charset="-128"/>
                <a:ea typeface="MS PGothic" pitchFamily="34" charset="-128"/>
              </a:rPr>
              <a:t>WTO</a:t>
            </a:r>
            <a:r>
              <a:rPr lang="ja-JP" altLang="en-US" dirty="0" smtClean="0">
                <a:latin typeface="MS PGothic" pitchFamily="34" charset="-128"/>
                <a:ea typeface="MS PGothic" pitchFamily="34" charset="-128"/>
              </a:rPr>
              <a:t>の枠組みを継承</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IMF</a:t>
            </a:r>
            <a:r>
              <a:rPr lang="ja-JP" altLang="en-US" dirty="0" smtClean="0">
                <a:latin typeface="MS PGothic" pitchFamily="34" charset="-128"/>
                <a:ea typeface="MS PGothic" pitchFamily="34" charset="-128"/>
              </a:rPr>
              <a:t>の投票権再分配を実現　　</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TPP</a:t>
            </a:r>
            <a:r>
              <a:rPr lang="ja-JP" altLang="en-US" dirty="0" smtClean="0">
                <a:latin typeface="MS PGothic" pitchFamily="34" charset="-128"/>
                <a:ea typeface="MS PGothic" pitchFamily="34" charset="-128"/>
              </a:rPr>
              <a:t>についての論争</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r>
              <a:rPr lang="en-US" altLang="ja-JP" dirty="0" smtClean="0">
                <a:latin typeface="MS PGothic" pitchFamily="34" charset="-128"/>
                <a:ea typeface="MS PGothic" pitchFamily="34" charset="-128"/>
              </a:rPr>
              <a:t>RCEP</a:t>
            </a:r>
            <a:r>
              <a:rPr lang="ja-JP" altLang="en-US" dirty="0" smtClean="0">
                <a:latin typeface="MS PGothic" pitchFamily="34" charset="-128"/>
                <a:ea typeface="MS PGothic" pitchFamily="34" charset="-128"/>
              </a:rPr>
              <a:t>への支持</a:t>
            </a:r>
            <a:endParaRPr lang="en-US" altLang="ja-JP" dirty="0" smtClean="0">
              <a:latin typeface="MS PGothic" pitchFamily="34" charset="-128"/>
              <a:ea typeface="MS PGothic" pitchFamily="34" charset="-128"/>
            </a:endParaRPr>
          </a:p>
          <a:p>
            <a:pPr>
              <a:buNone/>
            </a:pPr>
            <a:r>
              <a:rPr lang="ja-JP" altLang="en-US" dirty="0" smtClean="0">
                <a:latin typeface="MS PGothic" pitchFamily="34" charset="-128"/>
                <a:ea typeface="MS PGothic" pitchFamily="34" charset="-128"/>
              </a:rPr>
              <a:t>　　　　　　　</a:t>
            </a: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
        <p:nvSpPr>
          <p:cNvPr id="4" name="矩形 3"/>
          <p:cNvSpPr/>
          <p:nvPr/>
        </p:nvSpPr>
        <p:spPr>
          <a:xfrm>
            <a:off x="539552" y="1287244"/>
            <a:ext cx="7992888" cy="6432530"/>
          </a:xfrm>
          <a:prstGeom prst="rect">
            <a:avLst/>
          </a:prstGeom>
        </p:spPr>
        <p:txBody>
          <a:bodyPr wrap="square">
            <a:spAutoFit/>
          </a:bodyPr>
          <a:lstStyle/>
          <a:p>
            <a:r>
              <a:rPr lang="en-US" altLang="ja-JP" sz="2800" dirty="0" smtClean="0">
                <a:latin typeface="MS PGothic" pitchFamily="34" charset="-128"/>
                <a:ea typeface="MS PGothic" pitchFamily="34" charset="-128"/>
              </a:rPr>
              <a:t>6</a:t>
            </a:r>
            <a:r>
              <a:rPr lang="ja-JP" altLang="en-US" sz="2800" dirty="0" smtClean="0">
                <a:latin typeface="MS PGothic" pitchFamily="34" charset="-128"/>
                <a:ea typeface="MS PGothic" pitchFamily="34" charset="-128"/>
              </a:rPr>
              <a:t>、中国共産党第十八回全国代表大会</a:t>
            </a:r>
            <a:endParaRPr lang="en-US" altLang="ja-JP" sz="2800" dirty="0" smtClean="0">
              <a:latin typeface="MS PGothic" pitchFamily="34" charset="-128"/>
              <a:ea typeface="MS PGothic" pitchFamily="34" charset="-128"/>
            </a:endParaRPr>
          </a:p>
          <a:p>
            <a:pPr>
              <a:buNone/>
            </a:pPr>
            <a:r>
              <a:rPr lang="ja-JP" altLang="en-US" sz="2800" dirty="0" smtClean="0">
                <a:latin typeface="MS PGothic" pitchFamily="34" charset="-128"/>
                <a:ea typeface="MS PGothic" pitchFamily="34" charset="-128"/>
              </a:rPr>
              <a:t>　　（</a:t>
            </a:r>
            <a:r>
              <a:rPr lang="en-US" altLang="ja-JP" sz="2800" dirty="0" smtClean="0">
                <a:latin typeface="MS PGothic" pitchFamily="34" charset="-128"/>
                <a:ea typeface="MS PGothic" pitchFamily="34" charset="-128"/>
              </a:rPr>
              <a:t>2012</a:t>
            </a:r>
            <a:r>
              <a:rPr lang="ja-JP" altLang="en-US" sz="2800" dirty="0" smtClean="0">
                <a:latin typeface="MS PGothic" pitchFamily="34" charset="-128"/>
                <a:ea typeface="MS PGothic" pitchFamily="34" charset="-128"/>
              </a:rPr>
              <a:t>年</a:t>
            </a:r>
            <a:r>
              <a:rPr lang="en-US" altLang="ja-JP" sz="2800" dirty="0" smtClean="0">
                <a:latin typeface="MS PGothic" pitchFamily="34" charset="-128"/>
                <a:ea typeface="MS PGothic" pitchFamily="34" charset="-128"/>
              </a:rPr>
              <a:t>11</a:t>
            </a:r>
            <a:r>
              <a:rPr lang="ja-JP" altLang="en-US" sz="2800" dirty="0" smtClean="0">
                <a:latin typeface="MS PGothic" pitchFamily="34" charset="-128"/>
                <a:ea typeface="MS PGothic" pitchFamily="34" charset="-128"/>
              </a:rPr>
              <a:t>月）</a:t>
            </a:r>
            <a:endParaRPr lang="en-US" altLang="ja-JP" sz="2800" dirty="0" smtClean="0">
              <a:latin typeface="MS PGothic" pitchFamily="34" charset="-128"/>
              <a:ea typeface="MS PGothic" pitchFamily="34" charset="-128"/>
            </a:endParaRPr>
          </a:p>
          <a:p>
            <a:pPr>
              <a:buNone/>
            </a:pPr>
            <a:endParaRPr lang="en-US" altLang="ja-JP" sz="2800" dirty="0" smtClean="0">
              <a:latin typeface="MS PGothic" pitchFamily="34" charset="-128"/>
              <a:ea typeface="MS PGothic" pitchFamily="34" charset="-128"/>
            </a:endParaRPr>
          </a:p>
          <a:p>
            <a:pPr>
              <a:buNone/>
            </a:pPr>
            <a:endParaRPr lang="en-US" altLang="ja-JP" sz="2800" dirty="0" smtClean="0">
              <a:latin typeface="MS PGothic" pitchFamily="34" charset="-128"/>
              <a:ea typeface="MS PGothic" pitchFamily="34" charset="-128"/>
            </a:endParaRPr>
          </a:p>
          <a:p>
            <a:pPr>
              <a:buNone/>
            </a:pPr>
            <a:endParaRPr lang="en-US" altLang="ja-JP" sz="2800" dirty="0" smtClean="0">
              <a:latin typeface="MS PGothic" pitchFamily="34" charset="-128"/>
              <a:ea typeface="MS PGothic" pitchFamily="34" charset="-128"/>
            </a:endParaRPr>
          </a:p>
          <a:p>
            <a:pPr>
              <a:buNone/>
            </a:pPr>
            <a:endParaRPr lang="en-US" altLang="ja-JP" sz="2800" dirty="0" smtClean="0">
              <a:latin typeface="MS PGothic" pitchFamily="34" charset="-128"/>
              <a:ea typeface="MS PGothic" pitchFamily="34" charset="-128"/>
            </a:endParaRPr>
          </a:p>
          <a:p>
            <a:pPr>
              <a:buNone/>
            </a:pPr>
            <a:endParaRPr lang="en-US" altLang="ja-JP" sz="2800"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a:p>
            <a:pPr>
              <a:buNone/>
            </a:pPr>
            <a:endParaRPr lang="en-US" altLang="ja-JP" dirty="0" smtClean="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57200"/>
            <a:ext cx="9144000" cy="838200"/>
          </a:xfrm>
        </p:spPr>
        <p:txBody>
          <a:bodyPr>
            <a:noAutofit/>
          </a:bodyPr>
          <a:lstStyle/>
          <a:p>
            <a:r>
              <a:rPr lang="ja-JP" altLang="en-US" sz="2400" dirty="0" smtClean="0">
                <a:latin typeface="MS PGothic" pitchFamily="34" charset="-128"/>
                <a:ea typeface="MS PGothic" pitchFamily="34" charset="-128"/>
              </a:rPr>
              <a:t>一　中国国際体系観の形成とグローバル・ガバナンス理念の受取</a:t>
            </a:r>
            <a:endParaRPr lang="zh-CN" altLang="en-US" sz="2400" dirty="0">
              <a:latin typeface="MS PGothic" pitchFamily="34" charset="-128"/>
              <a:ea typeface="MS PGothic" pitchFamily="34" charset="-128"/>
            </a:endParaRPr>
          </a:p>
        </p:txBody>
      </p:sp>
      <p:sp>
        <p:nvSpPr>
          <p:cNvPr id="3" name="内容占位符 2"/>
          <p:cNvSpPr>
            <a:spLocks noGrp="1"/>
          </p:cNvSpPr>
          <p:nvPr>
            <p:ph sz="quarter" idx="1"/>
          </p:nvPr>
        </p:nvSpPr>
        <p:spPr/>
        <p:txBody>
          <a:bodyPr>
            <a:normAutofit/>
          </a:bodyPr>
          <a:lstStyle/>
          <a:p>
            <a:r>
              <a:rPr lang="ja-JP" altLang="en-US" dirty="0" smtClean="0">
                <a:latin typeface="MS PGothic" pitchFamily="34" charset="-128"/>
                <a:ea typeface="MS PGothic" pitchFamily="34" charset="-128"/>
              </a:rPr>
              <a:t>（二）国際体系への中国政府の態度の転換</a:t>
            </a:r>
            <a:endParaRPr lang="en-US" altLang="ja-JP" strike="sngStrike" dirty="0" smtClean="0">
              <a:latin typeface="MS PGothic" pitchFamily="34" charset="-128"/>
              <a:ea typeface="MS PGothic" pitchFamily="34" charset="-128"/>
            </a:endParaRPr>
          </a:p>
          <a:p>
            <a:endParaRPr lang="en-US" altLang="ja-JP" b="1" dirty="0" smtClean="0">
              <a:latin typeface="MS PGothic" pitchFamily="34" charset="-128"/>
              <a:ea typeface="MS PGothic" pitchFamily="34" charset="-128"/>
            </a:endParaRPr>
          </a:p>
          <a:p>
            <a:r>
              <a:rPr lang="en-US" altLang="ja-JP" dirty="0" smtClean="0">
                <a:latin typeface="MS PGothic" pitchFamily="34" charset="-128"/>
                <a:ea typeface="MS PGothic" pitchFamily="34" charset="-128"/>
              </a:rPr>
              <a:t>1</a:t>
            </a:r>
            <a:r>
              <a:rPr lang="ja-JP" altLang="en-US" dirty="0" smtClean="0">
                <a:latin typeface="MS PGothic" pitchFamily="34" charset="-128"/>
                <a:ea typeface="MS PGothic" pitchFamily="34" charset="-128"/>
              </a:rPr>
              <a:t>、国際体系、特に国際経済体系に対し、中国の認識はいつでも「平和と発展」の戦略的判断に基づいている。</a:t>
            </a:r>
            <a:endParaRPr lang="en-US" altLang="ja-JP" dirty="0" smtClean="0">
              <a:latin typeface="MS PGothic" pitchFamily="34" charset="-128"/>
              <a:ea typeface="MS PGothic" pitchFamily="34" charset="-128"/>
            </a:endParaRPr>
          </a:p>
          <a:p>
            <a:endParaRPr lang="en-US" altLang="zh-CN" dirty="0" smtClean="0">
              <a:latin typeface="MS PGothic" pitchFamily="34" charset="-128"/>
              <a:ea typeface="MS PGothic" pitchFamily="34" charset="-128"/>
            </a:endParaRPr>
          </a:p>
          <a:p>
            <a:endParaRPr lang="zh-CN" altLang="en-US" dirty="0">
              <a:latin typeface="MS PGothic" pitchFamily="34" charset="-128"/>
              <a:ea typeface="MS PGothic" pitchFamily="34"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凸显">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448</TotalTime>
  <Words>2049</Words>
  <Application>Microsoft Office PowerPoint</Application>
  <PresentationFormat>全屏显示(4:3)</PresentationFormat>
  <Paragraphs>239</Paragraphs>
  <Slides>24</Slides>
  <Notes>24</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凸显</vt:lpstr>
      <vt:lpstr>中国の対外経済政策と新しい国際経済秩序  　　グローバル・ガヴァナンスと中国</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一　中国国際体系観の形成とグローバル・ガバナンス理念の受取</vt:lpstr>
      <vt:lpstr>二　中国経済発展についてのコンセプト輸出とグローバル・ガバナンスへの導き</vt:lpstr>
      <vt:lpstr>二　中国経済発展についてのコンセプト輸出とグローバル・ガバナンスへの導き</vt:lpstr>
      <vt:lpstr>二　中国経済発展についてのコンセプト輸出とグローバル・ガバナンスへの導き</vt:lpstr>
      <vt:lpstr>二　中国経済発展理念の輸出とぐろバール・ガバナンスへの導き</vt:lpstr>
      <vt:lpstr>二　中国経済発展理念の輸出とぐろバール・ガバナンスへの導き</vt:lpstr>
      <vt:lpstr>二　中国経済発展についてのコンセプト輸出とグローバル・ガバナンスへの導き</vt:lpstr>
      <vt:lpstr>三　新たな経済的グローバル・ガバナンスの挑戦と中国への影響</vt:lpstr>
      <vt:lpstr>三　新たな経済的グローバル・ガバナンスの挑戦と中国への影響</vt:lpstr>
      <vt:lpstr>三　新たな経済的グローバル・ガバナンスの挑戦と中国への影響</vt:lpstr>
      <vt:lpstr>三　新たな経済的グローバル・ガバナンスの挑戦と中国への影響</vt:lpstr>
      <vt:lpstr>結論</vt:lpstr>
      <vt:lpstr>結論</vt:lpstr>
      <vt:lpstr>幻灯片 24</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中国の対外経済政策と新しい国際経済秩序  グローバル・ガヴァナンスと中国</dc:title>
  <dc:creator>User</dc:creator>
  <cp:lastModifiedBy>User</cp:lastModifiedBy>
  <cp:revision>49</cp:revision>
  <dcterms:created xsi:type="dcterms:W3CDTF">2014-03-17T02:19:04Z</dcterms:created>
  <dcterms:modified xsi:type="dcterms:W3CDTF">2014-03-21T03:43:06Z</dcterms:modified>
</cp:coreProperties>
</file>