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6" r:id="rId2"/>
    <p:sldId id="278" r:id="rId3"/>
    <p:sldId id="264" r:id="rId4"/>
    <p:sldId id="259" r:id="rId5"/>
    <p:sldId id="284" r:id="rId6"/>
    <p:sldId id="285" r:id="rId7"/>
    <p:sldId id="286" r:id="rId8"/>
    <p:sldId id="265" r:id="rId9"/>
    <p:sldId id="287" r:id="rId10"/>
    <p:sldId id="260" r:id="rId11"/>
    <p:sldId id="257" r:id="rId12"/>
    <p:sldId id="288" r:id="rId13"/>
    <p:sldId id="282" r:id="rId14"/>
    <p:sldId id="283" r:id="rId15"/>
    <p:sldId id="266" r:id="rId16"/>
    <p:sldId id="267" r:id="rId17"/>
    <p:sldId id="261" r:id="rId18"/>
    <p:sldId id="262" r:id="rId19"/>
    <p:sldId id="272" r:id="rId20"/>
    <p:sldId id="273" r:id="rId21"/>
    <p:sldId id="274" r:id="rId22"/>
    <p:sldId id="268" r:id="rId23"/>
    <p:sldId id="275" r:id="rId24"/>
    <p:sldId id="269" r:id="rId25"/>
    <p:sldId id="270" r:id="rId26"/>
    <p:sldId id="263" r:id="rId27"/>
    <p:sldId id="276" r:id="rId28"/>
    <p:sldId id="280" r:id="rId29"/>
    <p:sldId id="277" r:id="rId30"/>
    <p:sldId id="279" r:id="rId31"/>
    <p:sldId id="271" r:id="rId32"/>
    <p:sldId id="281" r:id="rId33"/>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5" d="100"/>
          <a:sy n="125" d="100"/>
        </p:scale>
        <p:origin x="-3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8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Sheet1!$B$45</c:f>
              <c:strCache>
                <c:ptCount val="1"/>
                <c:pt idx="0">
                  <c:v>重慶市の成長率</c:v>
                </c:pt>
              </c:strCache>
            </c:strRef>
          </c:tx>
          <c:marker>
            <c:symbol val="none"/>
          </c:marker>
          <c:cat>
            <c:numRef>
              <c:f>Sheet1!$C$44:$O$44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Sheet1!$C$45:$O$45</c:f>
              <c:numCache>
                <c:formatCode>General</c:formatCode>
                <c:ptCount val="13"/>
                <c:pt idx="0">
                  <c:v>9.1999999999999993</c:v>
                </c:pt>
                <c:pt idx="1">
                  <c:v>10.5</c:v>
                </c:pt>
                <c:pt idx="2">
                  <c:v>11.7</c:v>
                </c:pt>
                <c:pt idx="3">
                  <c:v>12.4</c:v>
                </c:pt>
                <c:pt idx="4">
                  <c:v>11.7</c:v>
                </c:pt>
                <c:pt idx="5">
                  <c:v>12.4</c:v>
                </c:pt>
                <c:pt idx="6">
                  <c:v>15.9</c:v>
                </c:pt>
                <c:pt idx="7">
                  <c:v>14.5</c:v>
                </c:pt>
                <c:pt idx="8">
                  <c:v>14.9</c:v>
                </c:pt>
                <c:pt idx="9">
                  <c:v>17.100000000000001</c:v>
                </c:pt>
                <c:pt idx="10">
                  <c:v>16.399999999999999</c:v>
                </c:pt>
                <c:pt idx="11">
                  <c:v>13.6</c:v>
                </c:pt>
                <c:pt idx="12">
                  <c:v>12.3</c:v>
                </c:pt>
              </c:numCache>
            </c:numRef>
          </c:val>
          <c:smooth val="0"/>
        </c:ser>
        <c:ser>
          <c:idx val="1"/>
          <c:order val="1"/>
          <c:tx>
            <c:strRef>
              <c:f>Sheet1!$B$46</c:f>
              <c:strCache>
                <c:ptCount val="1"/>
                <c:pt idx="0">
                  <c:v>中国全体の成長率</c:v>
                </c:pt>
              </c:strCache>
            </c:strRef>
          </c:tx>
          <c:marker>
            <c:symbol val="none"/>
          </c:marker>
          <c:cat>
            <c:numRef>
              <c:f>Sheet1!$C$44:$O$44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Sheet1!$C$46:$O$46</c:f>
              <c:numCache>
                <c:formatCode>General</c:formatCode>
                <c:ptCount val="13"/>
                <c:pt idx="0">
                  <c:v>8.3000000000000007</c:v>
                </c:pt>
                <c:pt idx="1">
                  <c:v>9.1</c:v>
                </c:pt>
                <c:pt idx="2">
                  <c:v>10</c:v>
                </c:pt>
                <c:pt idx="3">
                  <c:v>10.1</c:v>
                </c:pt>
                <c:pt idx="4">
                  <c:v>10.4</c:v>
                </c:pt>
                <c:pt idx="5">
                  <c:v>11.6</c:v>
                </c:pt>
                <c:pt idx="6">
                  <c:v>13</c:v>
                </c:pt>
                <c:pt idx="7">
                  <c:v>9.6</c:v>
                </c:pt>
                <c:pt idx="8">
                  <c:v>9.1</c:v>
                </c:pt>
                <c:pt idx="9">
                  <c:v>10.4</c:v>
                </c:pt>
                <c:pt idx="10">
                  <c:v>9.1999999999999993</c:v>
                </c:pt>
                <c:pt idx="11">
                  <c:v>7.8</c:v>
                </c:pt>
                <c:pt idx="12">
                  <c:v>7.7</c:v>
                </c:pt>
              </c:numCache>
            </c:numRef>
          </c:val>
          <c:smooth val="0"/>
        </c:ser>
        <c:dLbls>
          <c:showLegendKey val="0"/>
          <c:showVal val="0"/>
          <c:showCatName val="0"/>
          <c:showSerName val="0"/>
          <c:showPercent val="0"/>
          <c:showBubbleSize val="0"/>
        </c:dLbls>
        <c:marker val="1"/>
        <c:smooth val="0"/>
        <c:axId val="114376064"/>
        <c:axId val="115115136"/>
      </c:lineChart>
      <c:catAx>
        <c:axId val="114376064"/>
        <c:scaling>
          <c:orientation val="minMax"/>
        </c:scaling>
        <c:delete val="0"/>
        <c:axPos val="b"/>
        <c:numFmt formatCode="General" sourceLinked="1"/>
        <c:majorTickMark val="out"/>
        <c:minorTickMark val="none"/>
        <c:tickLblPos val="nextTo"/>
        <c:txPr>
          <a:bodyPr/>
          <a:lstStyle/>
          <a:p>
            <a:pPr>
              <a:defRPr sz="2000"/>
            </a:pPr>
            <a:endParaRPr lang="ja-JP"/>
          </a:p>
        </c:txPr>
        <c:crossAx val="115115136"/>
        <c:crosses val="autoZero"/>
        <c:auto val="1"/>
        <c:lblAlgn val="ctr"/>
        <c:lblOffset val="100"/>
        <c:noMultiLvlLbl val="0"/>
      </c:catAx>
      <c:valAx>
        <c:axId val="115115136"/>
        <c:scaling>
          <c:orientation val="minMax"/>
        </c:scaling>
        <c:delete val="0"/>
        <c:axPos val="l"/>
        <c:majorGridlines/>
        <c:numFmt formatCode="General" sourceLinked="1"/>
        <c:majorTickMark val="out"/>
        <c:minorTickMark val="none"/>
        <c:tickLblPos val="nextTo"/>
        <c:txPr>
          <a:bodyPr/>
          <a:lstStyle/>
          <a:p>
            <a:pPr>
              <a:defRPr sz="2000"/>
            </a:pPr>
            <a:endParaRPr lang="ja-JP"/>
          </a:p>
        </c:txPr>
        <c:crossAx val="114376064"/>
        <c:crosses val="autoZero"/>
        <c:crossBetween val="between"/>
      </c:valAx>
    </c:plotArea>
    <c:legend>
      <c:legendPos val="r"/>
      <c:layout>
        <c:manualLayout>
          <c:xMode val="edge"/>
          <c:yMode val="edge"/>
          <c:x val="0.76080246913580252"/>
          <c:y val="0.43522848065704473"/>
          <c:w val="0.22993827160493827"/>
          <c:h val="0.25581428747870893"/>
        </c:manualLayout>
      </c:layout>
      <c:overlay val="0"/>
      <c:txPr>
        <a:bodyPr/>
        <a:lstStyle/>
        <a:p>
          <a:pPr>
            <a:defRPr sz="16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2235644229289E-2"/>
          <c:y val="4.9824385984403287E-2"/>
          <c:w val="0.92184092529044837"/>
          <c:h val="0.88813182550866665"/>
        </c:manualLayout>
      </c:layout>
      <c:lineChart>
        <c:grouping val="standard"/>
        <c:varyColors val="0"/>
        <c:ser>
          <c:idx val="0"/>
          <c:order val="0"/>
          <c:tx>
            <c:strRef>
              <c:f>Sheet1!$D$7</c:f>
              <c:strCache>
                <c:ptCount val="1"/>
                <c:pt idx="0">
                  <c:v>全国ジニ係数の推移</c:v>
                </c:pt>
              </c:strCache>
            </c:strRef>
          </c:tx>
          <c:marker>
            <c:symbol val="none"/>
          </c:marker>
          <c:dLbls>
            <c:dLbl>
              <c:idx val="3"/>
              <c:layout>
                <c:manualLayout>
                  <c:x val="-3.9633548831652914E-3"/>
                  <c:y val="2.7847782994871888E-2"/>
                </c:manualLayout>
              </c:layout>
              <c:showLegendKey val="0"/>
              <c:showVal val="1"/>
              <c:showCatName val="0"/>
              <c:showSerName val="0"/>
              <c:showPercent val="0"/>
              <c:showBubbleSize val="0"/>
            </c:dLbl>
            <c:dLbl>
              <c:idx val="4"/>
              <c:layout>
                <c:manualLayout>
                  <c:x val="-1.9816774415826457E-3"/>
                  <c:y val="-3.0941981105413238E-2"/>
                </c:manualLayout>
              </c:layout>
              <c:showLegendKey val="0"/>
              <c:showVal val="1"/>
              <c:showCatName val="0"/>
              <c:showSerName val="0"/>
              <c:showPercent val="0"/>
              <c:showBubbleSize val="0"/>
            </c:dLbl>
            <c:dLbl>
              <c:idx val="5"/>
              <c:layout>
                <c:manualLayout>
                  <c:x val="3.9633548831652914E-3"/>
                  <c:y val="5.5695565989743831E-2"/>
                </c:manualLayout>
              </c:layout>
              <c:showLegendKey val="0"/>
              <c:showVal val="1"/>
              <c:showCatName val="0"/>
              <c:showSerName val="0"/>
              <c:showPercent val="0"/>
              <c:showBubbleSize val="0"/>
            </c:dLbl>
            <c:dLbl>
              <c:idx val="6"/>
              <c:layout>
                <c:manualLayout>
                  <c:x val="0"/>
                  <c:y val="-2.7847782994871915E-2"/>
                </c:manualLayout>
              </c:layout>
              <c:showLegendKey val="0"/>
              <c:showVal val="1"/>
              <c:showCatName val="0"/>
              <c:showSerName val="0"/>
              <c:showPercent val="0"/>
              <c:showBubbleSize val="0"/>
            </c:dLbl>
            <c:dLbl>
              <c:idx val="7"/>
              <c:layout>
                <c:manualLayout>
                  <c:x val="1.9816774415826457E-3"/>
                  <c:y val="1.8565188663247943E-2"/>
                </c:manualLayout>
              </c:layout>
              <c:showLegendKey val="0"/>
              <c:showVal val="1"/>
              <c:showCatName val="0"/>
              <c:showSerName val="0"/>
              <c:showPercent val="0"/>
              <c:showBubbleSize val="0"/>
            </c:dLbl>
            <c:dLbl>
              <c:idx val="8"/>
              <c:layout>
                <c:manualLayout>
                  <c:x val="1.9816774415826457E-3"/>
                  <c:y val="-3.7130377326495885E-2"/>
                </c:manualLayout>
              </c:layout>
              <c:showLegendKey val="0"/>
              <c:showVal val="1"/>
              <c:showCatName val="0"/>
              <c:showSerName val="0"/>
              <c:showPercent val="0"/>
              <c:showBubbleSize val="0"/>
            </c:dLbl>
            <c:dLbl>
              <c:idx val="9"/>
              <c:layout>
                <c:manualLayout>
                  <c:x val="3.9633548831652914E-3"/>
                  <c:y val="4.6412971658119889E-2"/>
                </c:manualLayout>
              </c:layout>
              <c:showLegendKey val="0"/>
              <c:showVal val="1"/>
              <c:showCatName val="0"/>
              <c:showSerName val="0"/>
              <c:showPercent val="0"/>
              <c:showBubbleSize val="0"/>
            </c:dLbl>
            <c:dLbl>
              <c:idx val="10"/>
              <c:layout>
                <c:manualLayout>
                  <c:x val="-3.9633548831652914E-3"/>
                  <c:y val="-1.8565188663247943E-2"/>
                </c:manualLayout>
              </c:layout>
              <c:showLegendKey val="0"/>
              <c:showVal val="1"/>
              <c:showCatName val="0"/>
              <c:showSerName val="0"/>
              <c:showPercent val="0"/>
              <c:showBubbleSize val="0"/>
            </c:dLbl>
            <c:dLbl>
              <c:idx val="11"/>
              <c:layout>
                <c:manualLayout>
                  <c:x val="-1.9816774415826457E-3"/>
                  <c:y val="2.475358488433059E-2"/>
                </c:manualLayout>
              </c:layout>
              <c:showLegendKey val="0"/>
              <c:showVal val="1"/>
              <c:showCatName val="0"/>
              <c:showSerName val="0"/>
              <c:showPercent val="0"/>
              <c:showBubbleSize val="0"/>
            </c:dLbl>
            <c:dLbl>
              <c:idx val="12"/>
              <c:layout>
                <c:manualLayout>
                  <c:x val="-1.1890064649495874E-2"/>
                  <c:y val="-2.7847782994871888E-2"/>
                </c:manualLayout>
              </c:layout>
              <c:showLegendKey val="0"/>
              <c:showVal val="1"/>
              <c:showCatName val="0"/>
              <c:showSerName val="0"/>
              <c:showPercent val="0"/>
              <c:showBubbleSize val="0"/>
            </c:dLbl>
            <c:dLbl>
              <c:idx val="13"/>
              <c:layout>
                <c:manualLayout>
                  <c:x val="0"/>
                  <c:y val="3.7130377326495885E-2"/>
                </c:manualLayout>
              </c:layout>
              <c:showLegendKey val="0"/>
              <c:showVal val="1"/>
              <c:showCatName val="0"/>
              <c:showSerName val="0"/>
              <c:showPercent val="0"/>
              <c:showBubbleSize val="0"/>
            </c:dLbl>
            <c:txPr>
              <a:bodyPr/>
              <a:lstStyle/>
              <a:p>
                <a:pPr>
                  <a:defRPr sz="1800"/>
                </a:pPr>
                <a:endParaRPr lang="ja-JP"/>
              </a:p>
            </c:txPr>
            <c:showLegendKey val="0"/>
            <c:showVal val="1"/>
            <c:showCatName val="0"/>
            <c:showSerName val="0"/>
            <c:showPercent val="0"/>
            <c:showBubbleSize val="0"/>
            <c:showLeaderLines val="0"/>
          </c:dLbls>
          <c:cat>
            <c:numRef>
              <c:f>Sheet1!$C$8:$C$21</c:f>
              <c:numCache>
                <c:formatCode>General</c:formatCode>
                <c:ptCount val="14"/>
                <c:pt idx="0">
                  <c:v>1985</c:v>
                </c:pt>
                <c:pt idx="1">
                  <c:v>1990</c:v>
                </c:pt>
                <c:pt idx="2">
                  <c:v>1998</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Sheet1!$D$8:$D$21</c:f>
              <c:numCache>
                <c:formatCode>General</c:formatCode>
                <c:ptCount val="14"/>
                <c:pt idx="0">
                  <c:v>0.33100000000000002</c:v>
                </c:pt>
                <c:pt idx="1">
                  <c:v>0.35699999999999998</c:v>
                </c:pt>
                <c:pt idx="2">
                  <c:v>0.40300000000000002</c:v>
                </c:pt>
                <c:pt idx="3">
                  <c:v>0.47899999999999998</c:v>
                </c:pt>
                <c:pt idx="4">
                  <c:v>0.47299999999999998</c:v>
                </c:pt>
                <c:pt idx="5">
                  <c:v>0.48499999999999999</c:v>
                </c:pt>
                <c:pt idx="6">
                  <c:v>0.48699999999999999</c:v>
                </c:pt>
                <c:pt idx="7">
                  <c:v>0.48399999999999999</c:v>
                </c:pt>
                <c:pt idx="8">
                  <c:v>0.49099999999999999</c:v>
                </c:pt>
                <c:pt idx="9">
                  <c:v>0.49</c:v>
                </c:pt>
                <c:pt idx="10">
                  <c:v>0.48099999999999998</c:v>
                </c:pt>
                <c:pt idx="11">
                  <c:v>0.47699999999999998</c:v>
                </c:pt>
                <c:pt idx="12">
                  <c:v>0.47399999999999998</c:v>
                </c:pt>
                <c:pt idx="13">
                  <c:v>0.47299999999999998</c:v>
                </c:pt>
              </c:numCache>
            </c:numRef>
          </c:val>
          <c:smooth val="0"/>
        </c:ser>
        <c:dLbls>
          <c:showLegendKey val="0"/>
          <c:showVal val="0"/>
          <c:showCatName val="0"/>
          <c:showSerName val="0"/>
          <c:showPercent val="0"/>
          <c:showBubbleSize val="0"/>
        </c:dLbls>
        <c:marker val="1"/>
        <c:smooth val="0"/>
        <c:axId val="115137536"/>
        <c:axId val="114905856"/>
      </c:lineChart>
      <c:catAx>
        <c:axId val="115137536"/>
        <c:scaling>
          <c:orientation val="minMax"/>
        </c:scaling>
        <c:delete val="0"/>
        <c:axPos val="b"/>
        <c:numFmt formatCode="General" sourceLinked="1"/>
        <c:majorTickMark val="out"/>
        <c:minorTickMark val="none"/>
        <c:tickLblPos val="nextTo"/>
        <c:crossAx val="114905856"/>
        <c:crosses val="autoZero"/>
        <c:auto val="1"/>
        <c:lblAlgn val="ctr"/>
        <c:lblOffset val="100"/>
        <c:noMultiLvlLbl val="0"/>
      </c:catAx>
      <c:valAx>
        <c:axId val="114905856"/>
        <c:scaling>
          <c:orientation val="minMax"/>
        </c:scaling>
        <c:delete val="0"/>
        <c:axPos val="l"/>
        <c:majorGridlines/>
        <c:numFmt formatCode="General" sourceLinked="1"/>
        <c:majorTickMark val="out"/>
        <c:minorTickMark val="none"/>
        <c:tickLblPos val="nextTo"/>
        <c:crossAx val="11513753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890225527364636E-2"/>
          <c:y val="7.0438490106967289E-2"/>
          <c:w val="0.83299249052201818"/>
          <c:h val="0.85703506634941562"/>
        </c:manualLayout>
      </c:layout>
      <c:lineChart>
        <c:grouping val="standard"/>
        <c:varyColors val="0"/>
        <c:ser>
          <c:idx val="0"/>
          <c:order val="0"/>
          <c:tx>
            <c:strRef>
              <c:f>作業2!$B$25</c:f>
              <c:strCache>
                <c:ptCount val="1"/>
                <c:pt idx="0">
                  <c:v>全国</c:v>
                </c:pt>
              </c:strCache>
            </c:strRef>
          </c:tx>
          <c:marker>
            <c:symbol val="none"/>
          </c:marker>
          <c:cat>
            <c:strRef>
              <c:f>作業2!$C$24:$O$24</c:f>
              <c:strCache>
                <c:ptCount val="13"/>
                <c:pt idx="0">
                  <c:v>2000年</c:v>
                </c:pt>
                <c:pt idx="1">
                  <c:v>2001年</c:v>
                </c:pt>
                <c:pt idx="2">
                  <c:v>2002年</c:v>
                </c:pt>
                <c:pt idx="3">
                  <c:v>2003年</c:v>
                </c:pt>
                <c:pt idx="4">
                  <c:v>2004年</c:v>
                </c:pt>
                <c:pt idx="5">
                  <c:v>2005年</c:v>
                </c:pt>
                <c:pt idx="6">
                  <c:v>2006年</c:v>
                </c:pt>
                <c:pt idx="7">
                  <c:v>2007年</c:v>
                </c:pt>
                <c:pt idx="8">
                  <c:v>2008年</c:v>
                </c:pt>
                <c:pt idx="9">
                  <c:v>2009年</c:v>
                </c:pt>
                <c:pt idx="10">
                  <c:v>2010年</c:v>
                </c:pt>
                <c:pt idx="11">
                  <c:v>2011年</c:v>
                </c:pt>
                <c:pt idx="12">
                  <c:v>2012年</c:v>
                </c:pt>
              </c:strCache>
            </c:strRef>
          </c:cat>
          <c:val>
            <c:numRef>
              <c:f>作業2!$C$25:$O$25</c:f>
              <c:numCache>
                <c:formatCode>General</c:formatCode>
                <c:ptCount val="13"/>
                <c:pt idx="0">
                  <c:v>2.7868661856200796</c:v>
                </c:pt>
                <c:pt idx="1">
                  <c:v>2.8987404229136029</c:v>
                </c:pt>
                <c:pt idx="2">
                  <c:v>3.1114504186813052</c:v>
                </c:pt>
                <c:pt idx="3">
                  <c:v>3.2309018243944116</c:v>
                </c:pt>
                <c:pt idx="4">
                  <c:v>3.2085580983517232</c:v>
                </c:pt>
                <c:pt idx="5">
                  <c:v>3.2237549540692494</c:v>
                </c:pt>
                <c:pt idx="6">
                  <c:v>3.2783523836074715</c:v>
                </c:pt>
                <c:pt idx="7">
                  <c:v>3.329579267703604</c:v>
                </c:pt>
                <c:pt idx="8">
                  <c:v>3.3148762760996511</c:v>
                </c:pt>
                <c:pt idx="9">
                  <c:v>3.3328126212838627</c:v>
                </c:pt>
                <c:pt idx="10">
                  <c:v>3.2284845413076537</c:v>
                </c:pt>
                <c:pt idx="11">
                  <c:v>3.1258223094893438</c:v>
                </c:pt>
                <c:pt idx="12">
                  <c:v>3.1029459690927146</c:v>
                </c:pt>
              </c:numCache>
            </c:numRef>
          </c:val>
          <c:smooth val="0"/>
        </c:ser>
        <c:ser>
          <c:idx val="1"/>
          <c:order val="1"/>
          <c:tx>
            <c:strRef>
              <c:f>作業2!$B$26</c:f>
              <c:strCache>
                <c:ptCount val="1"/>
                <c:pt idx="0">
                  <c:v> 重  庆</c:v>
                </c:pt>
              </c:strCache>
            </c:strRef>
          </c:tx>
          <c:marker>
            <c:symbol val="none"/>
          </c:marker>
          <c:cat>
            <c:strRef>
              <c:f>作業2!$C$24:$O$24</c:f>
              <c:strCache>
                <c:ptCount val="13"/>
                <c:pt idx="0">
                  <c:v>2000年</c:v>
                </c:pt>
                <c:pt idx="1">
                  <c:v>2001年</c:v>
                </c:pt>
                <c:pt idx="2">
                  <c:v>2002年</c:v>
                </c:pt>
                <c:pt idx="3">
                  <c:v>2003年</c:v>
                </c:pt>
                <c:pt idx="4">
                  <c:v>2004年</c:v>
                </c:pt>
                <c:pt idx="5">
                  <c:v>2005年</c:v>
                </c:pt>
                <c:pt idx="6">
                  <c:v>2006年</c:v>
                </c:pt>
                <c:pt idx="7">
                  <c:v>2007年</c:v>
                </c:pt>
                <c:pt idx="8">
                  <c:v>2008年</c:v>
                </c:pt>
                <c:pt idx="9">
                  <c:v>2009年</c:v>
                </c:pt>
                <c:pt idx="10">
                  <c:v>2010年</c:v>
                </c:pt>
                <c:pt idx="11">
                  <c:v>2011年</c:v>
                </c:pt>
                <c:pt idx="12">
                  <c:v>2012年</c:v>
                </c:pt>
              </c:strCache>
            </c:strRef>
          </c:cat>
          <c:val>
            <c:numRef>
              <c:f>作業2!$C$26:$O$26</c:f>
              <c:numCache>
                <c:formatCode>General</c:formatCode>
                <c:ptCount val="13"/>
                <c:pt idx="0">
                  <c:v>3.3163429223647776</c:v>
                </c:pt>
                <c:pt idx="1">
                  <c:v>3.4096781621321512</c:v>
                </c:pt>
                <c:pt idx="2">
                  <c:v>3.4506621916684943</c:v>
                </c:pt>
                <c:pt idx="3">
                  <c:v>3.6547695920164367</c:v>
                </c:pt>
                <c:pt idx="4">
                  <c:v>3.6730892563366142</c:v>
                </c:pt>
                <c:pt idx="5">
                  <c:v>3.6462819919552909</c:v>
                </c:pt>
                <c:pt idx="6">
                  <c:v>4.0259377827267029</c:v>
                </c:pt>
                <c:pt idx="7">
                  <c:v>3.5878323312341491</c:v>
                </c:pt>
                <c:pt idx="8">
                  <c:v>3.4820294702147252</c:v>
                </c:pt>
                <c:pt idx="9">
                  <c:v>3.5165840478742409</c:v>
                </c:pt>
                <c:pt idx="10">
                  <c:v>3.3226069323630303</c:v>
                </c:pt>
                <c:pt idx="11">
                  <c:v>3.1247608172335042</c:v>
                </c:pt>
                <c:pt idx="12">
                  <c:v>3.1108357137149256</c:v>
                </c:pt>
              </c:numCache>
            </c:numRef>
          </c:val>
          <c:smooth val="0"/>
        </c:ser>
        <c:ser>
          <c:idx val="2"/>
          <c:order val="2"/>
          <c:tx>
            <c:strRef>
              <c:f>作業2!$B$27</c:f>
              <c:strCache>
                <c:ptCount val="1"/>
                <c:pt idx="0">
                  <c:v> 四  川</c:v>
                </c:pt>
              </c:strCache>
            </c:strRef>
          </c:tx>
          <c:marker>
            <c:symbol val="none"/>
          </c:marker>
          <c:cat>
            <c:strRef>
              <c:f>作業2!$C$24:$O$24</c:f>
              <c:strCache>
                <c:ptCount val="13"/>
                <c:pt idx="0">
                  <c:v>2000年</c:v>
                </c:pt>
                <c:pt idx="1">
                  <c:v>2001年</c:v>
                </c:pt>
                <c:pt idx="2">
                  <c:v>2002年</c:v>
                </c:pt>
                <c:pt idx="3">
                  <c:v>2003年</c:v>
                </c:pt>
                <c:pt idx="4">
                  <c:v>2004年</c:v>
                </c:pt>
                <c:pt idx="5">
                  <c:v>2005年</c:v>
                </c:pt>
                <c:pt idx="6">
                  <c:v>2006年</c:v>
                </c:pt>
                <c:pt idx="7">
                  <c:v>2007年</c:v>
                </c:pt>
                <c:pt idx="8">
                  <c:v>2008年</c:v>
                </c:pt>
                <c:pt idx="9">
                  <c:v>2009年</c:v>
                </c:pt>
                <c:pt idx="10">
                  <c:v>2010年</c:v>
                </c:pt>
                <c:pt idx="11">
                  <c:v>2011年</c:v>
                </c:pt>
                <c:pt idx="12">
                  <c:v>2012年</c:v>
                </c:pt>
              </c:strCache>
            </c:strRef>
          </c:cat>
          <c:val>
            <c:numRef>
              <c:f>作業2!$C$27:$O$27</c:f>
              <c:numCache>
                <c:formatCode>General</c:formatCode>
                <c:ptCount val="13"/>
                <c:pt idx="0">
                  <c:v>3.0963805421307002</c:v>
                </c:pt>
                <c:pt idx="1">
                  <c:v>3.2010505927120123</c:v>
                </c:pt>
                <c:pt idx="2">
                  <c:v>3.1365887912546739</c:v>
                </c:pt>
                <c:pt idx="3">
                  <c:v>3.157987496972904</c:v>
                </c:pt>
                <c:pt idx="4">
                  <c:v>3.0607718356603799</c:v>
                </c:pt>
                <c:pt idx="5">
                  <c:v>2.9920079920079918</c:v>
                </c:pt>
                <c:pt idx="6">
                  <c:v>3.1142119637623238</c:v>
                </c:pt>
                <c:pt idx="7">
                  <c:v>3.1291848760819923</c:v>
                </c:pt>
                <c:pt idx="8">
                  <c:v>3.0654615160632823</c:v>
                </c:pt>
                <c:pt idx="9">
                  <c:v>3.101544115999193</c:v>
                </c:pt>
                <c:pt idx="10">
                  <c:v>3.0394149678586175</c:v>
                </c:pt>
                <c:pt idx="11">
                  <c:v>2.9205854518160752</c:v>
                </c:pt>
                <c:pt idx="12">
                  <c:v>2.9004060599049053</c:v>
                </c:pt>
              </c:numCache>
            </c:numRef>
          </c:val>
          <c:smooth val="0"/>
        </c:ser>
        <c:ser>
          <c:idx val="3"/>
          <c:order val="3"/>
          <c:tx>
            <c:strRef>
              <c:f>作業2!$B$28</c:f>
              <c:strCache>
                <c:ptCount val="1"/>
                <c:pt idx="0">
                  <c:v> 贵  州</c:v>
                </c:pt>
              </c:strCache>
            </c:strRef>
          </c:tx>
          <c:marker>
            <c:symbol val="none"/>
          </c:marker>
          <c:cat>
            <c:strRef>
              <c:f>作業2!$C$24:$O$24</c:f>
              <c:strCache>
                <c:ptCount val="13"/>
                <c:pt idx="0">
                  <c:v>2000年</c:v>
                </c:pt>
                <c:pt idx="1">
                  <c:v>2001年</c:v>
                </c:pt>
                <c:pt idx="2">
                  <c:v>2002年</c:v>
                </c:pt>
                <c:pt idx="3">
                  <c:v>2003年</c:v>
                </c:pt>
                <c:pt idx="4">
                  <c:v>2004年</c:v>
                </c:pt>
                <c:pt idx="5">
                  <c:v>2005年</c:v>
                </c:pt>
                <c:pt idx="6">
                  <c:v>2006年</c:v>
                </c:pt>
                <c:pt idx="7">
                  <c:v>2007年</c:v>
                </c:pt>
                <c:pt idx="8">
                  <c:v>2008年</c:v>
                </c:pt>
                <c:pt idx="9">
                  <c:v>2009年</c:v>
                </c:pt>
                <c:pt idx="10">
                  <c:v>2010年</c:v>
                </c:pt>
                <c:pt idx="11">
                  <c:v>2011年</c:v>
                </c:pt>
                <c:pt idx="12">
                  <c:v>2012年</c:v>
                </c:pt>
              </c:strCache>
            </c:strRef>
          </c:cat>
          <c:val>
            <c:numRef>
              <c:f>作業2!$C$28:$O$28</c:f>
              <c:numCache>
                <c:formatCode>General</c:formatCode>
                <c:ptCount val="13"/>
                <c:pt idx="0">
                  <c:v>3.7275208127146766</c:v>
                </c:pt>
                <c:pt idx="1">
                  <c:v>3.8618720559932931</c:v>
                </c:pt>
                <c:pt idx="2">
                  <c:v>3.9895564161593651</c:v>
                </c:pt>
                <c:pt idx="3">
                  <c:v>4.1985031891912614</c:v>
                </c:pt>
                <c:pt idx="4">
                  <c:v>4.2531730126920513</c:v>
                </c:pt>
                <c:pt idx="5">
                  <c:v>4.3426212040490144</c:v>
                </c:pt>
                <c:pt idx="6">
                  <c:v>4.5936763075682761</c:v>
                </c:pt>
                <c:pt idx="7">
                  <c:v>4.4980623420387529</c:v>
                </c:pt>
                <c:pt idx="8">
                  <c:v>4.2042118059279918</c:v>
                </c:pt>
                <c:pt idx="9">
                  <c:v>4.2798063485725697</c:v>
                </c:pt>
                <c:pt idx="10">
                  <c:v>4.0734756185374001</c:v>
                </c:pt>
                <c:pt idx="11">
                  <c:v>3.9791093742461525</c:v>
                </c:pt>
                <c:pt idx="12">
                  <c:v>3.9344645487060799</c:v>
                </c:pt>
              </c:numCache>
            </c:numRef>
          </c:val>
          <c:smooth val="0"/>
        </c:ser>
        <c:ser>
          <c:idx val="4"/>
          <c:order val="4"/>
          <c:tx>
            <c:strRef>
              <c:f>作業2!$B$29</c:f>
              <c:strCache>
                <c:ptCount val="1"/>
                <c:pt idx="0">
                  <c:v> 陕  西</c:v>
                </c:pt>
              </c:strCache>
            </c:strRef>
          </c:tx>
          <c:marker>
            <c:symbol val="none"/>
          </c:marker>
          <c:cat>
            <c:strRef>
              <c:f>作業2!$C$24:$O$24</c:f>
              <c:strCache>
                <c:ptCount val="13"/>
                <c:pt idx="0">
                  <c:v>2000年</c:v>
                </c:pt>
                <c:pt idx="1">
                  <c:v>2001年</c:v>
                </c:pt>
                <c:pt idx="2">
                  <c:v>2002年</c:v>
                </c:pt>
                <c:pt idx="3">
                  <c:v>2003年</c:v>
                </c:pt>
                <c:pt idx="4">
                  <c:v>2004年</c:v>
                </c:pt>
                <c:pt idx="5">
                  <c:v>2005年</c:v>
                </c:pt>
                <c:pt idx="6">
                  <c:v>2006年</c:v>
                </c:pt>
                <c:pt idx="7">
                  <c:v>2007年</c:v>
                </c:pt>
                <c:pt idx="8">
                  <c:v>2008年</c:v>
                </c:pt>
                <c:pt idx="9">
                  <c:v>2009年</c:v>
                </c:pt>
                <c:pt idx="10">
                  <c:v>2010年</c:v>
                </c:pt>
                <c:pt idx="11">
                  <c:v>2011年</c:v>
                </c:pt>
                <c:pt idx="12">
                  <c:v>2012年</c:v>
                </c:pt>
              </c:strCache>
            </c:strRef>
          </c:cat>
          <c:val>
            <c:numRef>
              <c:f>作業2!$C$29:$O$29</c:f>
              <c:numCache>
                <c:formatCode>General</c:formatCode>
                <c:ptCount val="13"/>
                <c:pt idx="0">
                  <c:v>3.5489867438671339</c:v>
                </c:pt>
                <c:pt idx="1">
                  <c:v>3.6783855360376663</c:v>
                </c:pt>
                <c:pt idx="2">
                  <c:v>3.9660704776820674</c:v>
                </c:pt>
                <c:pt idx="3">
                  <c:v>4.0618920306028672</c:v>
                </c:pt>
                <c:pt idx="4">
                  <c:v>4.0141386108908561</c:v>
                </c:pt>
                <c:pt idx="5">
                  <c:v>4.030010718113612</c:v>
                </c:pt>
                <c:pt idx="6">
                  <c:v>4.1003893460755689</c:v>
                </c:pt>
                <c:pt idx="7">
                  <c:v>4.0697772904299168</c:v>
                </c:pt>
                <c:pt idx="8">
                  <c:v>4.0994388649768849</c:v>
                </c:pt>
                <c:pt idx="9">
                  <c:v>4.1100651617407493</c:v>
                </c:pt>
                <c:pt idx="10">
                  <c:v>3.8234348355663825</c:v>
                </c:pt>
                <c:pt idx="11">
                  <c:v>3.6287913442988131</c:v>
                </c:pt>
                <c:pt idx="12">
                  <c:v>3.5980577941594998</c:v>
                </c:pt>
              </c:numCache>
            </c:numRef>
          </c:val>
          <c:smooth val="0"/>
        </c:ser>
        <c:ser>
          <c:idx val="5"/>
          <c:order val="5"/>
          <c:tx>
            <c:strRef>
              <c:f>作業2!$B$30</c:f>
              <c:strCache>
                <c:ptCount val="1"/>
                <c:pt idx="0">
                  <c:v> 湖  北</c:v>
                </c:pt>
              </c:strCache>
            </c:strRef>
          </c:tx>
          <c:marker>
            <c:symbol val="none"/>
          </c:marker>
          <c:cat>
            <c:strRef>
              <c:f>作業2!$C$24:$O$24</c:f>
              <c:strCache>
                <c:ptCount val="13"/>
                <c:pt idx="0">
                  <c:v>2000年</c:v>
                </c:pt>
                <c:pt idx="1">
                  <c:v>2001年</c:v>
                </c:pt>
                <c:pt idx="2">
                  <c:v>2002年</c:v>
                </c:pt>
                <c:pt idx="3">
                  <c:v>2003年</c:v>
                </c:pt>
                <c:pt idx="4">
                  <c:v>2004年</c:v>
                </c:pt>
                <c:pt idx="5">
                  <c:v>2005年</c:v>
                </c:pt>
                <c:pt idx="6">
                  <c:v>2006年</c:v>
                </c:pt>
                <c:pt idx="7">
                  <c:v>2007年</c:v>
                </c:pt>
                <c:pt idx="8">
                  <c:v>2008年</c:v>
                </c:pt>
                <c:pt idx="9">
                  <c:v>2009年</c:v>
                </c:pt>
                <c:pt idx="10">
                  <c:v>2010年</c:v>
                </c:pt>
                <c:pt idx="11">
                  <c:v>2011年</c:v>
                </c:pt>
                <c:pt idx="12">
                  <c:v>2012年</c:v>
                </c:pt>
              </c:strCache>
            </c:strRef>
          </c:cat>
          <c:val>
            <c:numRef>
              <c:f>作業2!$C$30:$O$30</c:f>
              <c:numCache>
                <c:formatCode>General</c:formatCode>
                <c:ptCount val="13"/>
                <c:pt idx="0">
                  <c:v>2.4352306939552761</c:v>
                </c:pt>
                <c:pt idx="1">
                  <c:v>2.4896173784291253</c:v>
                </c:pt>
                <c:pt idx="2">
                  <c:v>2.7775586524062423</c:v>
                </c:pt>
                <c:pt idx="3">
                  <c:v>2.8526157490376969</c:v>
                </c:pt>
                <c:pt idx="4">
                  <c:v>2.7760284566489388</c:v>
                </c:pt>
                <c:pt idx="5">
                  <c:v>2.8348928755807949</c:v>
                </c:pt>
                <c:pt idx="6">
                  <c:v>2.8667748727846987</c:v>
                </c:pt>
                <c:pt idx="7">
                  <c:v>2.8732457786116319</c:v>
                </c:pt>
                <c:pt idx="8">
                  <c:v>2.8246843054720387</c:v>
                </c:pt>
                <c:pt idx="9">
                  <c:v>2.8533513395428276</c:v>
                </c:pt>
                <c:pt idx="10">
                  <c:v>2.75335630883185</c:v>
                </c:pt>
                <c:pt idx="11">
                  <c:v>2.6636947476768293</c:v>
                </c:pt>
                <c:pt idx="12">
                  <c:v>2.6541466763291055</c:v>
                </c:pt>
              </c:numCache>
            </c:numRef>
          </c:val>
          <c:smooth val="0"/>
        </c:ser>
        <c:ser>
          <c:idx val="6"/>
          <c:order val="6"/>
          <c:tx>
            <c:strRef>
              <c:f>作業2!$B$31</c:f>
              <c:strCache>
                <c:ptCount val="1"/>
                <c:pt idx="0">
                  <c:v> 湖  南</c:v>
                </c:pt>
              </c:strCache>
            </c:strRef>
          </c:tx>
          <c:marker>
            <c:symbol val="none"/>
          </c:marker>
          <c:cat>
            <c:strRef>
              <c:f>作業2!$C$24:$O$24</c:f>
              <c:strCache>
                <c:ptCount val="13"/>
                <c:pt idx="0">
                  <c:v>2000年</c:v>
                </c:pt>
                <c:pt idx="1">
                  <c:v>2001年</c:v>
                </c:pt>
                <c:pt idx="2">
                  <c:v>2002年</c:v>
                </c:pt>
                <c:pt idx="3">
                  <c:v>2003年</c:v>
                </c:pt>
                <c:pt idx="4">
                  <c:v>2004年</c:v>
                </c:pt>
                <c:pt idx="5">
                  <c:v>2005年</c:v>
                </c:pt>
                <c:pt idx="6">
                  <c:v>2006年</c:v>
                </c:pt>
                <c:pt idx="7">
                  <c:v>2007年</c:v>
                </c:pt>
                <c:pt idx="8">
                  <c:v>2008年</c:v>
                </c:pt>
                <c:pt idx="9">
                  <c:v>2009年</c:v>
                </c:pt>
                <c:pt idx="10">
                  <c:v>2010年</c:v>
                </c:pt>
                <c:pt idx="11">
                  <c:v>2011年</c:v>
                </c:pt>
                <c:pt idx="12">
                  <c:v>2012年</c:v>
                </c:pt>
              </c:strCache>
            </c:strRef>
          </c:cat>
          <c:val>
            <c:numRef>
              <c:f>作業2!$C$31:$O$31</c:f>
              <c:numCache>
                <c:formatCode>General</c:formatCode>
                <c:ptCount val="13"/>
                <c:pt idx="0">
                  <c:v>2.8303491780298202</c:v>
                </c:pt>
                <c:pt idx="1">
                  <c:v>2.948767371051241</c:v>
                </c:pt>
                <c:pt idx="2">
                  <c:v>2.9019149929939281</c:v>
                </c:pt>
                <c:pt idx="3">
                  <c:v>3.0298436161350564</c:v>
                </c:pt>
                <c:pt idx="4">
                  <c:v>3.0367191023906175</c:v>
                </c:pt>
                <c:pt idx="5">
                  <c:v>3.0548160502934856</c:v>
                </c:pt>
                <c:pt idx="6">
                  <c:v>3.0990883880103848</c:v>
                </c:pt>
                <c:pt idx="7">
                  <c:v>3.1487987295732802</c:v>
                </c:pt>
                <c:pt idx="8">
                  <c:v>3.0628609418282546</c:v>
                </c:pt>
                <c:pt idx="9">
                  <c:v>3.0727867182725603</c:v>
                </c:pt>
                <c:pt idx="10">
                  <c:v>2.9465848452508006</c:v>
                </c:pt>
                <c:pt idx="11">
                  <c:v>2.8694705425530289</c:v>
                </c:pt>
                <c:pt idx="12">
                  <c:v>2.8640152039536728</c:v>
                </c:pt>
              </c:numCache>
            </c:numRef>
          </c:val>
          <c:smooth val="0"/>
        </c:ser>
        <c:dLbls>
          <c:showLegendKey val="0"/>
          <c:showVal val="0"/>
          <c:showCatName val="0"/>
          <c:showSerName val="0"/>
          <c:showPercent val="0"/>
          <c:showBubbleSize val="0"/>
        </c:dLbls>
        <c:marker val="1"/>
        <c:smooth val="0"/>
        <c:axId val="114993408"/>
        <c:axId val="114995200"/>
      </c:lineChart>
      <c:catAx>
        <c:axId val="114993408"/>
        <c:scaling>
          <c:orientation val="minMax"/>
        </c:scaling>
        <c:delete val="0"/>
        <c:axPos val="b"/>
        <c:majorTickMark val="out"/>
        <c:minorTickMark val="none"/>
        <c:tickLblPos val="nextTo"/>
        <c:txPr>
          <a:bodyPr/>
          <a:lstStyle/>
          <a:p>
            <a:pPr>
              <a:defRPr sz="1600"/>
            </a:pPr>
            <a:endParaRPr lang="ja-JP"/>
          </a:p>
        </c:txPr>
        <c:crossAx val="114995200"/>
        <c:crosses val="autoZero"/>
        <c:auto val="1"/>
        <c:lblAlgn val="ctr"/>
        <c:lblOffset val="100"/>
        <c:noMultiLvlLbl val="0"/>
      </c:catAx>
      <c:valAx>
        <c:axId val="114995200"/>
        <c:scaling>
          <c:orientation val="minMax"/>
          <c:min val="2"/>
        </c:scaling>
        <c:delete val="0"/>
        <c:axPos val="l"/>
        <c:majorGridlines/>
        <c:numFmt formatCode="General" sourceLinked="1"/>
        <c:majorTickMark val="out"/>
        <c:minorTickMark val="none"/>
        <c:tickLblPos val="nextTo"/>
        <c:txPr>
          <a:bodyPr/>
          <a:lstStyle/>
          <a:p>
            <a:pPr>
              <a:defRPr sz="1800"/>
            </a:pPr>
            <a:endParaRPr lang="ja-JP"/>
          </a:p>
        </c:txPr>
        <c:crossAx val="114993408"/>
        <c:crosses val="autoZero"/>
        <c:crossBetween val="between"/>
      </c:valAx>
    </c:plotArea>
    <c:legend>
      <c:legendPos val="r"/>
      <c:layout>
        <c:manualLayout>
          <c:xMode val="edge"/>
          <c:yMode val="edge"/>
          <c:x val="0.87460143317409178"/>
          <c:y val="0.21334719639530036"/>
          <c:w val="0.12539856682590822"/>
          <c:h val="0.56174018005285387"/>
        </c:manualLayout>
      </c:layout>
      <c:overlay val="0"/>
      <c:txPr>
        <a:bodyPr/>
        <a:lstStyle/>
        <a:p>
          <a:pPr>
            <a:defRPr sz="1800"/>
          </a:pPr>
          <a:endParaRPr lang="ja-JP"/>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3840769903762"/>
          <c:y val="5.1400554097404488E-2"/>
          <c:w val="0.60534251968503938"/>
          <c:h val="0.79523549139690874"/>
        </c:manualLayout>
      </c:layout>
      <c:lineChart>
        <c:grouping val="standard"/>
        <c:varyColors val="0"/>
        <c:ser>
          <c:idx val="0"/>
          <c:order val="0"/>
          <c:tx>
            <c:strRef>
              <c:f>Sheet2!$C$28</c:f>
              <c:strCache>
                <c:ptCount val="1"/>
                <c:pt idx="0">
                  <c:v>都市発達経済圏</c:v>
                </c:pt>
              </c:strCache>
            </c:strRef>
          </c:tx>
          <c:marker>
            <c:symbol val="none"/>
          </c:marker>
          <c:cat>
            <c:numRef>
              <c:f>Sheet2!$D$27:$O$27</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Sheet2!$D$28:$O$28</c:f>
              <c:numCache>
                <c:formatCode>General</c:formatCode>
                <c:ptCount val="12"/>
                <c:pt idx="0">
                  <c:v>13267.555555555555</c:v>
                </c:pt>
                <c:pt idx="1">
                  <c:v>14727.333333333334</c:v>
                </c:pt>
                <c:pt idx="2">
                  <c:v>14299.888888888889</c:v>
                </c:pt>
                <c:pt idx="3">
                  <c:v>16578.333333333332</c:v>
                </c:pt>
                <c:pt idx="4">
                  <c:v>21000</c:v>
                </c:pt>
                <c:pt idx="5">
                  <c:v>23289</c:v>
                </c:pt>
                <c:pt idx="6">
                  <c:v>27577.888888888891</c:v>
                </c:pt>
                <c:pt idx="7">
                  <c:v>34531.666666666664</c:v>
                </c:pt>
                <c:pt idx="8">
                  <c:v>44280.777777777781</c:v>
                </c:pt>
                <c:pt idx="10">
                  <c:v>59707.444444444445</c:v>
                </c:pt>
                <c:pt idx="11">
                  <c:v>62930.333333333336</c:v>
                </c:pt>
              </c:numCache>
            </c:numRef>
          </c:val>
          <c:smooth val="0"/>
        </c:ser>
        <c:ser>
          <c:idx val="1"/>
          <c:order val="1"/>
          <c:tx>
            <c:strRef>
              <c:f>Sheet2!$C$29</c:f>
              <c:strCache>
                <c:ptCount val="1"/>
                <c:pt idx="0">
                  <c:v>三峡ダム生態地域</c:v>
                </c:pt>
              </c:strCache>
            </c:strRef>
          </c:tx>
          <c:marker>
            <c:symbol val="none"/>
          </c:marker>
          <c:cat>
            <c:numRef>
              <c:f>Sheet2!$D$27:$O$27</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Sheet2!$D$29:$O$29</c:f>
              <c:numCache>
                <c:formatCode>General</c:formatCode>
                <c:ptCount val="12"/>
                <c:pt idx="0">
                  <c:v>2753.294117647059</c:v>
                </c:pt>
                <c:pt idx="1">
                  <c:v>3109.0588235294117</c:v>
                </c:pt>
                <c:pt idx="2">
                  <c:v>4135.9411764705883</c:v>
                </c:pt>
                <c:pt idx="3">
                  <c:v>4929.7058823529414</c:v>
                </c:pt>
                <c:pt idx="4">
                  <c:v>5841.6470588235297</c:v>
                </c:pt>
                <c:pt idx="5">
                  <c:v>6439.6470588235297</c:v>
                </c:pt>
                <c:pt idx="6">
                  <c:v>7946.1176470588234</c:v>
                </c:pt>
                <c:pt idx="7">
                  <c:v>9973.176470588236</c:v>
                </c:pt>
                <c:pt idx="8">
                  <c:v>12250.64705882353</c:v>
                </c:pt>
                <c:pt idx="10">
                  <c:v>18905.764705882353</c:v>
                </c:pt>
                <c:pt idx="11">
                  <c:v>21469.764705882353</c:v>
                </c:pt>
              </c:numCache>
            </c:numRef>
          </c:val>
          <c:smooth val="0"/>
        </c:ser>
        <c:dLbls>
          <c:showLegendKey val="0"/>
          <c:showVal val="0"/>
          <c:showCatName val="0"/>
          <c:showSerName val="0"/>
          <c:showPercent val="0"/>
          <c:showBubbleSize val="0"/>
        </c:dLbls>
        <c:marker val="1"/>
        <c:smooth val="0"/>
        <c:axId val="116988160"/>
        <c:axId val="116994048"/>
      </c:lineChart>
      <c:lineChart>
        <c:grouping val="standard"/>
        <c:varyColors val="0"/>
        <c:ser>
          <c:idx val="2"/>
          <c:order val="2"/>
          <c:tx>
            <c:strRef>
              <c:f>Sheet2!$C$30</c:f>
              <c:strCache>
                <c:ptCount val="1"/>
                <c:pt idx="0">
                  <c:v>都市発達経済圏/三峡ダム生態地域</c:v>
                </c:pt>
              </c:strCache>
            </c:strRef>
          </c:tx>
          <c:marker>
            <c:symbol val="none"/>
          </c:marker>
          <c:cat>
            <c:numRef>
              <c:f>Sheet2!$D$27:$O$27</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Sheet2!$D$30:$O$30</c:f>
              <c:numCache>
                <c:formatCode>General</c:formatCode>
                <c:ptCount val="12"/>
                <c:pt idx="0">
                  <c:v>4.8187934120506863</c:v>
                </c:pt>
                <c:pt idx="1">
                  <c:v>4.7369104829656541</c:v>
                </c:pt>
                <c:pt idx="2">
                  <c:v>3.4574691173658616</c:v>
                </c:pt>
                <c:pt idx="3">
                  <c:v>3.3629457271841372</c:v>
                </c:pt>
                <c:pt idx="4">
                  <c:v>3.5948765456962177</c:v>
                </c:pt>
                <c:pt idx="5">
                  <c:v>3.6165025485503404</c:v>
                </c:pt>
                <c:pt idx="6">
                  <c:v>3.4706117016901419</c:v>
                </c:pt>
                <c:pt idx="7">
                  <c:v>3.4624541908491793</c:v>
                </c:pt>
                <c:pt idx="8">
                  <c:v>3.614566444136071</c:v>
                </c:pt>
                <c:pt idx="10">
                  <c:v>3.1581607712417488</c:v>
                </c:pt>
                <c:pt idx="11">
                  <c:v>2.9311142527841252</c:v>
                </c:pt>
              </c:numCache>
            </c:numRef>
          </c:val>
          <c:smooth val="0"/>
        </c:ser>
        <c:dLbls>
          <c:showLegendKey val="0"/>
          <c:showVal val="0"/>
          <c:showCatName val="0"/>
          <c:showSerName val="0"/>
          <c:showPercent val="0"/>
          <c:showBubbleSize val="0"/>
        </c:dLbls>
        <c:marker val="1"/>
        <c:smooth val="0"/>
        <c:axId val="116997120"/>
        <c:axId val="116995584"/>
      </c:lineChart>
      <c:catAx>
        <c:axId val="116988160"/>
        <c:scaling>
          <c:orientation val="minMax"/>
        </c:scaling>
        <c:delete val="0"/>
        <c:axPos val="b"/>
        <c:numFmt formatCode="General" sourceLinked="1"/>
        <c:majorTickMark val="out"/>
        <c:minorTickMark val="none"/>
        <c:tickLblPos val="nextTo"/>
        <c:txPr>
          <a:bodyPr/>
          <a:lstStyle/>
          <a:p>
            <a:pPr>
              <a:defRPr sz="1800"/>
            </a:pPr>
            <a:endParaRPr lang="ja-JP"/>
          </a:p>
        </c:txPr>
        <c:crossAx val="116994048"/>
        <c:crosses val="autoZero"/>
        <c:auto val="1"/>
        <c:lblAlgn val="ctr"/>
        <c:lblOffset val="100"/>
        <c:noMultiLvlLbl val="0"/>
      </c:catAx>
      <c:valAx>
        <c:axId val="116994048"/>
        <c:scaling>
          <c:orientation val="minMax"/>
        </c:scaling>
        <c:delete val="0"/>
        <c:axPos val="l"/>
        <c:majorGridlines/>
        <c:numFmt formatCode="General" sourceLinked="1"/>
        <c:majorTickMark val="out"/>
        <c:minorTickMark val="none"/>
        <c:tickLblPos val="nextTo"/>
        <c:txPr>
          <a:bodyPr/>
          <a:lstStyle/>
          <a:p>
            <a:pPr>
              <a:defRPr sz="2000"/>
            </a:pPr>
            <a:endParaRPr lang="ja-JP"/>
          </a:p>
        </c:txPr>
        <c:crossAx val="116988160"/>
        <c:crosses val="autoZero"/>
        <c:crossBetween val="between"/>
      </c:valAx>
      <c:valAx>
        <c:axId val="116995584"/>
        <c:scaling>
          <c:orientation val="minMax"/>
        </c:scaling>
        <c:delete val="0"/>
        <c:axPos val="r"/>
        <c:numFmt formatCode="General" sourceLinked="1"/>
        <c:majorTickMark val="out"/>
        <c:minorTickMark val="none"/>
        <c:tickLblPos val="nextTo"/>
        <c:txPr>
          <a:bodyPr/>
          <a:lstStyle/>
          <a:p>
            <a:pPr>
              <a:defRPr sz="2000"/>
            </a:pPr>
            <a:endParaRPr lang="ja-JP"/>
          </a:p>
        </c:txPr>
        <c:crossAx val="116997120"/>
        <c:crosses val="max"/>
        <c:crossBetween val="between"/>
      </c:valAx>
      <c:catAx>
        <c:axId val="116997120"/>
        <c:scaling>
          <c:orientation val="minMax"/>
        </c:scaling>
        <c:delete val="1"/>
        <c:axPos val="b"/>
        <c:numFmt formatCode="General" sourceLinked="1"/>
        <c:majorTickMark val="out"/>
        <c:minorTickMark val="none"/>
        <c:tickLblPos val="nextTo"/>
        <c:crossAx val="116995584"/>
        <c:crosses val="autoZero"/>
        <c:auto val="1"/>
        <c:lblAlgn val="ctr"/>
        <c:lblOffset val="100"/>
        <c:noMultiLvlLbl val="0"/>
      </c:catAx>
    </c:plotArea>
    <c:legend>
      <c:legendPos val="r"/>
      <c:layout>
        <c:manualLayout>
          <c:xMode val="edge"/>
          <c:yMode val="edge"/>
          <c:x val="0.76359711286089227"/>
          <c:y val="0.20660578885972586"/>
          <c:w val="0.23640286283658987"/>
          <c:h val="0.32385571866142077"/>
        </c:manualLayout>
      </c:layout>
      <c:overlay val="0"/>
      <c:txPr>
        <a:bodyPr/>
        <a:lstStyle/>
        <a:p>
          <a:pPr>
            <a:defRPr sz="1800">
              <a:latin typeface="ＭＳ Ｐゴシック" panose="020B0600070205080204" pitchFamily="50" charset="-128"/>
              <a:ea typeface="ＭＳ Ｐゴシック" panose="020B0600070205080204" pitchFamily="50" charset="-128"/>
            </a:defRPr>
          </a:pPr>
          <a:endParaRPr lang="ja-JP"/>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817633906872749E-2"/>
          <c:y val="3.1154032854444458E-2"/>
          <c:w val="0.73152729172742292"/>
          <c:h val="0.80314509862321015"/>
        </c:manualLayout>
      </c:layout>
      <c:barChart>
        <c:barDir val="col"/>
        <c:grouping val="stacked"/>
        <c:varyColors val="0"/>
        <c:ser>
          <c:idx val="0"/>
          <c:order val="0"/>
          <c:tx>
            <c:strRef>
              <c:f>Sheet16!$Q$49</c:f>
              <c:strCache>
                <c:ptCount val="1"/>
                <c:pt idx="0">
                  <c:v>工薪收入</c:v>
                </c:pt>
              </c:strCache>
            </c:strRef>
          </c:tx>
          <c:invertIfNegative val="0"/>
          <c:cat>
            <c:numRef>
              <c:f>Sheet16!$R$48:$AB$48</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Sheet16!$R$49:$AB$49</c:f>
              <c:numCache>
                <c:formatCode>General</c:formatCode>
                <c:ptCount val="11"/>
                <c:pt idx="0">
                  <c:v>67.738003893873667</c:v>
                </c:pt>
                <c:pt idx="1">
                  <c:v>72.516319934132156</c:v>
                </c:pt>
                <c:pt idx="2">
                  <c:v>72.276740170876337</c:v>
                </c:pt>
                <c:pt idx="3">
                  <c:v>70.84184741797597</c:v>
                </c:pt>
                <c:pt idx="4">
                  <c:v>73.84242934246879</c:v>
                </c:pt>
                <c:pt idx="5">
                  <c:v>73.925369957937917</c:v>
                </c:pt>
                <c:pt idx="6">
                  <c:v>73.371440723375358</c:v>
                </c:pt>
                <c:pt idx="7">
                  <c:v>70.554682886563597</c:v>
                </c:pt>
                <c:pt idx="8">
                  <c:v>67.970102810604715</c:v>
                </c:pt>
                <c:pt idx="9">
                  <c:v>63.446584813347727</c:v>
                </c:pt>
                <c:pt idx="10">
                  <c:v>62.131524026862309</c:v>
                </c:pt>
              </c:numCache>
            </c:numRef>
          </c:val>
        </c:ser>
        <c:ser>
          <c:idx val="1"/>
          <c:order val="1"/>
          <c:tx>
            <c:strRef>
              <c:f>Sheet16!$Q$50</c:f>
              <c:strCache>
                <c:ptCount val="1"/>
                <c:pt idx="0">
                  <c:v>经营净收入</c:v>
                </c:pt>
              </c:strCache>
            </c:strRef>
          </c:tx>
          <c:invertIfNegative val="0"/>
          <c:cat>
            <c:numRef>
              <c:f>Sheet16!$R$48:$AB$48</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Sheet16!$R$50:$AB$50</c:f>
              <c:numCache>
                <c:formatCode>General</c:formatCode>
                <c:ptCount val="11"/>
                <c:pt idx="0">
                  <c:v>2.4595084114978887</c:v>
                </c:pt>
                <c:pt idx="1">
                  <c:v>1.3160883819135578</c:v>
                </c:pt>
                <c:pt idx="2">
                  <c:v>2.3060335476267118</c:v>
                </c:pt>
                <c:pt idx="3">
                  <c:v>4.4445326940850274</c:v>
                </c:pt>
                <c:pt idx="4">
                  <c:v>4.1854631199044379</c:v>
                </c:pt>
                <c:pt idx="5">
                  <c:v>4.0617769096363245</c:v>
                </c:pt>
                <c:pt idx="6">
                  <c:v>4.2758809372052413</c:v>
                </c:pt>
                <c:pt idx="7">
                  <c:v>4.9485671083641325</c:v>
                </c:pt>
                <c:pt idx="8">
                  <c:v>5.1201697983644419</c:v>
                </c:pt>
                <c:pt idx="9">
                  <c:v>8.1646689703302737</c:v>
                </c:pt>
                <c:pt idx="10">
                  <c:v>8.8005794208854322</c:v>
                </c:pt>
              </c:numCache>
            </c:numRef>
          </c:val>
        </c:ser>
        <c:ser>
          <c:idx val="2"/>
          <c:order val="2"/>
          <c:tx>
            <c:strRef>
              <c:f>Sheet16!$Q$51</c:f>
              <c:strCache>
                <c:ptCount val="1"/>
                <c:pt idx="0">
                  <c:v>财产性收入</c:v>
                </c:pt>
              </c:strCache>
            </c:strRef>
          </c:tx>
          <c:invertIfNegative val="0"/>
          <c:cat>
            <c:numRef>
              <c:f>Sheet16!$R$48:$AB$48</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Sheet16!$R$51:$AB$51</c:f>
              <c:numCache>
                <c:formatCode>General</c:formatCode>
                <c:ptCount val="11"/>
                <c:pt idx="0">
                  <c:v>0.58590793546400255</c:v>
                </c:pt>
                <c:pt idx="1">
                  <c:v>0.93174398719543905</c:v>
                </c:pt>
                <c:pt idx="2">
                  <c:v>1.106649889153378</c:v>
                </c:pt>
                <c:pt idx="3">
                  <c:v>1.6987855244916819</c:v>
                </c:pt>
                <c:pt idx="4">
                  <c:v>1.5369462367647868</c:v>
                </c:pt>
                <c:pt idx="5">
                  <c:v>1.6857367100481351</c:v>
                </c:pt>
                <c:pt idx="6">
                  <c:v>1.2960853408010915</c:v>
                </c:pt>
                <c:pt idx="7">
                  <c:v>1.2554687157954987</c:v>
                </c:pt>
                <c:pt idx="8">
                  <c:v>1.260522360466177</c:v>
                </c:pt>
                <c:pt idx="9">
                  <c:v>1.9900184773337211</c:v>
                </c:pt>
                <c:pt idx="10">
                  <c:v>2.1701279030493756</c:v>
                </c:pt>
              </c:numCache>
            </c:numRef>
          </c:val>
        </c:ser>
        <c:ser>
          <c:idx val="3"/>
          <c:order val="3"/>
          <c:tx>
            <c:strRef>
              <c:f>Sheet16!$Q$52</c:f>
              <c:strCache>
                <c:ptCount val="1"/>
                <c:pt idx="0">
                  <c:v>转移性收入</c:v>
                </c:pt>
              </c:strCache>
            </c:strRef>
          </c:tx>
          <c:invertIfNegative val="0"/>
          <c:cat>
            <c:numRef>
              <c:f>Sheet16!$R$48:$AB$48</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Sheet16!$R$52:$AB$52</c:f>
              <c:numCache>
                <c:formatCode>General</c:formatCode>
                <c:ptCount val="11"/>
                <c:pt idx="0">
                  <c:v>29.216579759164436</c:v>
                </c:pt>
                <c:pt idx="1">
                  <c:v>25.235847696758846</c:v>
                </c:pt>
                <c:pt idx="2">
                  <c:v>24.31057639234356</c:v>
                </c:pt>
                <c:pt idx="3">
                  <c:v>23.014834363447317</c:v>
                </c:pt>
                <c:pt idx="4">
                  <c:v>20.435161300861989</c:v>
                </c:pt>
                <c:pt idx="5">
                  <c:v>20.327048645893626</c:v>
                </c:pt>
                <c:pt idx="6">
                  <c:v>21.056533262924862</c:v>
                </c:pt>
                <c:pt idx="7">
                  <c:v>23.241281289276781</c:v>
                </c:pt>
                <c:pt idx="8">
                  <c:v>25.64915701066522</c:v>
                </c:pt>
                <c:pt idx="9">
                  <c:v>26.398773622608147</c:v>
                </c:pt>
                <c:pt idx="10">
                  <c:v>26.897728344466849</c:v>
                </c:pt>
              </c:numCache>
            </c:numRef>
          </c:val>
        </c:ser>
        <c:dLbls>
          <c:showLegendKey val="0"/>
          <c:showVal val="0"/>
          <c:showCatName val="0"/>
          <c:showSerName val="0"/>
          <c:showPercent val="0"/>
          <c:showBubbleSize val="0"/>
        </c:dLbls>
        <c:gapWidth val="150"/>
        <c:overlap val="100"/>
        <c:axId val="117382528"/>
        <c:axId val="117388416"/>
      </c:barChart>
      <c:catAx>
        <c:axId val="117382528"/>
        <c:scaling>
          <c:orientation val="minMax"/>
        </c:scaling>
        <c:delete val="0"/>
        <c:axPos val="b"/>
        <c:numFmt formatCode="General" sourceLinked="1"/>
        <c:majorTickMark val="out"/>
        <c:minorTickMark val="none"/>
        <c:tickLblPos val="nextTo"/>
        <c:txPr>
          <a:bodyPr/>
          <a:lstStyle/>
          <a:p>
            <a:pPr>
              <a:defRPr sz="1400"/>
            </a:pPr>
            <a:endParaRPr lang="ja-JP"/>
          </a:p>
        </c:txPr>
        <c:crossAx val="117388416"/>
        <c:crosses val="autoZero"/>
        <c:auto val="1"/>
        <c:lblAlgn val="ctr"/>
        <c:lblOffset val="100"/>
        <c:noMultiLvlLbl val="0"/>
      </c:catAx>
      <c:valAx>
        <c:axId val="117388416"/>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117382528"/>
        <c:crosses val="autoZero"/>
        <c:crossBetween val="between"/>
      </c:valAx>
    </c:plotArea>
    <c:legend>
      <c:legendPos val="r"/>
      <c:layout>
        <c:manualLayout>
          <c:xMode val="edge"/>
          <c:yMode val="edge"/>
          <c:x val="0.80557949353553027"/>
          <c:y val="0.38729326775318312"/>
          <c:w val="0.18516124720521046"/>
          <c:h val="0.31801232135569824"/>
        </c:manualLayout>
      </c:layout>
      <c:overlay val="0"/>
      <c:txPr>
        <a:bodyPr/>
        <a:lstStyle/>
        <a:p>
          <a:pPr>
            <a:defRPr sz="1600"/>
          </a:pPr>
          <a:endParaRPr lang="ja-JP"/>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921891707980945E-2"/>
          <c:y val="3.8007601918089037E-2"/>
          <c:w val="0.69944772528433941"/>
          <c:h val="0.9239847961638219"/>
        </c:manualLayout>
      </c:layout>
      <c:barChart>
        <c:barDir val="col"/>
        <c:grouping val="stacked"/>
        <c:varyColors val="0"/>
        <c:ser>
          <c:idx val="0"/>
          <c:order val="0"/>
          <c:tx>
            <c:strRef>
              <c:f>農村作図!$P$44</c:f>
              <c:strCache>
                <c:ptCount val="1"/>
                <c:pt idx="0">
                  <c:v>工资性收入</c:v>
                </c:pt>
              </c:strCache>
            </c:strRef>
          </c:tx>
          <c:invertIfNegative val="0"/>
          <c:cat>
            <c:numRef>
              <c:f>農村作図!$Q$43:$X$43</c:f>
              <c:numCache>
                <c:formatCode>General</c:formatCode>
                <c:ptCount val="8"/>
                <c:pt idx="0">
                  <c:v>2005</c:v>
                </c:pt>
                <c:pt idx="1">
                  <c:v>2006</c:v>
                </c:pt>
                <c:pt idx="2">
                  <c:v>2007</c:v>
                </c:pt>
                <c:pt idx="3">
                  <c:v>2008</c:v>
                </c:pt>
                <c:pt idx="4">
                  <c:v>2009</c:v>
                </c:pt>
                <c:pt idx="5">
                  <c:v>2010</c:v>
                </c:pt>
                <c:pt idx="6">
                  <c:v>2011</c:v>
                </c:pt>
                <c:pt idx="7">
                  <c:v>2012</c:v>
                </c:pt>
              </c:numCache>
            </c:numRef>
          </c:cat>
          <c:val>
            <c:numRef>
              <c:f>農村作図!$Q$44:$X$44</c:f>
              <c:numCache>
                <c:formatCode>General</c:formatCode>
                <c:ptCount val="8"/>
                <c:pt idx="0">
                  <c:v>52.560971529891852</c:v>
                </c:pt>
                <c:pt idx="2">
                  <c:v>39.245930150091979</c:v>
                </c:pt>
                <c:pt idx="3">
                  <c:v>33.28467723026958</c:v>
                </c:pt>
                <c:pt idx="4">
                  <c:v>44.025576003106018</c:v>
                </c:pt>
                <c:pt idx="5">
                  <c:v>52.054401738932334</c:v>
                </c:pt>
                <c:pt idx="6">
                  <c:v>46.46344040814477</c:v>
                </c:pt>
                <c:pt idx="7">
                  <c:v>56.070437515807839</c:v>
                </c:pt>
              </c:numCache>
            </c:numRef>
          </c:val>
        </c:ser>
        <c:ser>
          <c:idx val="1"/>
          <c:order val="1"/>
          <c:tx>
            <c:strRef>
              <c:f>農村作図!$P$45</c:f>
              <c:strCache>
                <c:ptCount val="1"/>
                <c:pt idx="0">
                  <c:v>家庭经营收入</c:v>
                </c:pt>
              </c:strCache>
            </c:strRef>
          </c:tx>
          <c:invertIfNegative val="0"/>
          <c:cat>
            <c:numRef>
              <c:f>農村作図!$Q$43:$X$43</c:f>
              <c:numCache>
                <c:formatCode>General</c:formatCode>
                <c:ptCount val="8"/>
                <c:pt idx="0">
                  <c:v>2005</c:v>
                </c:pt>
                <c:pt idx="1">
                  <c:v>2006</c:v>
                </c:pt>
                <c:pt idx="2">
                  <c:v>2007</c:v>
                </c:pt>
                <c:pt idx="3">
                  <c:v>2008</c:v>
                </c:pt>
                <c:pt idx="4">
                  <c:v>2009</c:v>
                </c:pt>
                <c:pt idx="5">
                  <c:v>2010</c:v>
                </c:pt>
                <c:pt idx="6">
                  <c:v>2011</c:v>
                </c:pt>
                <c:pt idx="7">
                  <c:v>2012</c:v>
                </c:pt>
              </c:numCache>
            </c:numRef>
          </c:cat>
          <c:val>
            <c:numRef>
              <c:f>農村作図!$Q$45:$X$45</c:f>
              <c:numCache>
                <c:formatCode>General</c:formatCode>
                <c:ptCount val="8"/>
                <c:pt idx="0">
                  <c:v>41.02907229600882</c:v>
                </c:pt>
                <c:pt idx="2">
                  <c:v>45.675418410592144</c:v>
                </c:pt>
                <c:pt idx="3">
                  <c:v>61.080435526490852</c:v>
                </c:pt>
                <c:pt idx="4">
                  <c:v>26.979862526295502</c:v>
                </c:pt>
                <c:pt idx="5">
                  <c:v>26.539728488030047</c:v>
                </c:pt>
                <c:pt idx="6">
                  <c:v>35.284117180954304</c:v>
                </c:pt>
                <c:pt idx="7">
                  <c:v>25.149451898928593</c:v>
                </c:pt>
              </c:numCache>
            </c:numRef>
          </c:val>
        </c:ser>
        <c:ser>
          <c:idx val="2"/>
          <c:order val="2"/>
          <c:tx>
            <c:strRef>
              <c:f>農村作図!$P$46</c:f>
              <c:strCache>
                <c:ptCount val="1"/>
                <c:pt idx="0">
                  <c:v>财产性收入</c:v>
                </c:pt>
              </c:strCache>
            </c:strRef>
          </c:tx>
          <c:invertIfNegative val="0"/>
          <c:cat>
            <c:numRef>
              <c:f>農村作図!$Q$43:$X$43</c:f>
              <c:numCache>
                <c:formatCode>General</c:formatCode>
                <c:ptCount val="8"/>
                <c:pt idx="0">
                  <c:v>2005</c:v>
                </c:pt>
                <c:pt idx="1">
                  <c:v>2006</c:v>
                </c:pt>
                <c:pt idx="2">
                  <c:v>2007</c:v>
                </c:pt>
                <c:pt idx="3">
                  <c:v>2008</c:v>
                </c:pt>
                <c:pt idx="4">
                  <c:v>2009</c:v>
                </c:pt>
                <c:pt idx="5">
                  <c:v>2010</c:v>
                </c:pt>
                <c:pt idx="6">
                  <c:v>2011</c:v>
                </c:pt>
                <c:pt idx="7">
                  <c:v>2012</c:v>
                </c:pt>
              </c:numCache>
            </c:numRef>
          </c:cat>
          <c:val>
            <c:numRef>
              <c:f>農村作図!$Q$46:$X$46</c:f>
              <c:numCache>
                <c:formatCode>General</c:formatCode>
                <c:ptCount val="8"/>
                <c:pt idx="0">
                  <c:v>-0.79288080024087471</c:v>
                </c:pt>
                <c:pt idx="2">
                  <c:v>2.591417490073241</c:v>
                </c:pt>
                <c:pt idx="3">
                  <c:v>1.1576398693092647</c:v>
                </c:pt>
                <c:pt idx="4">
                  <c:v>4.8004687393905279</c:v>
                </c:pt>
                <c:pt idx="5">
                  <c:v>2.8436449647364692</c:v>
                </c:pt>
                <c:pt idx="6">
                  <c:v>4.0842788209303711</c:v>
                </c:pt>
                <c:pt idx="7">
                  <c:v>3.9752476289639982</c:v>
                </c:pt>
              </c:numCache>
            </c:numRef>
          </c:val>
        </c:ser>
        <c:ser>
          <c:idx val="3"/>
          <c:order val="3"/>
          <c:tx>
            <c:strRef>
              <c:f>農村作図!$P$47</c:f>
              <c:strCache>
                <c:ptCount val="1"/>
                <c:pt idx="0">
                  <c:v>转移性收入</c:v>
                </c:pt>
              </c:strCache>
            </c:strRef>
          </c:tx>
          <c:invertIfNegative val="0"/>
          <c:cat>
            <c:numRef>
              <c:f>農村作図!$Q$43:$X$43</c:f>
              <c:numCache>
                <c:formatCode>General</c:formatCode>
                <c:ptCount val="8"/>
                <c:pt idx="0">
                  <c:v>2005</c:v>
                </c:pt>
                <c:pt idx="1">
                  <c:v>2006</c:v>
                </c:pt>
                <c:pt idx="2">
                  <c:v>2007</c:v>
                </c:pt>
                <c:pt idx="3">
                  <c:v>2008</c:v>
                </c:pt>
                <c:pt idx="4">
                  <c:v>2009</c:v>
                </c:pt>
                <c:pt idx="5">
                  <c:v>2010</c:v>
                </c:pt>
                <c:pt idx="6">
                  <c:v>2011</c:v>
                </c:pt>
                <c:pt idx="7">
                  <c:v>2012</c:v>
                </c:pt>
              </c:numCache>
            </c:numRef>
          </c:cat>
          <c:val>
            <c:numRef>
              <c:f>農村作図!$Q$47:$X$47</c:f>
              <c:numCache>
                <c:formatCode>General</c:formatCode>
                <c:ptCount val="8"/>
                <c:pt idx="0">
                  <c:v>7.2028369743400944</c:v>
                </c:pt>
                <c:pt idx="2">
                  <c:v>12.485660812569702</c:v>
                </c:pt>
                <c:pt idx="3">
                  <c:v>4.4772471295195633</c:v>
                </c:pt>
                <c:pt idx="4">
                  <c:v>24.194092615382189</c:v>
                </c:pt>
                <c:pt idx="5">
                  <c:v>18.562224400367668</c:v>
                </c:pt>
                <c:pt idx="6">
                  <c:v>14.168163745795887</c:v>
                </c:pt>
                <c:pt idx="7">
                  <c:v>14.804862956300552</c:v>
                </c:pt>
              </c:numCache>
            </c:numRef>
          </c:val>
        </c:ser>
        <c:dLbls>
          <c:showLegendKey val="0"/>
          <c:showVal val="0"/>
          <c:showCatName val="0"/>
          <c:showSerName val="0"/>
          <c:showPercent val="0"/>
          <c:showBubbleSize val="0"/>
        </c:dLbls>
        <c:gapWidth val="150"/>
        <c:overlap val="100"/>
        <c:axId val="117830016"/>
        <c:axId val="117831552"/>
      </c:barChart>
      <c:catAx>
        <c:axId val="117830016"/>
        <c:scaling>
          <c:orientation val="minMax"/>
        </c:scaling>
        <c:delete val="0"/>
        <c:axPos val="b"/>
        <c:numFmt formatCode="General" sourceLinked="1"/>
        <c:majorTickMark val="out"/>
        <c:minorTickMark val="none"/>
        <c:tickLblPos val="nextTo"/>
        <c:txPr>
          <a:bodyPr/>
          <a:lstStyle/>
          <a:p>
            <a:pPr>
              <a:defRPr sz="1400"/>
            </a:pPr>
            <a:endParaRPr lang="ja-JP"/>
          </a:p>
        </c:txPr>
        <c:crossAx val="117831552"/>
        <c:crosses val="autoZero"/>
        <c:auto val="1"/>
        <c:lblAlgn val="ctr"/>
        <c:lblOffset val="100"/>
        <c:noMultiLvlLbl val="0"/>
      </c:catAx>
      <c:valAx>
        <c:axId val="117831552"/>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117830016"/>
        <c:crosses val="autoZero"/>
        <c:crossBetween val="between"/>
      </c:valAx>
    </c:plotArea>
    <c:legend>
      <c:legendPos val="r"/>
      <c:layout>
        <c:manualLayout>
          <c:xMode val="edge"/>
          <c:yMode val="edge"/>
          <c:x val="0.78860418489355499"/>
          <c:y val="0.29188815728277057"/>
          <c:w val="0.20213655584718576"/>
          <c:h val="0.30959422337301473"/>
        </c:manualLayout>
      </c:layout>
      <c:overlay val="0"/>
      <c:txPr>
        <a:bodyPr/>
        <a:lstStyle/>
        <a:p>
          <a:pPr>
            <a:defRPr sz="1600"/>
          </a:pPr>
          <a:endParaRPr lang="ja-JP"/>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Sheet1!$K$5</c:f>
              <c:strCache>
                <c:ptCount val="1"/>
                <c:pt idx="0">
                  <c:v>全  国</c:v>
                </c:pt>
              </c:strCache>
            </c:strRef>
          </c:tx>
          <c:marker>
            <c:symbol val="none"/>
          </c:marker>
          <c:cat>
            <c:numRef>
              <c:f>Sheet1!$L$4:$T$4</c:f>
              <c:numCache>
                <c:formatCode>General</c:formatCode>
                <c:ptCount val="9"/>
                <c:pt idx="0">
                  <c:v>2005</c:v>
                </c:pt>
                <c:pt idx="1">
                  <c:v>2006</c:v>
                </c:pt>
                <c:pt idx="2">
                  <c:v>2007</c:v>
                </c:pt>
                <c:pt idx="3">
                  <c:v>2008</c:v>
                </c:pt>
                <c:pt idx="4">
                  <c:v>2009</c:v>
                </c:pt>
                <c:pt idx="5">
                  <c:v>2010</c:v>
                </c:pt>
                <c:pt idx="6">
                  <c:v>2011</c:v>
                </c:pt>
                <c:pt idx="7">
                  <c:v>2012</c:v>
                </c:pt>
              </c:numCache>
            </c:numRef>
          </c:cat>
          <c:val>
            <c:numRef>
              <c:f>Sheet1!$L$5:$T$5</c:f>
              <c:numCache>
                <c:formatCode>General</c:formatCode>
                <c:ptCount val="9"/>
                <c:pt idx="0">
                  <c:v>42.99</c:v>
                </c:pt>
                <c:pt idx="1">
                  <c:v>44.34</c:v>
                </c:pt>
                <c:pt idx="2">
                  <c:v>45.89</c:v>
                </c:pt>
                <c:pt idx="3">
                  <c:v>46.99</c:v>
                </c:pt>
                <c:pt idx="4">
                  <c:v>48.34</c:v>
                </c:pt>
                <c:pt idx="5">
                  <c:v>49.95</c:v>
                </c:pt>
                <c:pt idx="6">
                  <c:v>51.27</c:v>
                </c:pt>
                <c:pt idx="7">
                  <c:v>52.57</c:v>
                </c:pt>
              </c:numCache>
            </c:numRef>
          </c:val>
          <c:smooth val="0"/>
        </c:ser>
        <c:ser>
          <c:idx val="1"/>
          <c:order val="1"/>
          <c:tx>
            <c:strRef>
              <c:f>Sheet1!$K$6</c:f>
              <c:strCache>
                <c:ptCount val="1"/>
                <c:pt idx="0">
                  <c:v> 重  庆</c:v>
                </c:pt>
              </c:strCache>
            </c:strRef>
          </c:tx>
          <c:marker>
            <c:symbol val="none"/>
          </c:marker>
          <c:cat>
            <c:numRef>
              <c:f>Sheet1!$L$4:$T$4</c:f>
              <c:numCache>
                <c:formatCode>General</c:formatCode>
                <c:ptCount val="9"/>
                <c:pt idx="0">
                  <c:v>2005</c:v>
                </c:pt>
                <c:pt idx="1">
                  <c:v>2006</c:v>
                </c:pt>
                <c:pt idx="2">
                  <c:v>2007</c:v>
                </c:pt>
                <c:pt idx="3">
                  <c:v>2008</c:v>
                </c:pt>
                <c:pt idx="4">
                  <c:v>2009</c:v>
                </c:pt>
                <c:pt idx="5">
                  <c:v>2010</c:v>
                </c:pt>
                <c:pt idx="6">
                  <c:v>2011</c:v>
                </c:pt>
                <c:pt idx="7">
                  <c:v>2012</c:v>
                </c:pt>
              </c:numCache>
            </c:numRef>
          </c:cat>
          <c:val>
            <c:numRef>
              <c:f>Sheet1!$L$6:$T$6</c:f>
              <c:numCache>
                <c:formatCode>General</c:formatCode>
                <c:ptCount val="9"/>
                <c:pt idx="0">
                  <c:v>45.2</c:v>
                </c:pt>
                <c:pt idx="1">
                  <c:v>46.7</c:v>
                </c:pt>
                <c:pt idx="2">
                  <c:v>48.3</c:v>
                </c:pt>
                <c:pt idx="3">
                  <c:v>49.99</c:v>
                </c:pt>
                <c:pt idx="4">
                  <c:v>51.59</c:v>
                </c:pt>
                <c:pt idx="5">
                  <c:v>53.02</c:v>
                </c:pt>
                <c:pt idx="6">
                  <c:v>55.02</c:v>
                </c:pt>
                <c:pt idx="7">
                  <c:v>56.98</c:v>
                </c:pt>
              </c:numCache>
            </c:numRef>
          </c:val>
          <c:smooth val="0"/>
        </c:ser>
        <c:ser>
          <c:idx val="2"/>
          <c:order val="2"/>
          <c:tx>
            <c:strRef>
              <c:f>Sheet1!$K$7</c:f>
              <c:strCache>
                <c:ptCount val="1"/>
                <c:pt idx="0">
                  <c:v> 四  川</c:v>
                </c:pt>
              </c:strCache>
            </c:strRef>
          </c:tx>
          <c:marker>
            <c:symbol val="none"/>
          </c:marker>
          <c:cat>
            <c:numRef>
              <c:f>Sheet1!$L$4:$T$4</c:f>
              <c:numCache>
                <c:formatCode>General</c:formatCode>
                <c:ptCount val="9"/>
                <c:pt idx="0">
                  <c:v>2005</c:v>
                </c:pt>
                <c:pt idx="1">
                  <c:v>2006</c:v>
                </c:pt>
                <c:pt idx="2">
                  <c:v>2007</c:v>
                </c:pt>
                <c:pt idx="3">
                  <c:v>2008</c:v>
                </c:pt>
                <c:pt idx="4">
                  <c:v>2009</c:v>
                </c:pt>
                <c:pt idx="5">
                  <c:v>2010</c:v>
                </c:pt>
                <c:pt idx="6">
                  <c:v>2011</c:v>
                </c:pt>
                <c:pt idx="7">
                  <c:v>2012</c:v>
                </c:pt>
              </c:numCache>
            </c:numRef>
          </c:cat>
          <c:val>
            <c:numRef>
              <c:f>Sheet1!$L$7:$T$7</c:f>
              <c:numCache>
                <c:formatCode>General</c:formatCode>
                <c:ptCount val="9"/>
                <c:pt idx="0">
                  <c:v>33</c:v>
                </c:pt>
                <c:pt idx="1">
                  <c:v>34.299999999999997</c:v>
                </c:pt>
                <c:pt idx="2">
                  <c:v>35.6</c:v>
                </c:pt>
                <c:pt idx="3">
                  <c:v>37.4</c:v>
                </c:pt>
                <c:pt idx="4">
                  <c:v>38.700000000000003</c:v>
                </c:pt>
                <c:pt idx="5">
                  <c:v>40.18</c:v>
                </c:pt>
                <c:pt idx="6">
                  <c:v>41.83</c:v>
                </c:pt>
                <c:pt idx="7">
                  <c:v>43.53</c:v>
                </c:pt>
              </c:numCache>
            </c:numRef>
          </c:val>
          <c:smooth val="0"/>
        </c:ser>
        <c:ser>
          <c:idx val="3"/>
          <c:order val="3"/>
          <c:tx>
            <c:strRef>
              <c:f>Sheet1!$K$8</c:f>
              <c:strCache>
                <c:ptCount val="1"/>
                <c:pt idx="0">
                  <c:v> 贵  州</c:v>
                </c:pt>
              </c:strCache>
            </c:strRef>
          </c:tx>
          <c:marker>
            <c:symbol val="none"/>
          </c:marker>
          <c:cat>
            <c:numRef>
              <c:f>Sheet1!$L$4:$T$4</c:f>
              <c:numCache>
                <c:formatCode>General</c:formatCode>
                <c:ptCount val="9"/>
                <c:pt idx="0">
                  <c:v>2005</c:v>
                </c:pt>
                <c:pt idx="1">
                  <c:v>2006</c:v>
                </c:pt>
                <c:pt idx="2">
                  <c:v>2007</c:v>
                </c:pt>
                <c:pt idx="3">
                  <c:v>2008</c:v>
                </c:pt>
                <c:pt idx="4">
                  <c:v>2009</c:v>
                </c:pt>
                <c:pt idx="5">
                  <c:v>2010</c:v>
                </c:pt>
                <c:pt idx="6">
                  <c:v>2011</c:v>
                </c:pt>
                <c:pt idx="7">
                  <c:v>2012</c:v>
                </c:pt>
              </c:numCache>
            </c:numRef>
          </c:cat>
          <c:val>
            <c:numRef>
              <c:f>Sheet1!$L$8:$T$8</c:f>
              <c:numCache>
                <c:formatCode>General</c:formatCode>
                <c:ptCount val="9"/>
                <c:pt idx="0">
                  <c:v>26.87</c:v>
                </c:pt>
                <c:pt idx="1">
                  <c:v>27.46</c:v>
                </c:pt>
                <c:pt idx="2">
                  <c:v>28.24</c:v>
                </c:pt>
                <c:pt idx="3">
                  <c:v>29.11</c:v>
                </c:pt>
                <c:pt idx="4">
                  <c:v>29.89</c:v>
                </c:pt>
                <c:pt idx="5">
                  <c:v>33.81</c:v>
                </c:pt>
                <c:pt idx="6">
                  <c:v>34.96</c:v>
                </c:pt>
                <c:pt idx="7">
                  <c:v>36.409999999999997</c:v>
                </c:pt>
              </c:numCache>
            </c:numRef>
          </c:val>
          <c:smooth val="0"/>
        </c:ser>
        <c:ser>
          <c:idx val="4"/>
          <c:order val="4"/>
          <c:tx>
            <c:strRef>
              <c:f>Sheet1!$K$9</c:f>
              <c:strCache>
                <c:ptCount val="1"/>
                <c:pt idx="0">
                  <c:v> 云  南</c:v>
                </c:pt>
              </c:strCache>
            </c:strRef>
          </c:tx>
          <c:marker>
            <c:symbol val="none"/>
          </c:marker>
          <c:cat>
            <c:numRef>
              <c:f>Sheet1!$L$4:$T$4</c:f>
              <c:numCache>
                <c:formatCode>General</c:formatCode>
                <c:ptCount val="9"/>
                <c:pt idx="0">
                  <c:v>2005</c:v>
                </c:pt>
                <c:pt idx="1">
                  <c:v>2006</c:v>
                </c:pt>
                <c:pt idx="2">
                  <c:v>2007</c:v>
                </c:pt>
                <c:pt idx="3">
                  <c:v>2008</c:v>
                </c:pt>
                <c:pt idx="4">
                  <c:v>2009</c:v>
                </c:pt>
                <c:pt idx="5">
                  <c:v>2010</c:v>
                </c:pt>
                <c:pt idx="6">
                  <c:v>2011</c:v>
                </c:pt>
                <c:pt idx="7">
                  <c:v>2012</c:v>
                </c:pt>
              </c:numCache>
            </c:numRef>
          </c:cat>
          <c:val>
            <c:numRef>
              <c:f>Sheet1!$L$9:$T$9</c:f>
              <c:numCache>
                <c:formatCode>General</c:formatCode>
                <c:ptCount val="9"/>
                <c:pt idx="0">
                  <c:v>29.5</c:v>
                </c:pt>
                <c:pt idx="1">
                  <c:v>30.5</c:v>
                </c:pt>
                <c:pt idx="2">
                  <c:v>31.6</c:v>
                </c:pt>
                <c:pt idx="3">
                  <c:v>33</c:v>
                </c:pt>
                <c:pt idx="4">
                  <c:v>34</c:v>
                </c:pt>
                <c:pt idx="5">
                  <c:v>34.700000000000003</c:v>
                </c:pt>
                <c:pt idx="6">
                  <c:v>36.799999999999997</c:v>
                </c:pt>
                <c:pt idx="7">
                  <c:v>39.31</c:v>
                </c:pt>
              </c:numCache>
            </c:numRef>
          </c:val>
          <c:smooth val="0"/>
        </c:ser>
        <c:ser>
          <c:idx val="5"/>
          <c:order val="5"/>
          <c:tx>
            <c:strRef>
              <c:f>Sheet1!$K$10</c:f>
              <c:strCache>
                <c:ptCount val="1"/>
                <c:pt idx="0">
                  <c:v> 西  藏</c:v>
                </c:pt>
              </c:strCache>
            </c:strRef>
          </c:tx>
          <c:marker>
            <c:symbol val="none"/>
          </c:marker>
          <c:cat>
            <c:numRef>
              <c:f>Sheet1!$L$4:$T$4</c:f>
              <c:numCache>
                <c:formatCode>General</c:formatCode>
                <c:ptCount val="9"/>
                <c:pt idx="0">
                  <c:v>2005</c:v>
                </c:pt>
                <c:pt idx="1">
                  <c:v>2006</c:v>
                </c:pt>
                <c:pt idx="2">
                  <c:v>2007</c:v>
                </c:pt>
                <c:pt idx="3">
                  <c:v>2008</c:v>
                </c:pt>
                <c:pt idx="4">
                  <c:v>2009</c:v>
                </c:pt>
                <c:pt idx="5">
                  <c:v>2010</c:v>
                </c:pt>
                <c:pt idx="6">
                  <c:v>2011</c:v>
                </c:pt>
                <c:pt idx="7">
                  <c:v>2012</c:v>
                </c:pt>
              </c:numCache>
            </c:numRef>
          </c:cat>
          <c:val>
            <c:numRef>
              <c:f>Sheet1!$L$10:$T$10</c:f>
              <c:numCache>
                <c:formatCode>General</c:formatCode>
                <c:ptCount val="9"/>
                <c:pt idx="0">
                  <c:v>20.85</c:v>
                </c:pt>
                <c:pt idx="1">
                  <c:v>21.13</c:v>
                </c:pt>
                <c:pt idx="2">
                  <c:v>21.5</c:v>
                </c:pt>
                <c:pt idx="3">
                  <c:v>21.9</c:v>
                </c:pt>
                <c:pt idx="4">
                  <c:v>22.3</c:v>
                </c:pt>
                <c:pt idx="5">
                  <c:v>22.67</c:v>
                </c:pt>
                <c:pt idx="6">
                  <c:v>22.71</c:v>
                </c:pt>
                <c:pt idx="7">
                  <c:v>22.75</c:v>
                </c:pt>
              </c:numCache>
            </c:numRef>
          </c:val>
          <c:smooth val="0"/>
        </c:ser>
        <c:ser>
          <c:idx val="6"/>
          <c:order val="6"/>
          <c:tx>
            <c:strRef>
              <c:f>Sheet1!$K$11</c:f>
              <c:strCache>
                <c:ptCount val="1"/>
                <c:pt idx="0">
                  <c:v> 陕  西</c:v>
                </c:pt>
              </c:strCache>
            </c:strRef>
          </c:tx>
          <c:marker>
            <c:symbol val="none"/>
          </c:marker>
          <c:cat>
            <c:numRef>
              <c:f>Sheet1!$L$4:$T$4</c:f>
              <c:numCache>
                <c:formatCode>General</c:formatCode>
                <c:ptCount val="9"/>
                <c:pt idx="0">
                  <c:v>2005</c:v>
                </c:pt>
                <c:pt idx="1">
                  <c:v>2006</c:v>
                </c:pt>
                <c:pt idx="2">
                  <c:v>2007</c:v>
                </c:pt>
                <c:pt idx="3">
                  <c:v>2008</c:v>
                </c:pt>
                <c:pt idx="4">
                  <c:v>2009</c:v>
                </c:pt>
                <c:pt idx="5">
                  <c:v>2010</c:v>
                </c:pt>
                <c:pt idx="6">
                  <c:v>2011</c:v>
                </c:pt>
                <c:pt idx="7">
                  <c:v>2012</c:v>
                </c:pt>
              </c:numCache>
            </c:numRef>
          </c:cat>
          <c:val>
            <c:numRef>
              <c:f>Sheet1!$L$11:$T$11</c:f>
              <c:numCache>
                <c:formatCode>General</c:formatCode>
                <c:ptCount val="9"/>
                <c:pt idx="0">
                  <c:v>37.229999999999997</c:v>
                </c:pt>
                <c:pt idx="1">
                  <c:v>39.119999999999997</c:v>
                </c:pt>
                <c:pt idx="2">
                  <c:v>40.619999999999997</c:v>
                </c:pt>
                <c:pt idx="3">
                  <c:v>42.1</c:v>
                </c:pt>
                <c:pt idx="4">
                  <c:v>43.5</c:v>
                </c:pt>
                <c:pt idx="5">
                  <c:v>45.76</c:v>
                </c:pt>
                <c:pt idx="6">
                  <c:v>47.3</c:v>
                </c:pt>
                <c:pt idx="7">
                  <c:v>50.02</c:v>
                </c:pt>
              </c:numCache>
            </c:numRef>
          </c:val>
          <c:smooth val="0"/>
        </c:ser>
        <c:ser>
          <c:idx val="7"/>
          <c:order val="7"/>
          <c:tx>
            <c:strRef>
              <c:f>Sheet1!$K$12</c:f>
              <c:strCache>
                <c:ptCount val="1"/>
                <c:pt idx="0">
                  <c:v> 甘  肃</c:v>
                </c:pt>
              </c:strCache>
            </c:strRef>
          </c:tx>
          <c:marker>
            <c:symbol val="none"/>
          </c:marker>
          <c:cat>
            <c:numRef>
              <c:f>Sheet1!$L$4:$T$4</c:f>
              <c:numCache>
                <c:formatCode>General</c:formatCode>
                <c:ptCount val="9"/>
                <c:pt idx="0">
                  <c:v>2005</c:v>
                </c:pt>
                <c:pt idx="1">
                  <c:v>2006</c:v>
                </c:pt>
                <c:pt idx="2">
                  <c:v>2007</c:v>
                </c:pt>
                <c:pt idx="3">
                  <c:v>2008</c:v>
                </c:pt>
                <c:pt idx="4">
                  <c:v>2009</c:v>
                </c:pt>
                <c:pt idx="5">
                  <c:v>2010</c:v>
                </c:pt>
                <c:pt idx="6">
                  <c:v>2011</c:v>
                </c:pt>
                <c:pt idx="7">
                  <c:v>2012</c:v>
                </c:pt>
              </c:numCache>
            </c:numRef>
          </c:cat>
          <c:val>
            <c:numRef>
              <c:f>Sheet1!$L$12:$T$12</c:f>
              <c:numCache>
                <c:formatCode>General</c:formatCode>
                <c:ptCount val="9"/>
                <c:pt idx="0">
                  <c:v>30.02</c:v>
                </c:pt>
                <c:pt idx="1">
                  <c:v>31.09</c:v>
                </c:pt>
                <c:pt idx="2">
                  <c:v>32.25</c:v>
                </c:pt>
                <c:pt idx="3">
                  <c:v>33.56</c:v>
                </c:pt>
                <c:pt idx="4">
                  <c:v>34.89</c:v>
                </c:pt>
                <c:pt idx="5">
                  <c:v>36.119999999999997</c:v>
                </c:pt>
                <c:pt idx="6">
                  <c:v>37.15</c:v>
                </c:pt>
                <c:pt idx="7">
                  <c:v>38.75</c:v>
                </c:pt>
              </c:numCache>
            </c:numRef>
          </c:val>
          <c:smooth val="0"/>
        </c:ser>
        <c:ser>
          <c:idx val="8"/>
          <c:order val="8"/>
          <c:tx>
            <c:strRef>
              <c:f>Sheet1!$K$13</c:f>
              <c:strCache>
                <c:ptCount val="1"/>
                <c:pt idx="0">
                  <c:v> 青  海</c:v>
                </c:pt>
              </c:strCache>
            </c:strRef>
          </c:tx>
          <c:marker>
            <c:symbol val="none"/>
          </c:marker>
          <c:cat>
            <c:numRef>
              <c:f>Sheet1!$L$4:$T$4</c:f>
              <c:numCache>
                <c:formatCode>General</c:formatCode>
                <c:ptCount val="9"/>
                <c:pt idx="0">
                  <c:v>2005</c:v>
                </c:pt>
                <c:pt idx="1">
                  <c:v>2006</c:v>
                </c:pt>
                <c:pt idx="2">
                  <c:v>2007</c:v>
                </c:pt>
                <c:pt idx="3">
                  <c:v>2008</c:v>
                </c:pt>
                <c:pt idx="4">
                  <c:v>2009</c:v>
                </c:pt>
                <c:pt idx="5">
                  <c:v>2010</c:v>
                </c:pt>
                <c:pt idx="6">
                  <c:v>2011</c:v>
                </c:pt>
                <c:pt idx="7">
                  <c:v>2012</c:v>
                </c:pt>
              </c:numCache>
            </c:numRef>
          </c:cat>
          <c:val>
            <c:numRef>
              <c:f>Sheet1!$L$13:$T$13</c:f>
              <c:numCache>
                <c:formatCode>General</c:formatCode>
                <c:ptCount val="9"/>
                <c:pt idx="0">
                  <c:v>39.25</c:v>
                </c:pt>
                <c:pt idx="1">
                  <c:v>39.26</c:v>
                </c:pt>
                <c:pt idx="2">
                  <c:v>40.07</c:v>
                </c:pt>
                <c:pt idx="3">
                  <c:v>40.86</c:v>
                </c:pt>
                <c:pt idx="4">
                  <c:v>41.9</c:v>
                </c:pt>
                <c:pt idx="5">
                  <c:v>44.72</c:v>
                </c:pt>
                <c:pt idx="6">
                  <c:v>46.22</c:v>
                </c:pt>
                <c:pt idx="7">
                  <c:v>47.44</c:v>
                </c:pt>
              </c:numCache>
            </c:numRef>
          </c:val>
          <c:smooth val="0"/>
        </c:ser>
        <c:ser>
          <c:idx val="9"/>
          <c:order val="9"/>
          <c:tx>
            <c:strRef>
              <c:f>Sheet1!$K$14</c:f>
              <c:strCache>
                <c:ptCount val="1"/>
                <c:pt idx="0">
                  <c:v> 宁  夏</c:v>
                </c:pt>
              </c:strCache>
            </c:strRef>
          </c:tx>
          <c:marker>
            <c:symbol val="none"/>
          </c:marker>
          <c:cat>
            <c:numRef>
              <c:f>Sheet1!$L$4:$T$4</c:f>
              <c:numCache>
                <c:formatCode>General</c:formatCode>
                <c:ptCount val="9"/>
                <c:pt idx="0">
                  <c:v>2005</c:v>
                </c:pt>
                <c:pt idx="1">
                  <c:v>2006</c:v>
                </c:pt>
                <c:pt idx="2">
                  <c:v>2007</c:v>
                </c:pt>
                <c:pt idx="3">
                  <c:v>2008</c:v>
                </c:pt>
                <c:pt idx="4">
                  <c:v>2009</c:v>
                </c:pt>
                <c:pt idx="5">
                  <c:v>2010</c:v>
                </c:pt>
                <c:pt idx="6">
                  <c:v>2011</c:v>
                </c:pt>
                <c:pt idx="7">
                  <c:v>2012</c:v>
                </c:pt>
              </c:numCache>
            </c:numRef>
          </c:cat>
          <c:val>
            <c:numRef>
              <c:f>Sheet1!$L$14:$T$14</c:f>
              <c:numCache>
                <c:formatCode>General</c:formatCode>
                <c:ptCount val="9"/>
                <c:pt idx="0">
                  <c:v>42.28</c:v>
                </c:pt>
                <c:pt idx="1">
                  <c:v>43</c:v>
                </c:pt>
                <c:pt idx="2">
                  <c:v>44.02</c:v>
                </c:pt>
                <c:pt idx="3">
                  <c:v>44.98</c:v>
                </c:pt>
                <c:pt idx="4">
                  <c:v>46.1</c:v>
                </c:pt>
                <c:pt idx="5">
                  <c:v>47.9</c:v>
                </c:pt>
                <c:pt idx="6">
                  <c:v>49.82</c:v>
                </c:pt>
                <c:pt idx="7">
                  <c:v>50.67</c:v>
                </c:pt>
              </c:numCache>
            </c:numRef>
          </c:val>
          <c:smooth val="0"/>
        </c:ser>
        <c:ser>
          <c:idx val="10"/>
          <c:order val="10"/>
          <c:tx>
            <c:strRef>
              <c:f>Sheet1!$K$15</c:f>
              <c:strCache>
                <c:ptCount val="1"/>
                <c:pt idx="0">
                  <c:v> 新  疆</c:v>
                </c:pt>
              </c:strCache>
            </c:strRef>
          </c:tx>
          <c:marker>
            <c:symbol val="none"/>
          </c:marker>
          <c:cat>
            <c:numRef>
              <c:f>Sheet1!$L$4:$T$4</c:f>
              <c:numCache>
                <c:formatCode>General</c:formatCode>
                <c:ptCount val="9"/>
                <c:pt idx="0">
                  <c:v>2005</c:v>
                </c:pt>
                <c:pt idx="1">
                  <c:v>2006</c:v>
                </c:pt>
                <c:pt idx="2">
                  <c:v>2007</c:v>
                </c:pt>
                <c:pt idx="3">
                  <c:v>2008</c:v>
                </c:pt>
                <c:pt idx="4">
                  <c:v>2009</c:v>
                </c:pt>
                <c:pt idx="5">
                  <c:v>2010</c:v>
                </c:pt>
                <c:pt idx="6">
                  <c:v>2011</c:v>
                </c:pt>
                <c:pt idx="7">
                  <c:v>2012</c:v>
                </c:pt>
              </c:numCache>
            </c:numRef>
          </c:cat>
          <c:val>
            <c:numRef>
              <c:f>Sheet1!$L$15:$T$15</c:f>
              <c:numCache>
                <c:formatCode>General</c:formatCode>
                <c:ptCount val="9"/>
                <c:pt idx="0">
                  <c:v>37.15</c:v>
                </c:pt>
                <c:pt idx="1">
                  <c:v>37.94</c:v>
                </c:pt>
                <c:pt idx="2">
                  <c:v>39.15</c:v>
                </c:pt>
                <c:pt idx="3">
                  <c:v>39.64</c:v>
                </c:pt>
                <c:pt idx="4">
                  <c:v>39.85</c:v>
                </c:pt>
                <c:pt idx="5">
                  <c:v>43.01</c:v>
                </c:pt>
                <c:pt idx="6">
                  <c:v>43.54</c:v>
                </c:pt>
                <c:pt idx="7">
                  <c:v>43.98</c:v>
                </c:pt>
              </c:numCache>
            </c:numRef>
          </c:val>
          <c:smooth val="0"/>
        </c:ser>
        <c:dLbls>
          <c:showLegendKey val="0"/>
          <c:showVal val="0"/>
          <c:showCatName val="0"/>
          <c:showSerName val="0"/>
          <c:showPercent val="0"/>
          <c:showBubbleSize val="0"/>
        </c:dLbls>
        <c:marker val="1"/>
        <c:smooth val="0"/>
        <c:axId val="117641216"/>
        <c:axId val="117642752"/>
      </c:lineChart>
      <c:catAx>
        <c:axId val="117641216"/>
        <c:scaling>
          <c:orientation val="minMax"/>
        </c:scaling>
        <c:delete val="0"/>
        <c:axPos val="b"/>
        <c:numFmt formatCode="General" sourceLinked="1"/>
        <c:majorTickMark val="out"/>
        <c:minorTickMark val="none"/>
        <c:tickLblPos val="nextTo"/>
        <c:crossAx val="117642752"/>
        <c:crosses val="autoZero"/>
        <c:auto val="1"/>
        <c:lblAlgn val="ctr"/>
        <c:lblOffset val="100"/>
        <c:noMultiLvlLbl val="0"/>
      </c:catAx>
      <c:valAx>
        <c:axId val="117642752"/>
        <c:scaling>
          <c:orientation val="minMax"/>
          <c:min val="20"/>
        </c:scaling>
        <c:delete val="0"/>
        <c:axPos val="l"/>
        <c:majorGridlines/>
        <c:numFmt formatCode="General" sourceLinked="1"/>
        <c:majorTickMark val="out"/>
        <c:minorTickMark val="none"/>
        <c:tickLblPos val="nextTo"/>
        <c:crossAx val="117641216"/>
        <c:crosses val="autoZero"/>
        <c:crossBetween val="between"/>
      </c:valAx>
    </c:plotArea>
    <c:legend>
      <c:legendPos val="r"/>
      <c:layout/>
      <c:overlay val="0"/>
    </c:legend>
    <c:plotVisOnly val="1"/>
    <c:dispBlanksAs val="gap"/>
    <c:showDLblsOverMax val="0"/>
  </c:chart>
  <c:txPr>
    <a:bodyPr/>
    <a:lstStyle/>
    <a:p>
      <a:pPr>
        <a:defRPr sz="16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Sheet6!$Q$7</c:f>
              <c:strCache>
                <c:ptCount val="1"/>
                <c:pt idx="0">
                  <c:v>都市発達経済圏</c:v>
                </c:pt>
              </c:strCache>
            </c:strRef>
          </c:tx>
          <c:marker>
            <c:symbol val="none"/>
          </c:marker>
          <c:cat>
            <c:numRef>
              <c:f>Sheet6!$R$6:$Z$6</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Sheet6!$R$7:$Z$7</c:f>
              <c:numCache>
                <c:formatCode>General</c:formatCode>
                <c:ptCount val="9"/>
                <c:pt idx="0">
                  <c:v>85.046877989667706</c:v>
                </c:pt>
                <c:pt idx="1">
                  <c:v>86.2</c:v>
                </c:pt>
                <c:pt idx="2">
                  <c:v>86.8</c:v>
                </c:pt>
                <c:pt idx="3">
                  <c:v>87.5</c:v>
                </c:pt>
                <c:pt idx="4">
                  <c:v>88.28</c:v>
                </c:pt>
                <c:pt idx="5">
                  <c:v>89.12</c:v>
                </c:pt>
                <c:pt idx="6">
                  <c:v>84</c:v>
                </c:pt>
                <c:pt idx="7">
                  <c:v>85.6</c:v>
                </c:pt>
                <c:pt idx="8">
                  <c:v>87.07</c:v>
                </c:pt>
              </c:numCache>
            </c:numRef>
          </c:val>
          <c:smooth val="0"/>
        </c:ser>
        <c:ser>
          <c:idx val="1"/>
          <c:order val="1"/>
          <c:tx>
            <c:strRef>
              <c:f>Sheet6!$Q$8</c:f>
              <c:strCache>
                <c:ptCount val="1"/>
                <c:pt idx="0">
                  <c:v>三峡ダム生態地域</c:v>
                </c:pt>
              </c:strCache>
            </c:strRef>
          </c:tx>
          <c:marker>
            <c:symbol val="none"/>
          </c:marker>
          <c:cat>
            <c:numRef>
              <c:f>Sheet6!$R$6:$Z$6</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Sheet6!$R$8:$Z$8</c:f>
              <c:numCache>
                <c:formatCode>General</c:formatCode>
                <c:ptCount val="9"/>
                <c:pt idx="0">
                  <c:v>27.281759679613575</c:v>
                </c:pt>
                <c:pt idx="1">
                  <c:v>28.8</c:v>
                </c:pt>
                <c:pt idx="2">
                  <c:v>30.2</c:v>
                </c:pt>
                <c:pt idx="3">
                  <c:v>29.01759205920149</c:v>
                </c:pt>
                <c:pt idx="4">
                  <c:v>30.652932527943605</c:v>
                </c:pt>
                <c:pt idx="5">
                  <c:v>32.290472242313058</c:v>
                </c:pt>
                <c:pt idx="6">
                  <c:v>35.173595921901921</c:v>
                </c:pt>
                <c:pt idx="7">
                  <c:v>39.700000000000003</c:v>
                </c:pt>
                <c:pt idx="8">
                  <c:v>41.51</c:v>
                </c:pt>
              </c:numCache>
            </c:numRef>
          </c:val>
          <c:smooth val="0"/>
        </c:ser>
        <c:ser>
          <c:idx val="2"/>
          <c:order val="2"/>
          <c:tx>
            <c:strRef>
              <c:f>Sheet6!$Q$9</c:f>
              <c:strCache>
                <c:ptCount val="1"/>
                <c:pt idx="0">
                  <c:v>全市</c:v>
                </c:pt>
              </c:strCache>
            </c:strRef>
          </c:tx>
          <c:marker>
            <c:symbol val="none"/>
          </c:marker>
          <c:cat>
            <c:numRef>
              <c:f>Sheet6!$R$6:$Z$6</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Sheet6!$R$9:$Z$9</c:f>
              <c:numCache>
                <c:formatCode>General</c:formatCode>
                <c:ptCount val="9"/>
                <c:pt idx="0">
                  <c:v>43.5</c:v>
                </c:pt>
                <c:pt idx="1">
                  <c:v>45.2</c:v>
                </c:pt>
                <c:pt idx="2">
                  <c:v>46.7</c:v>
                </c:pt>
                <c:pt idx="3">
                  <c:v>48.3</c:v>
                </c:pt>
                <c:pt idx="4">
                  <c:v>50</c:v>
                </c:pt>
                <c:pt idx="5">
                  <c:v>51.6</c:v>
                </c:pt>
                <c:pt idx="6">
                  <c:v>53</c:v>
                </c:pt>
                <c:pt idx="7">
                  <c:v>55</c:v>
                </c:pt>
                <c:pt idx="8">
                  <c:v>57</c:v>
                </c:pt>
              </c:numCache>
            </c:numRef>
          </c:val>
          <c:smooth val="0"/>
        </c:ser>
        <c:dLbls>
          <c:showLegendKey val="0"/>
          <c:showVal val="0"/>
          <c:showCatName val="0"/>
          <c:showSerName val="0"/>
          <c:showPercent val="0"/>
          <c:showBubbleSize val="0"/>
        </c:dLbls>
        <c:marker val="1"/>
        <c:smooth val="0"/>
        <c:axId val="117686272"/>
        <c:axId val="117687808"/>
      </c:lineChart>
      <c:catAx>
        <c:axId val="117686272"/>
        <c:scaling>
          <c:orientation val="minMax"/>
        </c:scaling>
        <c:delete val="0"/>
        <c:axPos val="b"/>
        <c:numFmt formatCode="General" sourceLinked="1"/>
        <c:majorTickMark val="out"/>
        <c:minorTickMark val="none"/>
        <c:tickLblPos val="nextTo"/>
        <c:crossAx val="117687808"/>
        <c:crosses val="autoZero"/>
        <c:auto val="1"/>
        <c:lblAlgn val="ctr"/>
        <c:lblOffset val="100"/>
        <c:noMultiLvlLbl val="0"/>
      </c:catAx>
      <c:valAx>
        <c:axId val="117687808"/>
        <c:scaling>
          <c:orientation val="minMax"/>
        </c:scaling>
        <c:delete val="0"/>
        <c:axPos val="l"/>
        <c:majorGridlines/>
        <c:numFmt formatCode="General" sourceLinked="1"/>
        <c:majorTickMark val="out"/>
        <c:minorTickMark val="none"/>
        <c:tickLblPos val="nextTo"/>
        <c:crossAx val="117686272"/>
        <c:crosses val="autoZero"/>
        <c:crossBetween val="between"/>
      </c:valAx>
    </c:plotArea>
    <c:legend>
      <c:legendPos val="r"/>
      <c:legendEntry>
        <c:idx val="0"/>
        <c:txPr>
          <a:bodyPr/>
          <a:lstStyle/>
          <a:p>
            <a:pPr>
              <a:defRPr>
                <a:latin typeface="+mn-ea"/>
                <a:ea typeface="+mn-ea"/>
              </a:defRPr>
            </a:pPr>
            <a:endParaRPr lang="ja-JP"/>
          </a:p>
        </c:txPr>
      </c:legendEntry>
      <c:layout/>
      <c:overlay val="0"/>
    </c:legend>
    <c:plotVisOnly val="1"/>
    <c:dispBlanksAs val="gap"/>
    <c:showDLblsOverMax val="0"/>
  </c:chart>
  <c:txPr>
    <a:bodyPr/>
    <a:lstStyle/>
    <a:p>
      <a:pPr>
        <a:defRPr sz="16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Sheet6!$Q$37</c:f>
              <c:strCache>
                <c:ptCount val="1"/>
                <c:pt idx="0">
                  <c:v>都市発達経済圏</c:v>
                </c:pt>
              </c:strCache>
            </c:strRef>
          </c:tx>
          <c:marker>
            <c:symbol val="none"/>
          </c:marker>
          <c:cat>
            <c:numRef>
              <c:f>Sheet6!$R$36:$Z$36</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Sheet6!$R$37:$Z$37</c:f>
              <c:numCache>
                <c:formatCode>General</c:formatCode>
                <c:ptCount val="9"/>
                <c:pt idx="0">
                  <c:v>60.775428883756199</c:v>
                </c:pt>
                <c:pt idx="1">
                  <c:v>61.953696322739404</c:v>
                </c:pt>
                <c:pt idx="2">
                  <c:v>63.127237840708574</c:v>
                </c:pt>
                <c:pt idx="3">
                  <c:v>64.637347377690475</c:v>
                </c:pt>
                <c:pt idx="4">
                  <c:v>65.881305837307707</c:v>
                </c:pt>
                <c:pt idx="5">
                  <c:v>67.009124816837627</c:v>
                </c:pt>
                <c:pt idx="6">
                  <c:v>69.578716867666756</c:v>
                </c:pt>
                <c:pt idx="7">
                  <c:v>72.455647427149401</c:v>
                </c:pt>
                <c:pt idx="8">
                  <c:v>73.462197676633025</c:v>
                </c:pt>
              </c:numCache>
            </c:numRef>
          </c:val>
          <c:smooth val="0"/>
        </c:ser>
        <c:ser>
          <c:idx val="1"/>
          <c:order val="1"/>
          <c:tx>
            <c:strRef>
              <c:f>Sheet6!$Q$38</c:f>
              <c:strCache>
                <c:ptCount val="1"/>
                <c:pt idx="0">
                  <c:v>三峡ダム生態地域</c:v>
                </c:pt>
              </c:strCache>
            </c:strRef>
          </c:tx>
          <c:marker>
            <c:symbol val="none"/>
          </c:marker>
          <c:cat>
            <c:numRef>
              <c:f>Sheet6!$R$36:$Z$36</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Sheet6!$R$38:$Z$38</c:f>
              <c:numCache>
                <c:formatCode>General</c:formatCode>
                <c:ptCount val="9"/>
                <c:pt idx="0">
                  <c:v>14.031098117205916</c:v>
                </c:pt>
                <c:pt idx="1">
                  <c:v>14.728450003634526</c:v>
                </c:pt>
                <c:pt idx="2">
                  <c:v>15.065727265617779</c:v>
                </c:pt>
                <c:pt idx="3">
                  <c:v>15.459947105907442</c:v>
                </c:pt>
                <c:pt idx="4">
                  <c:v>15.996101228809136</c:v>
                </c:pt>
                <c:pt idx="5">
                  <c:v>17.094809047345745</c:v>
                </c:pt>
                <c:pt idx="6">
                  <c:v>21.983529023565318</c:v>
                </c:pt>
                <c:pt idx="7">
                  <c:v>27.202737776663138</c:v>
                </c:pt>
                <c:pt idx="8">
                  <c:v>29.018745061711577</c:v>
                </c:pt>
              </c:numCache>
            </c:numRef>
          </c:val>
          <c:smooth val="0"/>
        </c:ser>
        <c:ser>
          <c:idx val="2"/>
          <c:order val="2"/>
          <c:tx>
            <c:strRef>
              <c:f>Sheet6!$Q$39</c:f>
              <c:strCache>
                <c:ptCount val="1"/>
                <c:pt idx="0">
                  <c:v>全市</c:v>
                </c:pt>
              </c:strCache>
            </c:strRef>
          </c:tx>
          <c:marker>
            <c:symbol val="none"/>
          </c:marker>
          <c:cat>
            <c:numRef>
              <c:f>Sheet6!$R$36:$Z$36</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Sheet6!$R$39:$Z$39</c:f>
              <c:numCache>
                <c:formatCode>General</c:formatCode>
                <c:ptCount val="9"/>
                <c:pt idx="0">
                  <c:v>24.992764524223738</c:v>
                </c:pt>
                <c:pt idx="1">
                  <c:v>25.78861839925532</c:v>
                </c:pt>
                <c:pt idx="2">
                  <c:v>26.429020247774993</c:v>
                </c:pt>
                <c:pt idx="3">
                  <c:v>27.106128605516609</c:v>
                </c:pt>
                <c:pt idx="4">
                  <c:v>27.858952119249015</c:v>
                </c:pt>
                <c:pt idx="5">
                  <c:v>28.962239094397685</c:v>
                </c:pt>
                <c:pt idx="6">
                  <c:v>33.5104209235799</c:v>
                </c:pt>
                <c:pt idx="7">
                  <c:v>38.369756832972456</c:v>
                </c:pt>
                <c:pt idx="8">
                  <c:v>39.398045127174406</c:v>
                </c:pt>
              </c:numCache>
            </c:numRef>
          </c:val>
          <c:smooth val="0"/>
        </c:ser>
        <c:dLbls>
          <c:showLegendKey val="0"/>
          <c:showVal val="0"/>
          <c:showCatName val="0"/>
          <c:showSerName val="0"/>
          <c:showPercent val="0"/>
          <c:showBubbleSize val="0"/>
        </c:dLbls>
        <c:marker val="1"/>
        <c:smooth val="0"/>
        <c:axId val="118899072"/>
        <c:axId val="118900608"/>
      </c:lineChart>
      <c:catAx>
        <c:axId val="118899072"/>
        <c:scaling>
          <c:orientation val="minMax"/>
        </c:scaling>
        <c:delete val="0"/>
        <c:axPos val="b"/>
        <c:numFmt formatCode="General" sourceLinked="1"/>
        <c:majorTickMark val="out"/>
        <c:minorTickMark val="none"/>
        <c:tickLblPos val="nextTo"/>
        <c:crossAx val="118900608"/>
        <c:crosses val="autoZero"/>
        <c:auto val="1"/>
        <c:lblAlgn val="ctr"/>
        <c:lblOffset val="100"/>
        <c:noMultiLvlLbl val="0"/>
      </c:catAx>
      <c:valAx>
        <c:axId val="118900608"/>
        <c:scaling>
          <c:orientation val="minMax"/>
        </c:scaling>
        <c:delete val="0"/>
        <c:axPos val="l"/>
        <c:majorGridlines/>
        <c:numFmt formatCode="General" sourceLinked="1"/>
        <c:majorTickMark val="out"/>
        <c:minorTickMark val="none"/>
        <c:tickLblPos val="nextTo"/>
        <c:crossAx val="118899072"/>
        <c:crosses val="autoZero"/>
        <c:crossBetween val="between"/>
      </c:valAx>
    </c:plotArea>
    <c:legend>
      <c:legendPos val="r"/>
      <c:legendEntry>
        <c:idx val="0"/>
        <c:txPr>
          <a:bodyPr/>
          <a:lstStyle/>
          <a:p>
            <a:pPr>
              <a:defRPr>
                <a:latin typeface="ＭＳ Ｐゴシック" panose="020B0600070205080204" pitchFamily="50" charset="-128"/>
                <a:ea typeface="ＭＳ Ｐゴシック" panose="020B0600070205080204" pitchFamily="50" charset="-128"/>
              </a:defRPr>
            </a:pPr>
            <a:endParaRPr lang="ja-JP"/>
          </a:p>
        </c:txPr>
      </c:legendEntry>
      <c:layout/>
      <c:overlay val="0"/>
    </c:legend>
    <c:plotVisOnly val="1"/>
    <c:dispBlanksAs val="gap"/>
    <c:showDLblsOverMax val="0"/>
  </c:chart>
  <c:txPr>
    <a:bodyPr/>
    <a:lstStyle/>
    <a:p>
      <a:pPr>
        <a:defRPr sz="16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F9A72783-7772-44CF-9703-4D893A3AEDB9}" type="datetimeFigureOut">
              <a:rPr kumimoji="1" lang="ja-JP" altLang="en-US" smtClean="0"/>
              <a:t>2015/5/30</a:t>
            </a:fld>
            <a:endParaRPr kumimoji="1" lang="ja-JP" altLang="en-US"/>
          </a:p>
        </p:txBody>
      </p:sp>
      <p:sp>
        <p:nvSpPr>
          <p:cNvPr id="4" name="フッター プレースホルダー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1C0D953B-40AB-459E-8ED8-C4C9304E0870}" type="slidenum">
              <a:rPr kumimoji="1" lang="ja-JP" altLang="en-US" smtClean="0"/>
              <a:t>‹#›</a:t>
            </a:fld>
            <a:endParaRPr kumimoji="1" lang="ja-JP" altLang="en-US"/>
          </a:p>
        </p:txBody>
      </p:sp>
    </p:spTree>
    <p:extLst>
      <p:ext uri="{BB962C8B-B14F-4D97-AF65-F5344CB8AC3E}">
        <p14:creationId xmlns:p14="http://schemas.microsoft.com/office/powerpoint/2010/main" val="5185087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91481AE-D362-466A-A3E2-7187A68AD225}" type="datetimeFigureOut">
              <a:rPr kumimoji="1" lang="ja-JP" altLang="en-US" smtClean="0"/>
              <a:t>2015/5/30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7020564-D2D2-4365-A969-82EA4D9CED7A}" type="slidenum">
              <a:rPr kumimoji="1" lang="ja-JP" altLang="en-US" smtClean="0"/>
              <a:t>‹#›</a:t>
            </a:fld>
            <a:endParaRPr kumimoji="1" lang="ja-JP" altLang="en-US"/>
          </a:p>
        </p:txBody>
      </p:sp>
    </p:spTree>
    <p:extLst>
      <p:ext uri="{BB962C8B-B14F-4D97-AF65-F5344CB8AC3E}">
        <p14:creationId xmlns:p14="http://schemas.microsoft.com/office/powerpoint/2010/main" val="298443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1481AE-D362-466A-A3E2-7187A68AD225}" type="datetimeFigureOut">
              <a:rPr kumimoji="1" lang="ja-JP" altLang="en-US" smtClean="0"/>
              <a:t>2015/5/30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7020564-D2D2-4365-A969-82EA4D9CED7A}" type="slidenum">
              <a:rPr kumimoji="1" lang="ja-JP" altLang="en-US" smtClean="0"/>
              <a:t>‹#›</a:t>
            </a:fld>
            <a:endParaRPr kumimoji="1" lang="ja-JP" altLang="en-US"/>
          </a:p>
        </p:txBody>
      </p:sp>
    </p:spTree>
    <p:extLst>
      <p:ext uri="{BB962C8B-B14F-4D97-AF65-F5344CB8AC3E}">
        <p14:creationId xmlns:p14="http://schemas.microsoft.com/office/powerpoint/2010/main" val="65756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1481AE-D362-466A-A3E2-7187A68AD225}" type="datetimeFigureOut">
              <a:rPr kumimoji="1" lang="ja-JP" altLang="en-US" smtClean="0"/>
              <a:t>2015/5/30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7020564-D2D2-4365-A969-82EA4D9CED7A}" type="slidenum">
              <a:rPr kumimoji="1" lang="ja-JP" altLang="en-US" smtClean="0"/>
              <a:t>‹#›</a:t>
            </a:fld>
            <a:endParaRPr kumimoji="1" lang="ja-JP" altLang="en-US"/>
          </a:p>
        </p:txBody>
      </p:sp>
    </p:spTree>
    <p:extLst>
      <p:ext uri="{BB962C8B-B14F-4D97-AF65-F5344CB8AC3E}">
        <p14:creationId xmlns:p14="http://schemas.microsoft.com/office/powerpoint/2010/main" val="221699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1481AE-D362-466A-A3E2-7187A68AD225}" type="datetimeFigureOut">
              <a:rPr kumimoji="1" lang="ja-JP" altLang="en-US" smtClean="0"/>
              <a:t>2015/5/30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7020564-D2D2-4365-A969-82EA4D9CED7A}" type="slidenum">
              <a:rPr kumimoji="1" lang="ja-JP" altLang="en-US" smtClean="0"/>
              <a:t>‹#›</a:t>
            </a:fld>
            <a:endParaRPr kumimoji="1" lang="ja-JP" altLang="en-US"/>
          </a:p>
        </p:txBody>
      </p:sp>
    </p:spTree>
    <p:extLst>
      <p:ext uri="{BB962C8B-B14F-4D97-AF65-F5344CB8AC3E}">
        <p14:creationId xmlns:p14="http://schemas.microsoft.com/office/powerpoint/2010/main" val="67063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91481AE-D362-466A-A3E2-7187A68AD225}" type="datetimeFigureOut">
              <a:rPr kumimoji="1" lang="ja-JP" altLang="en-US" smtClean="0"/>
              <a:t>2015/5/30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7020564-D2D2-4365-A969-82EA4D9CED7A}" type="slidenum">
              <a:rPr kumimoji="1" lang="ja-JP" altLang="en-US" smtClean="0"/>
              <a:t>‹#›</a:t>
            </a:fld>
            <a:endParaRPr kumimoji="1" lang="ja-JP" altLang="en-US"/>
          </a:p>
        </p:txBody>
      </p:sp>
    </p:spTree>
    <p:extLst>
      <p:ext uri="{BB962C8B-B14F-4D97-AF65-F5344CB8AC3E}">
        <p14:creationId xmlns:p14="http://schemas.microsoft.com/office/powerpoint/2010/main" val="294008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91481AE-D362-466A-A3E2-7187A68AD225}" type="datetimeFigureOut">
              <a:rPr kumimoji="1" lang="ja-JP" altLang="en-US" smtClean="0"/>
              <a:t>2015/5/30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7020564-D2D2-4365-A969-82EA4D9CED7A}" type="slidenum">
              <a:rPr kumimoji="1" lang="ja-JP" altLang="en-US" smtClean="0"/>
              <a:t>‹#›</a:t>
            </a:fld>
            <a:endParaRPr kumimoji="1" lang="ja-JP" altLang="en-US"/>
          </a:p>
        </p:txBody>
      </p:sp>
    </p:spTree>
    <p:extLst>
      <p:ext uri="{BB962C8B-B14F-4D97-AF65-F5344CB8AC3E}">
        <p14:creationId xmlns:p14="http://schemas.microsoft.com/office/powerpoint/2010/main" val="133724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91481AE-D362-466A-A3E2-7187A68AD225}" type="datetimeFigureOut">
              <a:rPr kumimoji="1" lang="ja-JP" altLang="en-US" smtClean="0"/>
              <a:t>2015/5/30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7020564-D2D2-4365-A969-82EA4D9CED7A}" type="slidenum">
              <a:rPr kumimoji="1" lang="ja-JP" altLang="en-US" smtClean="0"/>
              <a:t>‹#›</a:t>
            </a:fld>
            <a:endParaRPr kumimoji="1" lang="ja-JP" altLang="en-US"/>
          </a:p>
        </p:txBody>
      </p:sp>
    </p:spTree>
    <p:extLst>
      <p:ext uri="{BB962C8B-B14F-4D97-AF65-F5344CB8AC3E}">
        <p14:creationId xmlns:p14="http://schemas.microsoft.com/office/powerpoint/2010/main" val="2724013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91481AE-D362-466A-A3E2-7187A68AD225}" type="datetimeFigureOut">
              <a:rPr kumimoji="1" lang="ja-JP" altLang="en-US" smtClean="0"/>
              <a:t>2015/5/30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7020564-D2D2-4365-A969-82EA4D9CED7A}" type="slidenum">
              <a:rPr kumimoji="1" lang="ja-JP" altLang="en-US" smtClean="0"/>
              <a:t>‹#›</a:t>
            </a:fld>
            <a:endParaRPr kumimoji="1" lang="ja-JP" altLang="en-US"/>
          </a:p>
        </p:txBody>
      </p:sp>
    </p:spTree>
    <p:extLst>
      <p:ext uri="{BB962C8B-B14F-4D97-AF65-F5344CB8AC3E}">
        <p14:creationId xmlns:p14="http://schemas.microsoft.com/office/powerpoint/2010/main" val="49454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91481AE-D362-466A-A3E2-7187A68AD225}" type="datetimeFigureOut">
              <a:rPr kumimoji="1" lang="ja-JP" altLang="en-US" smtClean="0"/>
              <a:t>2015/5/30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7020564-D2D2-4365-A969-82EA4D9CED7A}" type="slidenum">
              <a:rPr kumimoji="1" lang="ja-JP" altLang="en-US" smtClean="0"/>
              <a:t>‹#›</a:t>
            </a:fld>
            <a:endParaRPr kumimoji="1" lang="ja-JP" altLang="en-US"/>
          </a:p>
        </p:txBody>
      </p:sp>
    </p:spTree>
    <p:extLst>
      <p:ext uri="{BB962C8B-B14F-4D97-AF65-F5344CB8AC3E}">
        <p14:creationId xmlns:p14="http://schemas.microsoft.com/office/powerpoint/2010/main" val="218974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1481AE-D362-466A-A3E2-7187A68AD225}" type="datetimeFigureOut">
              <a:rPr kumimoji="1" lang="ja-JP" altLang="en-US" smtClean="0"/>
              <a:t>2015/5/30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7020564-D2D2-4365-A969-82EA4D9CED7A}" type="slidenum">
              <a:rPr kumimoji="1" lang="ja-JP" altLang="en-US" smtClean="0"/>
              <a:t>‹#›</a:t>
            </a:fld>
            <a:endParaRPr kumimoji="1" lang="ja-JP" altLang="en-US"/>
          </a:p>
        </p:txBody>
      </p:sp>
    </p:spTree>
    <p:extLst>
      <p:ext uri="{BB962C8B-B14F-4D97-AF65-F5344CB8AC3E}">
        <p14:creationId xmlns:p14="http://schemas.microsoft.com/office/powerpoint/2010/main" val="92029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1481AE-D362-466A-A3E2-7187A68AD225}" type="datetimeFigureOut">
              <a:rPr kumimoji="1" lang="ja-JP" altLang="en-US" smtClean="0"/>
              <a:t>2015/5/30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7020564-D2D2-4365-A969-82EA4D9CED7A}" type="slidenum">
              <a:rPr kumimoji="1" lang="ja-JP" altLang="en-US" smtClean="0"/>
              <a:t>‹#›</a:t>
            </a:fld>
            <a:endParaRPr kumimoji="1" lang="ja-JP" altLang="en-US"/>
          </a:p>
        </p:txBody>
      </p:sp>
    </p:spTree>
    <p:extLst>
      <p:ext uri="{BB962C8B-B14F-4D97-AF65-F5344CB8AC3E}">
        <p14:creationId xmlns:p14="http://schemas.microsoft.com/office/powerpoint/2010/main" val="3692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481AE-D362-466A-A3E2-7187A68AD225}" type="datetimeFigureOut">
              <a:rPr kumimoji="1" lang="ja-JP" altLang="en-US" smtClean="0"/>
              <a:t>2015/5/30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20564-D2D2-4365-A969-82EA4D9CED7A}" type="slidenum">
              <a:rPr kumimoji="1" lang="ja-JP" altLang="en-US" smtClean="0"/>
              <a:t>‹#›</a:t>
            </a:fld>
            <a:endParaRPr kumimoji="1" lang="ja-JP" altLang="en-US"/>
          </a:p>
        </p:txBody>
      </p:sp>
    </p:spTree>
    <p:extLst>
      <p:ext uri="{BB962C8B-B14F-4D97-AF65-F5344CB8AC3E}">
        <p14:creationId xmlns:p14="http://schemas.microsoft.com/office/powerpoint/2010/main" val="432641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2004" y="1140145"/>
            <a:ext cx="8352928" cy="1470025"/>
          </a:xfrm>
        </p:spPr>
        <p:txBody>
          <a:bodyPr>
            <a:normAutofit fontScale="90000"/>
          </a:bodyPr>
          <a:lstStyle/>
          <a:p>
            <a:r>
              <a:rPr lang="ja-JP" altLang="en-US" dirty="0" smtClean="0"/>
              <a:t>「</a:t>
            </a:r>
            <a:r>
              <a:rPr lang="ja-JP" altLang="ja-JP" dirty="0" smtClean="0"/>
              <a:t>重慶</a:t>
            </a:r>
            <a:r>
              <a:rPr lang="ja-JP" altLang="ja-JP" dirty="0"/>
              <a:t>モデルの</a:t>
            </a:r>
            <a:r>
              <a:rPr lang="ja-JP" altLang="ja-JP" dirty="0" smtClean="0"/>
              <a:t>検証</a:t>
            </a:r>
            <a:r>
              <a:rPr lang="ja-JP" altLang="en-US" dirty="0" smtClean="0"/>
              <a:t>」</a:t>
            </a:r>
            <a:r>
              <a:rPr lang="en-US" altLang="ja-JP" dirty="0" smtClean="0"/>
              <a:t/>
            </a:r>
            <a:br>
              <a:rPr lang="en-US" altLang="ja-JP" dirty="0" smtClean="0"/>
            </a:br>
            <a:r>
              <a:rPr lang="ja-JP" altLang="ja-JP" dirty="0" smtClean="0"/>
              <a:t>―</a:t>
            </a:r>
            <a:r>
              <a:rPr lang="ja-JP" altLang="ja-JP" dirty="0"/>
              <a:t>城鎮化と都市農村格差間の関係に関する実証研究</a:t>
            </a:r>
            <a:br>
              <a:rPr lang="ja-JP" altLang="ja-JP" dirty="0"/>
            </a:br>
            <a:endParaRPr kumimoji="1" lang="ja-JP" altLang="en-US" dirty="0"/>
          </a:p>
        </p:txBody>
      </p:sp>
      <p:sp>
        <p:nvSpPr>
          <p:cNvPr id="3" name="サブタイトル 2"/>
          <p:cNvSpPr>
            <a:spLocks noGrp="1"/>
          </p:cNvSpPr>
          <p:nvPr>
            <p:ph type="subTitle" idx="1"/>
          </p:nvPr>
        </p:nvSpPr>
        <p:spPr>
          <a:xfrm>
            <a:off x="2195736" y="2780928"/>
            <a:ext cx="6400800" cy="1152128"/>
          </a:xfrm>
        </p:spPr>
        <p:txBody>
          <a:bodyPr/>
          <a:lstStyle/>
          <a:p>
            <a:pPr algn="r"/>
            <a:r>
              <a:rPr kumimoji="1" lang="ja-JP" altLang="en-US" dirty="0" smtClean="0"/>
              <a:t>小原　江里香</a:t>
            </a:r>
            <a:endParaRPr kumimoji="1" lang="en-US" altLang="ja-JP" dirty="0" smtClean="0"/>
          </a:p>
          <a:p>
            <a:pPr algn="r"/>
            <a:r>
              <a:rPr lang="ja-JP" altLang="en-US" sz="2400" dirty="0" smtClean="0"/>
              <a:t>（久留米大学）</a:t>
            </a:r>
            <a:endParaRPr kumimoji="1" lang="ja-JP" altLang="en-US" sz="2400" dirty="0"/>
          </a:p>
        </p:txBody>
      </p:sp>
      <p:sp>
        <p:nvSpPr>
          <p:cNvPr id="4" name="テキスト ボックス 3"/>
          <p:cNvSpPr txBox="1"/>
          <p:nvPr/>
        </p:nvSpPr>
        <p:spPr>
          <a:xfrm>
            <a:off x="2493849" y="4437112"/>
            <a:ext cx="4824536" cy="1938992"/>
          </a:xfrm>
          <a:prstGeom prst="rect">
            <a:avLst/>
          </a:prstGeom>
          <a:noFill/>
        </p:spPr>
        <p:txBody>
          <a:bodyPr wrap="square" rtlCol="0">
            <a:spAutoFit/>
          </a:bodyPr>
          <a:lstStyle/>
          <a:p>
            <a:pPr marL="342900" indent="-342900">
              <a:buAutoNum type="arabicPeriod"/>
            </a:pPr>
            <a:r>
              <a:rPr kumimoji="1" lang="ja-JP" altLang="en-US" sz="2000" dirty="0" smtClean="0"/>
              <a:t>報告の目的と背景、先行研究の整理、重慶市概要</a:t>
            </a:r>
            <a:endParaRPr kumimoji="1" lang="en-US" altLang="ja-JP" sz="2000" dirty="0" smtClean="0"/>
          </a:p>
          <a:p>
            <a:pPr marL="342900" indent="-342900">
              <a:buAutoNum type="arabicPeriod"/>
            </a:pPr>
            <a:r>
              <a:rPr lang="ja-JP" altLang="en-US" sz="2000" dirty="0" smtClean="0"/>
              <a:t>格差の現状</a:t>
            </a:r>
            <a:endParaRPr lang="en-US" altLang="ja-JP" sz="2000" dirty="0" smtClean="0"/>
          </a:p>
          <a:p>
            <a:pPr marL="342900" indent="-342900">
              <a:buAutoNum type="arabicPeriod"/>
            </a:pPr>
            <a:r>
              <a:rPr lang="ja-JP" altLang="en-US" sz="2000" dirty="0" smtClean="0"/>
              <a:t>都市化（以下「城鎮化」）の現状</a:t>
            </a:r>
            <a:endParaRPr lang="en-US" altLang="ja-JP" sz="2000" dirty="0" smtClean="0"/>
          </a:p>
          <a:p>
            <a:pPr marL="342900" indent="-342900">
              <a:buAutoNum type="arabicPeriod"/>
            </a:pPr>
            <a:r>
              <a:rPr lang="ja-JP" altLang="en-US" sz="2000" dirty="0" smtClean="0"/>
              <a:t>格差と城鎮化の関係分析</a:t>
            </a:r>
            <a:endParaRPr lang="en-US" altLang="ja-JP" sz="2000" dirty="0" smtClean="0"/>
          </a:p>
          <a:p>
            <a:pPr marL="342900" indent="-342900">
              <a:buAutoNum type="arabicPeriod"/>
            </a:pPr>
            <a:r>
              <a:rPr kumimoji="1" lang="ja-JP" altLang="en-US" sz="2000" dirty="0"/>
              <a:t>まとめ</a:t>
            </a:r>
          </a:p>
        </p:txBody>
      </p:sp>
      <p:sp>
        <p:nvSpPr>
          <p:cNvPr id="5" name="サブタイトル 2"/>
          <p:cNvSpPr txBox="1">
            <a:spLocks/>
          </p:cNvSpPr>
          <p:nvPr/>
        </p:nvSpPr>
        <p:spPr>
          <a:xfrm>
            <a:off x="1508068" y="122558"/>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r"/>
            <a:endParaRPr lang="ja-JP" altLang="en-US" sz="2400" dirty="0"/>
          </a:p>
        </p:txBody>
      </p:sp>
      <p:sp>
        <p:nvSpPr>
          <p:cNvPr id="6" name="サブタイトル 2"/>
          <p:cNvSpPr txBox="1">
            <a:spLocks/>
          </p:cNvSpPr>
          <p:nvPr/>
        </p:nvSpPr>
        <p:spPr>
          <a:xfrm>
            <a:off x="1508068" y="127757"/>
            <a:ext cx="6400800"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400" dirty="0" smtClean="0"/>
              <a:t>国際経済学会　九州山口地区研究会</a:t>
            </a:r>
            <a:endParaRPr lang="ja-JP" altLang="en-US" sz="2400" dirty="0"/>
          </a:p>
        </p:txBody>
      </p:sp>
    </p:spTree>
    <p:extLst>
      <p:ext uri="{BB962C8B-B14F-4D97-AF65-F5344CB8AC3E}">
        <p14:creationId xmlns:p14="http://schemas.microsoft.com/office/powerpoint/2010/main" val="992603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5397" y="116632"/>
            <a:ext cx="8229600" cy="1143000"/>
          </a:xfrm>
        </p:spPr>
        <p:txBody>
          <a:bodyPr>
            <a:normAutofit fontScale="90000"/>
          </a:bodyPr>
          <a:lstStyle/>
          <a:p>
            <a:r>
              <a:rPr kumimoji="1" lang="en-US" altLang="ja-JP" dirty="0" smtClean="0"/>
              <a:t>2.</a:t>
            </a:r>
            <a:r>
              <a:rPr kumimoji="1" lang="ja-JP" altLang="en-US" dirty="0" smtClean="0"/>
              <a:t>　格差の現状</a:t>
            </a:r>
            <a:r>
              <a:rPr kumimoji="1" lang="en-US" altLang="ja-JP" dirty="0" smtClean="0"/>
              <a:t/>
            </a:r>
            <a:br>
              <a:rPr kumimoji="1" lang="en-US" altLang="ja-JP" dirty="0" smtClean="0"/>
            </a:br>
            <a:r>
              <a:rPr kumimoji="1" lang="en-US" altLang="ja-JP" dirty="0" smtClean="0"/>
              <a:t>2.1</a:t>
            </a:r>
            <a:r>
              <a:rPr kumimoji="1" lang="ja-JP" altLang="en-US" dirty="0" smtClean="0"/>
              <a:t>全国ジニ係数の推移</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4027313172"/>
              </p:ext>
            </p:extLst>
          </p:nvPr>
        </p:nvGraphicFramePr>
        <p:xfrm>
          <a:off x="1385841" y="1415935"/>
          <a:ext cx="6408712"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1619672" y="5548590"/>
            <a:ext cx="5941050" cy="369332"/>
          </a:xfrm>
          <a:prstGeom prst="rect">
            <a:avLst/>
          </a:prstGeom>
          <a:noFill/>
        </p:spPr>
        <p:txBody>
          <a:bodyPr wrap="none" rtlCol="0">
            <a:spAutoFit/>
          </a:bodyPr>
          <a:lstStyle/>
          <a:p>
            <a:r>
              <a:rPr kumimoji="1" lang="ja-JP" altLang="en-US" dirty="0" smtClean="0"/>
              <a:t>出所：国家統計局の公表値ならびに丸川（</a:t>
            </a:r>
            <a:r>
              <a:rPr kumimoji="1" lang="en-US" altLang="ja-JP" dirty="0" smtClean="0"/>
              <a:t>2013</a:t>
            </a:r>
            <a:r>
              <a:rPr kumimoji="1" lang="ja-JP" altLang="en-US" dirty="0" smtClean="0"/>
              <a:t>）を基に作成</a:t>
            </a:r>
            <a:endParaRPr kumimoji="1" lang="ja-JP" altLang="en-US" dirty="0"/>
          </a:p>
        </p:txBody>
      </p:sp>
      <p:sp>
        <p:nvSpPr>
          <p:cNvPr id="6" name="テキスト ボックス 5"/>
          <p:cNvSpPr txBox="1"/>
          <p:nvPr/>
        </p:nvSpPr>
        <p:spPr>
          <a:xfrm>
            <a:off x="161705" y="5917922"/>
            <a:ext cx="8856984" cy="830997"/>
          </a:xfrm>
          <a:prstGeom prst="rect">
            <a:avLst/>
          </a:prstGeom>
          <a:noFill/>
        </p:spPr>
        <p:txBody>
          <a:bodyPr wrap="square" rtlCol="0">
            <a:spAutoFit/>
          </a:bodyPr>
          <a:lstStyle/>
          <a:p>
            <a:r>
              <a:rPr kumimoji="1" lang="ja-JP" altLang="en-US" sz="2400" dirty="0" smtClean="0"/>
              <a:t>＊重慶市ジニ係数は、</a:t>
            </a:r>
            <a:r>
              <a:rPr kumimoji="1" lang="en-US" altLang="ja-JP" sz="2400" dirty="0" smtClean="0"/>
              <a:t>2010</a:t>
            </a:r>
            <a:r>
              <a:rPr kumimoji="1" lang="ja-JP" altLang="en-US" sz="2400" dirty="0" smtClean="0"/>
              <a:t>年 </a:t>
            </a:r>
            <a:r>
              <a:rPr kumimoji="1" lang="en-US" altLang="ja-JP" sz="2400" dirty="0" smtClean="0"/>
              <a:t>0.438</a:t>
            </a:r>
            <a:r>
              <a:rPr kumimoji="1" lang="ja-JP" altLang="en-US" sz="2400" dirty="0" err="1" smtClean="0"/>
              <a:t>、</a:t>
            </a:r>
            <a:r>
              <a:rPr kumimoji="1" lang="en-US" altLang="ja-JP" sz="2400" dirty="0" smtClean="0"/>
              <a:t>2011</a:t>
            </a:r>
            <a:r>
              <a:rPr kumimoji="1" lang="ja-JP" altLang="en-US" sz="2400" dirty="0" smtClean="0"/>
              <a:t>年 </a:t>
            </a:r>
            <a:r>
              <a:rPr kumimoji="1" lang="en-US" altLang="ja-JP" sz="2400" dirty="0" smtClean="0"/>
              <a:t>0.421</a:t>
            </a:r>
            <a:r>
              <a:rPr kumimoji="1" lang="ja-JP" altLang="en-US" sz="2400" dirty="0" smtClean="0"/>
              <a:t>（各年重慶市政府工作報告より）</a:t>
            </a:r>
            <a:endParaRPr kumimoji="1" lang="ja-JP" altLang="en-US" sz="2400" dirty="0"/>
          </a:p>
        </p:txBody>
      </p:sp>
    </p:spTree>
    <p:extLst>
      <p:ext uri="{BB962C8B-B14F-4D97-AF65-F5344CB8AC3E}">
        <p14:creationId xmlns:p14="http://schemas.microsoft.com/office/powerpoint/2010/main" val="204272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332656"/>
            <a:ext cx="8856984" cy="1143000"/>
          </a:xfrm>
        </p:spPr>
        <p:txBody>
          <a:bodyPr>
            <a:normAutofit fontScale="90000"/>
          </a:bodyPr>
          <a:lstStyle/>
          <a:p>
            <a:r>
              <a:rPr lang="en-US" altLang="ja-JP" dirty="0" smtClean="0"/>
              <a:t>2.2</a:t>
            </a:r>
            <a:r>
              <a:rPr lang="ja-JP" altLang="en-US" dirty="0" smtClean="0"/>
              <a:t>　重慶市を含め所得</a:t>
            </a:r>
            <a:r>
              <a:rPr lang="en-US" altLang="ja-JP" dirty="0" smtClean="0"/>
              <a:t/>
            </a:r>
            <a:br>
              <a:rPr lang="en-US" altLang="ja-JP" dirty="0" smtClean="0"/>
            </a:br>
            <a:r>
              <a:rPr lang="ja-JP" altLang="en-US" dirty="0" smtClean="0"/>
              <a:t>格差は縮小傾向</a:t>
            </a:r>
            <a:r>
              <a:rPr lang="en-US" altLang="ja-JP" dirty="0" smtClean="0"/>
              <a:t/>
            </a:r>
            <a:br>
              <a:rPr lang="en-US" altLang="ja-JP" dirty="0" smtClean="0"/>
            </a:br>
            <a:r>
              <a:rPr lang="ja-JP" altLang="en-US" dirty="0" smtClean="0"/>
              <a:t>（都市可処分所得</a:t>
            </a:r>
            <a:r>
              <a:rPr lang="en-US" altLang="ja-JP" dirty="0" smtClean="0"/>
              <a:t>/</a:t>
            </a:r>
            <a:r>
              <a:rPr lang="ja-JP" altLang="en-US" dirty="0" smtClean="0"/>
              <a:t>農村純収入）</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19316630"/>
              </p:ext>
            </p:extLst>
          </p:nvPr>
        </p:nvGraphicFramePr>
        <p:xfrm>
          <a:off x="467544" y="1916833"/>
          <a:ext cx="7920880"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709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1143000"/>
          </a:xfrm>
        </p:spPr>
        <p:txBody>
          <a:bodyPr>
            <a:normAutofit fontScale="90000"/>
          </a:bodyPr>
          <a:lstStyle/>
          <a:p>
            <a:r>
              <a:rPr kumimoji="1" lang="en-US" altLang="ja-JP" dirty="0" smtClean="0"/>
              <a:t>2.3</a:t>
            </a:r>
            <a:r>
              <a:rPr kumimoji="1" lang="ja-JP" altLang="en-US" dirty="0" smtClean="0"/>
              <a:t>基本マクロ経済指標でみる経済の</a:t>
            </a:r>
            <a:r>
              <a:rPr kumimoji="1" lang="en-US" altLang="ja-JP" dirty="0" smtClean="0"/>
              <a:t/>
            </a:r>
            <a:br>
              <a:rPr kumimoji="1" lang="en-US" altLang="ja-JP" dirty="0" smtClean="0"/>
            </a:br>
            <a:r>
              <a:rPr kumimoji="1" lang="ja-JP" altLang="en-US" dirty="0" smtClean="0"/>
              <a:t>地域</a:t>
            </a:r>
            <a:r>
              <a:rPr lang="ja-JP" altLang="en-US" dirty="0" smtClean="0"/>
              <a:t>別構造</a:t>
            </a:r>
            <a:r>
              <a:rPr lang="en-US" altLang="ja-JP" dirty="0" smtClean="0"/>
              <a:t/>
            </a:r>
            <a:br>
              <a:rPr lang="en-US" altLang="ja-JP" dirty="0" smtClean="0"/>
            </a:b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327862177"/>
              </p:ext>
            </p:extLst>
          </p:nvPr>
        </p:nvGraphicFramePr>
        <p:xfrm>
          <a:off x="611560" y="1268760"/>
          <a:ext cx="7992887" cy="5574030"/>
        </p:xfrm>
        <a:graphic>
          <a:graphicData uri="http://schemas.openxmlformats.org/drawingml/2006/table">
            <a:tbl>
              <a:tblPr>
                <a:tableStyleId>{5C22544A-7EE6-4342-B048-85BDC9FD1C3A}</a:tableStyleId>
              </a:tblPr>
              <a:tblGrid>
                <a:gridCol w="987792"/>
                <a:gridCol w="889013"/>
                <a:gridCol w="1191893"/>
                <a:gridCol w="1894958"/>
                <a:gridCol w="1580468"/>
                <a:gridCol w="1448763"/>
              </a:tblGrid>
              <a:tr h="250092">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ctr" fontAlgn="ctr"/>
                      <a:r>
                        <a:rPr lang="ja-JP" altLang="en-US" sz="1600" u="none" strike="noStrike">
                          <a:effectLst/>
                        </a:rPr>
                        <a:t>全市</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525" marR="9525" marT="9525" marB="0" anchor="ctr"/>
                </a:tc>
              </a:tr>
              <a:tr h="250092">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600" u="none" strike="noStrike" dirty="0" smtClean="0">
                          <a:effectLst/>
                        </a:rPr>
                        <a:t>一時間経済圏</a:t>
                      </a:r>
                      <a:r>
                        <a:rPr lang="zh-TW" altLang="en-US" sz="1600" u="none" strike="noStrike" dirty="0" smtClean="0">
                          <a:effectLst/>
                          <a:latin typeface="ＭＳ Ｐゴシック" panose="020B0600070205080204" pitchFamily="50" charset="-128"/>
                          <a:ea typeface="ＭＳ Ｐゴシック" panose="020B0600070205080204" pitchFamily="50" charset="-128"/>
                        </a:rPr>
                        <a:t>（</a:t>
                      </a:r>
                      <a:r>
                        <a:rPr lang="zh-TW" altLang="en-US" sz="1600" u="none" strike="noStrike" dirty="0">
                          <a:effectLst/>
                          <a:latin typeface="ＭＳ Ｐゴシック" panose="020B0600070205080204" pitchFamily="50" charset="-128"/>
                          <a:ea typeface="ＭＳ Ｐゴシック" panose="020B0600070205080204" pitchFamily="50" charset="-128"/>
                        </a:rPr>
                        <a:t>％）</a:t>
                      </a:r>
                      <a:endParaRPr lang="zh-TW"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TW" altLang="en-US" sz="1600" u="none" strike="noStrike" dirty="0">
                          <a:effectLst/>
                          <a:latin typeface="ＭＳ Ｐゴシック" panose="020B0600070205080204" pitchFamily="50" charset="-128"/>
                          <a:ea typeface="ＭＳ Ｐゴシック" panose="020B0600070205080204" pitchFamily="50" charset="-128"/>
                        </a:rPr>
                        <a:t>    渝東北翼（％）</a:t>
                      </a:r>
                      <a:endParaRPr lang="zh-TW"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TW" altLang="en-US" sz="1600" u="none" strike="noStrike" dirty="0">
                          <a:effectLst/>
                          <a:latin typeface="ＭＳ Ｐゴシック" panose="020B0600070205080204" pitchFamily="50" charset="-128"/>
                          <a:ea typeface="ＭＳ Ｐゴシック" panose="020B0600070205080204" pitchFamily="50" charset="-128"/>
                        </a:rPr>
                        <a:t>  渝東南翼（％）</a:t>
                      </a:r>
                      <a:endParaRPr lang="zh-TW"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250092">
                <a:tc>
                  <a:txBody>
                    <a:bodyPr/>
                    <a:lstStyle/>
                    <a:p>
                      <a:pPr algn="l" fontAlgn="ctr"/>
                      <a:r>
                        <a:rPr lang="ja-JP" altLang="en-US" sz="1600" u="none" strike="noStrike" dirty="0">
                          <a:effectLst/>
                        </a:rPr>
                        <a:t>人口</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ctr" fontAlgn="ctr"/>
                      <a:r>
                        <a:rPr lang="en-US" altLang="ja-JP" sz="1600" u="none" strike="noStrike" dirty="0">
                          <a:effectLst/>
                        </a:rPr>
                        <a:t>2004</a:t>
                      </a:r>
                      <a:r>
                        <a:rPr lang="ja-JP" altLang="en-US" sz="1600" u="none" strike="noStrike" dirty="0">
                          <a:effectLst/>
                        </a:rPr>
                        <a:t>年</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2770</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52.78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36.99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10.23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250092">
                <a:tc>
                  <a:txBody>
                    <a:bodyPr/>
                    <a:lstStyle/>
                    <a:p>
                      <a:pPr algn="l" fontAlgn="ctr"/>
                      <a:r>
                        <a:rPr lang="ja-JP" altLang="en-US" sz="1600" u="none" strike="noStrike" dirty="0">
                          <a:effectLst/>
                        </a:rPr>
                        <a:t>（万人）</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ctr" fontAlgn="ctr"/>
                      <a:r>
                        <a:rPr lang="en-US" altLang="ja-JP" sz="1600" u="none" strike="noStrike" dirty="0">
                          <a:effectLst/>
                        </a:rPr>
                        <a:t>2007</a:t>
                      </a:r>
                      <a:r>
                        <a:rPr lang="ja-JP" altLang="en-US" sz="1600" u="none" strike="noStrike" dirty="0">
                          <a:effectLst/>
                        </a:rPr>
                        <a:t>年</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2816</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59.93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30.08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9.99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250092">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ctr" fontAlgn="ctr"/>
                      <a:r>
                        <a:rPr lang="en-US" altLang="ja-JP" sz="1600" u="none" strike="noStrike" dirty="0">
                          <a:effectLst/>
                        </a:rPr>
                        <a:t>2010</a:t>
                      </a:r>
                      <a:r>
                        <a:rPr lang="ja-JP" altLang="en-US" sz="1600" u="none" strike="noStrike" dirty="0">
                          <a:effectLst/>
                        </a:rPr>
                        <a:t>年</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2884</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61.17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29.00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9.83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250092">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ctr" fontAlgn="ctr"/>
                      <a:r>
                        <a:rPr lang="en-US" altLang="ja-JP" sz="1600" u="none" strike="noStrike" dirty="0">
                          <a:effectLst/>
                        </a:rPr>
                        <a:t>2013</a:t>
                      </a:r>
                      <a:r>
                        <a:rPr lang="ja-JP" altLang="en-US" sz="1600" u="none" strike="noStrike" dirty="0">
                          <a:effectLst/>
                        </a:rPr>
                        <a:t>年</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2970</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62.98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27.65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9.37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250092">
                <a:tc>
                  <a:txBody>
                    <a:bodyPr/>
                    <a:lstStyle/>
                    <a:p>
                      <a:pPr algn="l" fontAlgn="ctr"/>
                      <a:r>
                        <a:rPr lang="en-US" sz="1600" u="none" strike="noStrike" dirty="0">
                          <a:solidFill>
                            <a:schemeClr val="tx1"/>
                          </a:solidFill>
                          <a:effectLst/>
                        </a:rPr>
                        <a:t>GDP</a:t>
                      </a:r>
                      <a:endParaRPr lang="en-US"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ctr" fontAlgn="ctr"/>
                      <a:r>
                        <a:rPr lang="en-US" altLang="ja-JP" sz="1600" u="none" strike="noStrike" dirty="0">
                          <a:solidFill>
                            <a:schemeClr val="tx1"/>
                          </a:solidFill>
                          <a:effectLst/>
                        </a:rPr>
                        <a:t>2004</a:t>
                      </a:r>
                      <a:r>
                        <a:rPr lang="ja-JP" altLang="en-US" sz="1600" u="none" strike="noStrike" dirty="0">
                          <a:solidFill>
                            <a:schemeClr val="tx1"/>
                          </a:solidFill>
                          <a:effectLst/>
                        </a:rPr>
                        <a:t>年</a:t>
                      </a:r>
                      <a:endParaRPr lang="ja-JP" altLang="en-US"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a:solidFill>
                            <a:schemeClr val="tx1"/>
                          </a:solidFill>
                          <a:effectLst/>
                        </a:rPr>
                        <a:t>26343260</a:t>
                      </a:r>
                      <a:endParaRPr lang="en-US" altLang="ja-JP" sz="1600" b="0" i="0" u="none" strike="noStrike">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solidFill>
                            <a:schemeClr val="tx1"/>
                          </a:solidFill>
                          <a:effectLst/>
                        </a:rPr>
                        <a:t>70.75 </a:t>
                      </a:r>
                      <a:endParaRPr lang="en-US" altLang="ja-JP"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a:solidFill>
                            <a:schemeClr val="tx1"/>
                          </a:solidFill>
                          <a:effectLst/>
                        </a:rPr>
                        <a:t>23.97 </a:t>
                      </a:r>
                      <a:endParaRPr lang="en-US" altLang="ja-JP" sz="1600" b="0" i="0" u="none" strike="noStrike">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a:solidFill>
                            <a:schemeClr val="tx1"/>
                          </a:solidFill>
                          <a:effectLst/>
                        </a:rPr>
                        <a:t>5.28 </a:t>
                      </a:r>
                      <a:endParaRPr lang="en-US" altLang="ja-JP" sz="1600" b="0" i="0" u="none" strike="noStrike">
                        <a:solidFill>
                          <a:schemeClr val="tx1"/>
                        </a:solidFill>
                        <a:effectLst/>
                        <a:latin typeface="ＭＳ Ｐゴシック"/>
                      </a:endParaRPr>
                    </a:p>
                  </a:txBody>
                  <a:tcPr marL="9525" marR="9525" marT="9525" marB="0" anchor="ctr">
                    <a:solidFill>
                      <a:schemeClr val="accent6">
                        <a:lumMod val="40000"/>
                        <a:lumOff val="60000"/>
                      </a:schemeClr>
                    </a:solidFill>
                  </a:tcPr>
                </a:tc>
              </a:tr>
              <a:tr h="250092">
                <a:tc>
                  <a:txBody>
                    <a:bodyPr/>
                    <a:lstStyle/>
                    <a:p>
                      <a:pPr algn="l" fontAlgn="ctr"/>
                      <a:r>
                        <a:rPr lang="ja-JP" altLang="en-US" sz="1600" u="none" strike="noStrike" dirty="0">
                          <a:solidFill>
                            <a:schemeClr val="tx1"/>
                          </a:solidFill>
                          <a:effectLst/>
                        </a:rPr>
                        <a:t>（万元）</a:t>
                      </a:r>
                      <a:endParaRPr lang="ja-JP" altLang="en-US"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ctr" fontAlgn="ctr"/>
                      <a:r>
                        <a:rPr lang="en-US" altLang="ja-JP" sz="1600" u="none" strike="noStrike" dirty="0">
                          <a:solidFill>
                            <a:schemeClr val="tx1"/>
                          </a:solidFill>
                          <a:effectLst/>
                        </a:rPr>
                        <a:t>2007</a:t>
                      </a:r>
                      <a:r>
                        <a:rPr lang="ja-JP" altLang="en-US" sz="1600" u="none" strike="noStrike" dirty="0">
                          <a:solidFill>
                            <a:schemeClr val="tx1"/>
                          </a:solidFill>
                          <a:effectLst/>
                        </a:rPr>
                        <a:t>年</a:t>
                      </a:r>
                      <a:endParaRPr lang="ja-JP" altLang="en-US"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solidFill>
                            <a:schemeClr val="tx1"/>
                          </a:solidFill>
                          <a:effectLst/>
                        </a:rPr>
                        <a:t>41225100</a:t>
                      </a:r>
                      <a:endParaRPr lang="en-US" altLang="ja-JP"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solidFill>
                            <a:schemeClr val="tx1"/>
                          </a:solidFill>
                          <a:effectLst/>
                        </a:rPr>
                        <a:t>78.05 </a:t>
                      </a:r>
                      <a:endParaRPr lang="en-US" altLang="ja-JP"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solidFill>
                            <a:schemeClr val="tx1"/>
                          </a:solidFill>
                          <a:effectLst/>
                        </a:rPr>
                        <a:t>16.54 </a:t>
                      </a:r>
                      <a:endParaRPr lang="en-US" altLang="ja-JP"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a:solidFill>
                            <a:schemeClr val="tx1"/>
                          </a:solidFill>
                          <a:effectLst/>
                        </a:rPr>
                        <a:t>5.42 </a:t>
                      </a:r>
                      <a:endParaRPr lang="en-US" altLang="ja-JP" sz="1600" b="0" i="0" u="none" strike="noStrike">
                        <a:solidFill>
                          <a:schemeClr val="tx1"/>
                        </a:solidFill>
                        <a:effectLst/>
                        <a:latin typeface="ＭＳ Ｐゴシック"/>
                      </a:endParaRPr>
                    </a:p>
                  </a:txBody>
                  <a:tcPr marL="9525" marR="9525" marT="9525" marB="0" anchor="ctr">
                    <a:solidFill>
                      <a:schemeClr val="accent6">
                        <a:lumMod val="40000"/>
                        <a:lumOff val="60000"/>
                      </a:schemeClr>
                    </a:solidFill>
                  </a:tcPr>
                </a:tc>
              </a:tr>
              <a:tr h="250092">
                <a:tc>
                  <a:txBody>
                    <a:bodyPr/>
                    <a:lstStyle/>
                    <a:p>
                      <a:pPr algn="l" fontAlgn="ctr"/>
                      <a:r>
                        <a:rPr lang="ja-JP" altLang="en-US" sz="1600" u="none" strike="noStrike" dirty="0">
                          <a:solidFill>
                            <a:schemeClr val="tx1"/>
                          </a:solidFill>
                          <a:effectLst/>
                        </a:rPr>
                        <a:t>　</a:t>
                      </a:r>
                      <a:endParaRPr lang="ja-JP" altLang="en-US"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ctr" fontAlgn="ctr"/>
                      <a:r>
                        <a:rPr lang="en-US" altLang="ja-JP" sz="1600" u="none" strike="noStrike" dirty="0">
                          <a:solidFill>
                            <a:schemeClr val="tx1"/>
                          </a:solidFill>
                          <a:effectLst/>
                        </a:rPr>
                        <a:t>2010</a:t>
                      </a:r>
                      <a:r>
                        <a:rPr lang="ja-JP" altLang="en-US" sz="1600" u="none" strike="noStrike" dirty="0">
                          <a:solidFill>
                            <a:schemeClr val="tx1"/>
                          </a:solidFill>
                          <a:effectLst/>
                        </a:rPr>
                        <a:t>年</a:t>
                      </a:r>
                      <a:endParaRPr lang="ja-JP" altLang="en-US"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solidFill>
                            <a:schemeClr val="tx1"/>
                          </a:solidFill>
                          <a:effectLst/>
                        </a:rPr>
                        <a:t>79255800</a:t>
                      </a:r>
                      <a:endParaRPr lang="en-US" altLang="ja-JP"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solidFill>
                            <a:schemeClr val="tx1"/>
                          </a:solidFill>
                          <a:effectLst/>
                        </a:rPr>
                        <a:t>77.54 </a:t>
                      </a:r>
                      <a:endParaRPr lang="en-US" altLang="ja-JP"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solidFill>
                            <a:schemeClr val="tx1"/>
                          </a:solidFill>
                          <a:effectLst/>
                        </a:rPr>
                        <a:t>17.00 </a:t>
                      </a:r>
                      <a:endParaRPr lang="en-US" altLang="ja-JP"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a:solidFill>
                            <a:schemeClr val="tx1"/>
                          </a:solidFill>
                          <a:effectLst/>
                        </a:rPr>
                        <a:t>5.46 </a:t>
                      </a:r>
                      <a:endParaRPr lang="en-US" altLang="ja-JP" sz="1600" b="0" i="0" u="none" strike="noStrike">
                        <a:solidFill>
                          <a:schemeClr val="tx1"/>
                        </a:solidFill>
                        <a:effectLst/>
                        <a:latin typeface="ＭＳ Ｐゴシック"/>
                      </a:endParaRPr>
                    </a:p>
                  </a:txBody>
                  <a:tcPr marL="9525" marR="9525" marT="9525" marB="0" anchor="ctr">
                    <a:solidFill>
                      <a:schemeClr val="accent6">
                        <a:lumMod val="40000"/>
                        <a:lumOff val="60000"/>
                      </a:schemeClr>
                    </a:solidFill>
                  </a:tcPr>
                </a:tc>
              </a:tr>
              <a:tr h="250092">
                <a:tc>
                  <a:txBody>
                    <a:bodyPr/>
                    <a:lstStyle/>
                    <a:p>
                      <a:pPr algn="l" fontAlgn="ctr"/>
                      <a:r>
                        <a:rPr lang="ja-JP" altLang="en-US" sz="1600" u="none" strike="noStrike" dirty="0">
                          <a:solidFill>
                            <a:schemeClr val="tx1"/>
                          </a:solidFill>
                          <a:effectLst/>
                        </a:rPr>
                        <a:t>　</a:t>
                      </a:r>
                      <a:endParaRPr lang="ja-JP" altLang="en-US"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ctr" fontAlgn="ctr"/>
                      <a:r>
                        <a:rPr lang="en-US" altLang="ja-JP" sz="1600" u="none" strike="noStrike" dirty="0">
                          <a:solidFill>
                            <a:schemeClr val="tx1"/>
                          </a:solidFill>
                          <a:effectLst/>
                        </a:rPr>
                        <a:t>2013</a:t>
                      </a:r>
                      <a:r>
                        <a:rPr lang="ja-JP" altLang="en-US" sz="1600" u="none" strike="noStrike" dirty="0">
                          <a:solidFill>
                            <a:schemeClr val="tx1"/>
                          </a:solidFill>
                          <a:effectLst/>
                        </a:rPr>
                        <a:t>年</a:t>
                      </a:r>
                      <a:endParaRPr lang="ja-JP" altLang="en-US"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solidFill>
                            <a:schemeClr val="tx1"/>
                          </a:solidFill>
                          <a:effectLst/>
                        </a:rPr>
                        <a:t>126566900</a:t>
                      </a:r>
                      <a:endParaRPr lang="en-US" altLang="ja-JP"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solidFill>
                            <a:schemeClr val="tx1"/>
                          </a:solidFill>
                          <a:effectLst/>
                        </a:rPr>
                        <a:t>77.14 </a:t>
                      </a:r>
                      <a:endParaRPr lang="en-US" altLang="ja-JP"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solidFill>
                            <a:schemeClr val="tx1"/>
                          </a:solidFill>
                          <a:effectLst/>
                        </a:rPr>
                        <a:t>17.25 </a:t>
                      </a:r>
                      <a:endParaRPr lang="en-US" altLang="ja-JP"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solidFill>
                            <a:schemeClr val="tx1"/>
                          </a:solidFill>
                          <a:effectLst/>
                        </a:rPr>
                        <a:t>5.61 </a:t>
                      </a:r>
                      <a:endParaRPr lang="en-US" altLang="ja-JP" sz="1600" b="0" i="0" u="none" strike="noStrike" dirty="0">
                        <a:solidFill>
                          <a:schemeClr val="tx1"/>
                        </a:solidFill>
                        <a:effectLst/>
                        <a:latin typeface="ＭＳ Ｐゴシック"/>
                      </a:endParaRPr>
                    </a:p>
                  </a:txBody>
                  <a:tcPr marL="9525" marR="9525" marT="9525" marB="0" anchor="ctr">
                    <a:solidFill>
                      <a:schemeClr val="accent6">
                        <a:lumMod val="40000"/>
                        <a:lumOff val="60000"/>
                      </a:schemeClr>
                    </a:solidFill>
                  </a:tcPr>
                </a:tc>
              </a:tr>
              <a:tr h="250092">
                <a:tc>
                  <a:txBody>
                    <a:bodyPr/>
                    <a:lstStyle/>
                    <a:p>
                      <a:pPr algn="l" fontAlgn="ctr"/>
                      <a:r>
                        <a:rPr lang="ja-JP" altLang="en-US" sz="1600" u="none" strike="noStrike" dirty="0">
                          <a:effectLst/>
                        </a:rPr>
                        <a:t>第</a:t>
                      </a:r>
                      <a:r>
                        <a:rPr lang="en-US" altLang="ja-JP" sz="1600" u="none" strike="noStrike" dirty="0">
                          <a:effectLst/>
                        </a:rPr>
                        <a:t>1</a:t>
                      </a:r>
                      <a:r>
                        <a:rPr lang="ja-JP" altLang="en-US" sz="1600" u="none" strike="noStrike" dirty="0">
                          <a:effectLst/>
                        </a:rPr>
                        <a:t>次産業</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ctr" fontAlgn="ctr"/>
                      <a:r>
                        <a:rPr lang="en-US" altLang="ja-JP" sz="1600" u="none" strike="noStrike" dirty="0">
                          <a:effectLst/>
                        </a:rPr>
                        <a:t>2004</a:t>
                      </a:r>
                      <a:r>
                        <a:rPr lang="ja-JP" altLang="en-US" sz="1600" u="none" strike="noStrike" dirty="0">
                          <a:effectLst/>
                        </a:rPr>
                        <a:t>年</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4143722</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63.35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26.56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10.08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r>
              <a:tr h="250092">
                <a:tc>
                  <a:txBody>
                    <a:bodyPr/>
                    <a:lstStyle/>
                    <a:p>
                      <a:pPr algn="l" fontAlgn="ctr"/>
                      <a:r>
                        <a:rPr lang="en-US" sz="1600" u="none" strike="noStrike">
                          <a:effectLst/>
                        </a:rPr>
                        <a:t>GDP</a:t>
                      </a:r>
                      <a:endParaRPr lang="en-US"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ctr" fontAlgn="ctr"/>
                      <a:r>
                        <a:rPr lang="en-US" altLang="ja-JP" sz="1600" u="none" strike="noStrike" dirty="0">
                          <a:effectLst/>
                        </a:rPr>
                        <a:t>2007</a:t>
                      </a:r>
                      <a:r>
                        <a:rPr lang="ja-JP" altLang="en-US" sz="1600" u="none" strike="noStrike" dirty="0">
                          <a:effectLst/>
                        </a:rPr>
                        <a:t>年</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4823900</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59.18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30.37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10.45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r>
              <a:tr h="250092">
                <a:tc>
                  <a:txBody>
                    <a:bodyPr/>
                    <a:lstStyle/>
                    <a:p>
                      <a:pPr algn="l" fontAlgn="ctr"/>
                      <a:r>
                        <a:rPr lang="ja-JP" altLang="en-US" sz="1600" u="none" strike="noStrike" dirty="0">
                          <a:effectLst/>
                        </a:rPr>
                        <a:t>（万元）</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ctr" fontAlgn="ctr"/>
                      <a:r>
                        <a:rPr lang="en-US" altLang="ja-JP" sz="1600" u="none" strike="noStrike" dirty="0">
                          <a:effectLst/>
                        </a:rPr>
                        <a:t>2010</a:t>
                      </a:r>
                      <a:r>
                        <a:rPr lang="ja-JP" altLang="en-US" sz="1600" u="none" strike="noStrike" dirty="0">
                          <a:effectLst/>
                        </a:rPr>
                        <a:t>年</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6853800</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58.82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30.53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10.64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r>
              <a:tr h="250092">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ctr" fontAlgn="ctr"/>
                      <a:r>
                        <a:rPr lang="en-US" altLang="ja-JP" sz="1600" u="none" strike="noStrike" dirty="0">
                          <a:effectLst/>
                        </a:rPr>
                        <a:t>2013</a:t>
                      </a:r>
                      <a:r>
                        <a:rPr lang="ja-JP" altLang="en-US" sz="1600" u="none" strike="noStrike" dirty="0">
                          <a:effectLst/>
                        </a:rPr>
                        <a:t>年</a:t>
                      </a:r>
                      <a:endParaRPr lang="ja-JP" altLang="en-US"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10167448</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58.03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31.21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10.76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r>
              <a:tr h="250092">
                <a:tc>
                  <a:txBody>
                    <a:bodyPr/>
                    <a:lstStyle/>
                    <a:p>
                      <a:pPr algn="l" fontAlgn="ctr"/>
                      <a:r>
                        <a:rPr lang="ja-JP" altLang="en-US" sz="1600" u="none" strike="noStrike" dirty="0">
                          <a:effectLst/>
                        </a:rPr>
                        <a:t>第</a:t>
                      </a:r>
                      <a:r>
                        <a:rPr lang="en-US" altLang="ja-JP" sz="1600" u="none" strike="noStrike" dirty="0">
                          <a:effectLst/>
                        </a:rPr>
                        <a:t>2</a:t>
                      </a:r>
                      <a:r>
                        <a:rPr lang="ja-JP" altLang="en-US" sz="1600" u="none" strike="noStrike" dirty="0">
                          <a:effectLst/>
                        </a:rPr>
                        <a:t>次産業</a:t>
                      </a:r>
                      <a:endParaRPr lang="ja-JP" altLang="en-US" sz="16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ctr" fontAlgn="ctr"/>
                      <a:r>
                        <a:rPr lang="en-US" altLang="ja-JP" sz="1600" u="none" strike="noStrike" dirty="0">
                          <a:effectLst/>
                        </a:rPr>
                        <a:t>2004</a:t>
                      </a:r>
                      <a:r>
                        <a:rPr lang="ja-JP" altLang="en-US" sz="1600" u="none" strike="noStrike" dirty="0">
                          <a:effectLst/>
                        </a:rPr>
                        <a:t>年</a:t>
                      </a:r>
                      <a:endParaRPr lang="ja-JP" altLang="en-US" sz="16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a:effectLst/>
                        </a:rPr>
                        <a:t>11841493</a:t>
                      </a:r>
                      <a:endParaRPr lang="en-US" altLang="ja-JP" sz="1600" b="0" i="0" u="none" strike="noStrike">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effectLst/>
                        </a:rPr>
                        <a:t>81.00 </a:t>
                      </a:r>
                      <a:endParaRPr lang="en-US" altLang="ja-JP" sz="16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a:effectLst/>
                        </a:rPr>
                        <a:t>14.50 </a:t>
                      </a:r>
                      <a:endParaRPr lang="en-US" altLang="ja-JP" sz="1600" b="0" i="0" u="none" strike="noStrike">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effectLst/>
                        </a:rPr>
                        <a:t>4.50 </a:t>
                      </a:r>
                      <a:endParaRPr lang="en-US" altLang="ja-JP" sz="16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r>
              <a:tr h="250092">
                <a:tc>
                  <a:txBody>
                    <a:bodyPr/>
                    <a:lstStyle/>
                    <a:p>
                      <a:pPr algn="l" fontAlgn="ctr"/>
                      <a:r>
                        <a:rPr lang="en-US" sz="1600" u="none" strike="noStrike" dirty="0">
                          <a:effectLst/>
                        </a:rPr>
                        <a:t>GDP</a:t>
                      </a:r>
                      <a:endParaRPr lang="en-US" sz="16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ctr" fontAlgn="ctr"/>
                      <a:r>
                        <a:rPr lang="en-US" altLang="ja-JP" sz="1600" u="none" strike="noStrike" dirty="0">
                          <a:effectLst/>
                        </a:rPr>
                        <a:t>2007</a:t>
                      </a:r>
                      <a:r>
                        <a:rPr lang="ja-JP" altLang="en-US" sz="1600" u="none" strike="noStrike" dirty="0">
                          <a:effectLst/>
                        </a:rPr>
                        <a:t>年</a:t>
                      </a:r>
                      <a:endParaRPr lang="ja-JP" altLang="en-US" sz="16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a:effectLst/>
                        </a:rPr>
                        <a:t>18921000</a:t>
                      </a:r>
                      <a:endParaRPr lang="en-US" altLang="ja-JP" sz="1600" b="0" i="0" u="none" strike="noStrike">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a:effectLst/>
                        </a:rPr>
                        <a:t>80.85 </a:t>
                      </a:r>
                      <a:endParaRPr lang="en-US" altLang="ja-JP" sz="1600" b="0" i="0" u="none" strike="noStrike">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a:effectLst/>
                        </a:rPr>
                        <a:t>14.40 </a:t>
                      </a:r>
                      <a:endParaRPr lang="en-US" altLang="ja-JP" sz="1600" b="0" i="0" u="none" strike="noStrike">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effectLst/>
                        </a:rPr>
                        <a:t>4.75 </a:t>
                      </a:r>
                      <a:endParaRPr lang="en-US" altLang="ja-JP" sz="16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r>
              <a:tr h="250092">
                <a:tc>
                  <a:txBody>
                    <a:bodyPr/>
                    <a:lstStyle/>
                    <a:p>
                      <a:pPr algn="l" fontAlgn="ctr"/>
                      <a:r>
                        <a:rPr lang="ja-JP" altLang="en-US" sz="1600" u="none" strike="noStrike">
                          <a:effectLst/>
                        </a:rPr>
                        <a:t>（万元）</a:t>
                      </a:r>
                      <a:endParaRPr lang="ja-JP" altLang="en-US" sz="1600" b="0" i="0" u="none" strike="noStrike">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ctr" fontAlgn="ctr"/>
                      <a:r>
                        <a:rPr lang="en-US" altLang="ja-JP" sz="1600" u="none" strike="noStrike" dirty="0">
                          <a:effectLst/>
                        </a:rPr>
                        <a:t>2010</a:t>
                      </a:r>
                      <a:r>
                        <a:rPr lang="ja-JP" altLang="en-US" sz="1600" u="none" strike="noStrike" dirty="0">
                          <a:effectLst/>
                        </a:rPr>
                        <a:t>年</a:t>
                      </a:r>
                      <a:endParaRPr lang="ja-JP" altLang="en-US" sz="16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effectLst/>
                        </a:rPr>
                        <a:t>43591200</a:t>
                      </a:r>
                      <a:endParaRPr lang="en-US" altLang="ja-JP" sz="16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a:effectLst/>
                        </a:rPr>
                        <a:t>79.15 </a:t>
                      </a:r>
                      <a:endParaRPr lang="en-US" altLang="ja-JP" sz="1600" b="0" i="0" u="none" strike="noStrike">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a:effectLst/>
                        </a:rPr>
                        <a:t>15.86 </a:t>
                      </a:r>
                      <a:endParaRPr lang="en-US" altLang="ja-JP" sz="1600" b="0" i="0" u="none" strike="noStrike">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effectLst/>
                        </a:rPr>
                        <a:t>4.99 </a:t>
                      </a:r>
                      <a:endParaRPr lang="en-US" altLang="ja-JP" sz="16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r>
              <a:tr h="250092">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ctr" fontAlgn="ctr"/>
                      <a:r>
                        <a:rPr lang="en-US" altLang="ja-JP" sz="1600" u="none" strike="noStrike">
                          <a:effectLst/>
                        </a:rPr>
                        <a:t>2013</a:t>
                      </a:r>
                      <a:r>
                        <a:rPr lang="ja-JP" altLang="en-US" sz="1600" u="none" strike="noStrike">
                          <a:effectLst/>
                        </a:rPr>
                        <a:t>年</a:t>
                      </a:r>
                      <a:endParaRPr lang="ja-JP" altLang="en-US" sz="1600" b="0" i="0" u="none" strike="noStrike">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effectLst/>
                        </a:rPr>
                        <a:t>62313992</a:t>
                      </a:r>
                      <a:endParaRPr lang="en-US" altLang="ja-JP" sz="16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effectLst/>
                        </a:rPr>
                        <a:t>78.04 </a:t>
                      </a:r>
                      <a:endParaRPr lang="en-US" altLang="ja-JP" sz="16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effectLst/>
                        </a:rPr>
                        <a:t>16.57 </a:t>
                      </a:r>
                      <a:endParaRPr lang="en-US" altLang="ja-JP" sz="16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c>
                  <a:txBody>
                    <a:bodyPr/>
                    <a:lstStyle/>
                    <a:p>
                      <a:pPr algn="r" fontAlgn="ctr"/>
                      <a:r>
                        <a:rPr lang="en-US" altLang="ja-JP" sz="1600" u="none" strike="noStrike" dirty="0">
                          <a:effectLst/>
                        </a:rPr>
                        <a:t>5.39 </a:t>
                      </a:r>
                      <a:endParaRPr lang="en-US" altLang="ja-JP" sz="16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r>
              <a:tr h="250092">
                <a:tc>
                  <a:txBody>
                    <a:bodyPr/>
                    <a:lstStyle/>
                    <a:p>
                      <a:pPr algn="l" fontAlgn="ctr"/>
                      <a:r>
                        <a:rPr lang="ja-JP" altLang="en-US" sz="1600" u="none" strike="noStrike">
                          <a:effectLst/>
                        </a:rPr>
                        <a:t>第</a:t>
                      </a:r>
                      <a:r>
                        <a:rPr lang="en-US" altLang="ja-JP" sz="1600" u="none" strike="noStrike">
                          <a:effectLst/>
                        </a:rPr>
                        <a:t>3</a:t>
                      </a:r>
                      <a:r>
                        <a:rPr lang="ja-JP" altLang="en-US" sz="1600" u="none" strike="noStrike">
                          <a:effectLst/>
                        </a:rPr>
                        <a:t>次産業</a:t>
                      </a:r>
                      <a:endParaRPr lang="ja-JP" altLang="en-US"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ctr" fontAlgn="ctr"/>
                      <a:r>
                        <a:rPr lang="en-US" altLang="ja-JP" sz="1600" u="none" strike="noStrike">
                          <a:effectLst/>
                        </a:rPr>
                        <a:t>2004</a:t>
                      </a:r>
                      <a:r>
                        <a:rPr lang="ja-JP" altLang="en-US" sz="1600" u="none" strike="noStrike">
                          <a:effectLst/>
                        </a:rPr>
                        <a:t>年</a:t>
                      </a:r>
                      <a:endParaRPr lang="ja-JP" altLang="en-US"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10358045</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80.41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15.34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4.25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r>
              <a:tr h="250092">
                <a:tc>
                  <a:txBody>
                    <a:bodyPr/>
                    <a:lstStyle/>
                    <a:p>
                      <a:pPr algn="l" fontAlgn="ctr"/>
                      <a:r>
                        <a:rPr lang="en-US" sz="1600" u="none" strike="noStrike">
                          <a:effectLst/>
                        </a:rPr>
                        <a:t>GDP</a:t>
                      </a:r>
                      <a:endParaRPr lang="en-US"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ctr" fontAlgn="ctr"/>
                      <a:r>
                        <a:rPr lang="en-US" altLang="ja-JP" sz="1600" u="none" strike="noStrike">
                          <a:effectLst/>
                        </a:rPr>
                        <a:t>2007</a:t>
                      </a:r>
                      <a:r>
                        <a:rPr lang="ja-JP" altLang="en-US" sz="1600" u="none" strike="noStrike">
                          <a:effectLst/>
                        </a:rPr>
                        <a:t>年</a:t>
                      </a:r>
                      <a:endParaRPr lang="ja-JP" altLang="en-US"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17480200</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80.22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15.03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4.75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r>
              <a:tr h="250092">
                <a:tc>
                  <a:txBody>
                    <a:bodyPr/>
                    <a:lstStyle/>
                    <a:p>
                      <a:pPr algn="l" fontAlgn="ctr"/>
                      <a:r>
                        <a:rPr lang="ja-JP" altLang="en-US" sz="1600" u="none" strike="noStrike">
                          <a:effectLst/>
                        </a:rPr>
                        <a:t>（万元）</a:t>
                      </a:r>
                      <a:endParaRPr lang="ja-JP" altLang="en-US"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ctr" fontAlgn="ctr"/>
                      <a:r>
                        <a:rPr lang="en-US" altLang="ja-JP" sz="1600" u="none" strike="noStrike">
                          <a:effectLst/>
                        </a:rPr>
                        <a:t>2010</a:t>
                      </a:r>
                      <a:r>
                        <a:rPr lang="ja-JP" altLang="en-US" sz="1600" u="none" strike="noStrike">
                          <a:effectLst/>
                        </a:rPr>
                        <a:t>年</a:t>
                      </a:r>
                      <a:endParaRPr lang="ja-JP" altLang="en-US"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28810800</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79.54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15.51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4.94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r>
              <a:tr h="250092">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ctr" fontAlgn="ctr"/>
                      <a:r>
                        <a:rPr lang="en-US" altLang="ja-JP" sz="1600" u="none" strike="noStrike">
                          <a:effectLst/>
                        </a:rPr>
                        <a:t>2013</a:t>
                      </a:r>
                      <a:r>
                        <a:rPr lang="ja-JP" altLang="en-US" sz="1600" u="none" strike="noStrike">
                          <a:effectLst/>
                        </a:rPr>
                        <a:t>年</a:t>
                      </a:r>
                      <a:endParaRPr lang="ja-JP" altLang="en-US"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51171403</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79.68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a:effectLst/>
                        </a:rPr>
                        <a:t>15.43 </a:t>
                      </a:r>
                      <a:endParaRPr lang="en-US" altLang="ja-JP" sz="16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600" u="none" strike="noStrike" dirty="0">
                          <a:effectLst/>
                        </a:rPr>
                        <a:t>4.89 </a:t>
                      </a:r>
                      <a:endParaRPr lang="en-US" altLang="ja-JP" sz="16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r>
            </a:tbl>
          </a:graphicData>
        </a:graphic>
      </p:graphicFrame>
    </p:spTree>
    <p:extLst>
      <p:ext uri="{BB962C8B-B14F-4D97-AF65-F5344CB8AC3E}">
        <p14:creationId xmlns:p14="http://schemas.microsoft.com/office/powerpoint/2010/main" val="303854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三大地域の経済格差とその分解</a:t>
            </a:r>
            <a:endParaRPr kumimoji="1" lang="ja-JP" altLang="en-US" dirty="0"/>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2144616979"/>
              </p:ext>
            </p:extLst>
          </p:nvPr>
        </p:nvGraphicFramePr>
        <p:xfrm>
          <a:off x="107504" y="1988840"/>
          <a:ext cx="8928996" cy="4154370"/>
        </p:xfrm>
        <a:graphic>
          <a:graphicData uri="http://schemas.openxmlformats.org/drawingml/2006/table">
            <a:tbl>
              <a:tblPr>
                <a:tableStyleId>{5C22544A-7EE6-4342-B048-85BDC9FD1C3A}</a:tableStyleId>
              </a:tblPr>
              <a:tblGrid>
                <a:gridCol w="705695"/>
                <a:gridCol w="662459"/>
                <a:gridCol w="748931"/>
                <a:gridCol w="784105"/>
                <a:gridCol w="705695"/>
                <a:gridCol w="764502"/>
                <a:gridCol w="705695"/>
                <a:gridCol w="774303"/>
                <a:gridCol w="705695"/>
                <a:gridCol w="823309"/>
                <a:gridCol w="705695"/>
                <a:gridCol w="842912"/>
              </a:tblGrid>
              <a:tr h="221168">
                <a:tc rowSpan="3">
                  <a:txBody>
                    <a:bodyPr/>
                    <a:lstStyle/>
                    <a:p>
                      <a:pPr algn="ctr"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024" marR="9024" marT="9024" marB="0" anchor="ctr"/>
                </a:tc>
                <a:tc rowSpan="3">
                  <a:txBody>
                    <a:bodyPr/>
                    <a:lstStyle/>
                    <a:p>
                      <a:pPr algn="ctr" fontAlgn="ctr"/>
                      <a:r>
                        <a:rPr lang="ja-JP" altLang="en-US" sz="1600" u="none" strike="noStrike" dirty="0">
                          <a:effectLst/>
                        </a:rPr>
                        <a:t>総タイル指数</a:t>
                      </a:r>
                      <a:endParaRPr lang="ja-JP" altLang="en-US" sz="1600" b="0" i="0" u="none" strike="noStrike" dirty="0">
                        <a:solidFill>
                          <a:srgbClr val="000000"/>
                        </a:solidFill>
                        <a:effectLst/>
                        <a:latin typeface="ＭＳ Ｐゴシック"/>
                      </a:endParaRPr>
                    </a:p>
                  </a:txBody>
                  <a:tcPr marL="9024" marR="9024" marT="9024" marB="0" anchor="ctr"/>
                </a:tc>
                <a:tc rowSpan="2" gridSpan="2">
                  <a:txBody>
                    <a:bodyPr/>
                    <a:lstStyle/>
                    <a:p>
                      <a:pPr algn="ctr" fontAlgn="ctr"/>
                      <a:r>
                        <a:rPr lang="ja-JP" altLang="en-US" sz="1600" b="0" i="0" u="none" strike="noStrike" dirty="0" smtClean="0">
                          <a:solidFill>
                            <a:schemeClr val="dk1"/>
                          </a:solidFill>
                          <a:effectLst/>
                          <a:latin typeface="+mn-lt"/>
                        </a:rPr>
                        <a:t>三大地域間格差</a:t>
                      </a:r>
                      <a:endParaRPr lang="zh-TW" altLang="en-US" sz="1600" b="0" i="0" u="none" strike="noStrike" dirty="0">
                        <a:solidFill>
                          <a:srgbClr val="000000"/>
                        </a:solidFill>
                        <a:effectLst/>
                        <a:latin typeface="ＭＳ Ｐゴシック"/>
                      </a:endParaRPr>
                    </a:p>
                  </a:txBody>
                  <a:tcPr marL="9024" marR="9024" marT="9024" marB="0" anchor="ctr"/>
                </a:tc>
                <a:tc rowSpan="2" hMerge="1">
                  <a:txBody>
                    <a:bodyPr/>
                    <a:lstStyle/>
                    <a:p>
                      <a:endParaRPr kumimoji="1" lang="ja-JP" altLang="en-US"/>
                    </a:p>
                  </a:txBody>
                  <a:tcPr/>
                </a:tc>
                <a:tc rowSpan="2" gridSpan="2">
                  <a:txBody>
                    <a:bodyPr/>
                    <a:lstStyle/>
                    <a:p>
                      <a:pPr algn="ctr" fontAlgn="ctr"/>
                      <a:r>
                        <a:rPr lang="ja-JP" altLang="en-US" sz="1600" u="none" strike="noStrike">
                          <a:effectLst/>
                        </a:rPr>
                        <a:t>地域内格差</a:t>
                      </a:r>
                      <a:endParaRPr lang="ja-JP" altLang="en-US" sz="1600" b="0" i="0" u="none" strike="noStrike">
                        <a:solidFill>
                          <a:srgbClr val="000000"/>
                        </a:solidFill>
                        <a:effectLst/>
                        <a:latin typeface="ＭＳ Ｐゴシック"/>
                      </a:endParaRPr>
                    </a:p>
                  </a:txBody>
                  <a:tcPr marL="9024" marR="9024" marT="9024" marB="0" anchor="ctr"/>
                </a:tc>
                <a:tc rowSpan="2" hMerge="1">
                  <a:txBody>
                    <a:bodyPr/>
                    <a:lstStyle/>
                    <a:p>
                      <a:endParaRPr kumimoji="1" lang="ja-JP" altLang="en-US"/>
                    </a:p>
                  </a:txBody>
                  <a:tcPr/>
                </a:tc>
                <a:tc gridSpan="6">
                  <a:txBody>
                    <a:bodyPr/>
                    <a:lstStyle/>
                    <a:p>
                      <a:pPr algn="ctr"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024" marR="9024" marT="9024"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1168">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fontAlgn="ctr"/>
                      <a:r>
                        <a:rPr lang="zh-CN" altLang="en-US" sz="1600" u="none" strike="noStrike" dirty="0">
                          <a:effectLst/>
                        </a:rPr>
                        <a:t>　</a:t>
                      </a:r>
                      <a:r>
                        <a:rPr lang="ja-JP" altLang="en-US" sz="1600" u="none" strike="noStrike" dirty="0" smtClean="0">
                          <a:effectLst/>
                        </a:rPr>
                        <a:t>一時間経済圏</a:t>
                      </a:r>
                      <a:endParaRPr lang="zh-CN" altLang="en-US" sz="1600" b="0" i="0" u="none" strike="noStrike" dirty="0">
                        <a:solidFill>
                          <a:srgbClr val="000000"/>
                        </a:solidFill>
                        <a:effectLst/>
                        <a:latin typeface="ＭＳ Ｐゴシック"/>
                      </a:endParaRPr>
                    </a:p>
                  </a:txBody>
                  <a:tcPr marL="9024" marR="9024" marT="9024" marB="0" anchor="ctr"/>
                </a:tc>
                <a:tc hMerge="1">
                  <a:txBody>
                    <a:bodyPr/>
                    <a:lstStyle/>
                    <a:p>
                      <a:endParaRPr kumimoji="1" lang="ja-JP" altLang="en-US"/>
                    </a:p>
                  </a:txBody>
                  <a:tcPr/>
                </a:tc>
                <a:tc gridSpan="2">
                  <a:txBody>
                    <a:bodyPr/>
                    <a:lstStyle/>
                    <a:p>
                      <a:pPr algn="ctr" fontAlgn="ctr"/>
                      <a:r>
                        <a:rPr lang="ja-JP" altLang="en-US" sz="1600" u="none" strike="noStrike" dirty="0">
                          <a:effectLst/>
                        </a:rPr>
                        <a:t>　</a:t>
                      </a:r>
                      <a:r>
                        <a:rPr lang="ja-JP" altLang="en-US" sz="1600" u="none" strike="noStrike" dirty="0" smtClean="0">
                          <a:effectLst/>
                        </a:rPr>
                        <a:t>渝東北翼</a:t>
                      </a:r>
                      <a:endParaRPr lang="ja-JP" altLang="en-US" sz="1600" b="0" i="0" u="none" strike="noStrike" dirty="0">
                        <a:solidFill>
                          <a:srgbClr val="000000"/>
                        </a:solidFill>
                        <a:effectLst/>
                        <a:latin typeface="ＭＳ Ｐゴシック"/>
                      </a:endParaRPr>
                    </a:p>
                  </a:txBody>
                  <a:tcPr marL="9024" marR="9024" marT="9024" marB="0" anchor="ctr"/>
                </a:tc>
                <a:tc hMerge="1">
                  <a:txBody>
                    <a:bodyPr/>
                    <a:lstStyle/>
                    <a:p>
                      <a:endParaRPr kumimoji="1" lang="ja-JP" altLang="en-US"/>
                    </a:p>
                  </a:txBody>
                  <a:tcPr/>
                </a:tc>
                <a:tc gridSpan="2">
                  <a:txBody>
                    <a:bodyPr/>
                    <a:lstStyle/>
                    <a:p>
                      <a:pPr algn="ctr" fontAlgn="ctr"/>
                      <a:r>
                        <a:rPr lang="ja-JP" altLang="en-US" sz="1600" u="none" strike="noStrike" dirty="0" smtClean="0">
                          <a:effectLst/>
                        </a:rPr>
                        <a:t>渝東南翼</a:t>
                      </a:r>
                      <a:endParaRPr lang="ja-JP" altLang="en-US" sz="1600" b="0" i="0" u="none" strike="noStrike" dirty="0">
                        <a:solidFill>
                          <a:srgbClr val="000000"/>
                        </a:solidFill>
                        <a:effectLst/>
                        <a:latin typeface="ＭＳ Ｐゴシック"/>
                      </a:endParaRPr>
                    </a:p>
                  </a:txBody>
                  <a:tcPr marL="9024" marR="9024" marT="9024" marB="0" anchor="ctr"/>
                </a:tc>
                <a:tc hMerge="1">
                  <a:txBody>
                    <a:bodyPr/>
                    <a:lstStyle/>
                    <a:p>
                      <a:endParaRPr kumimoji="1" lang="ja-JP" altLang="en-US"/>
                    </a:p>
                  </a:txBody>
                  <a:tcPr/>
                </a:tc>
              </a:tr>
              <a:tr h="221168">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600" u="none" strike="noStrike" dirty="0">
                          <a:effectLst/>
                        </a:rPr>
                        <a:t>タイル指数</a:t>
                      </a:r>
                      <a:endParaRPr lang="ja-JP" altLang="en-US" sz="1600" b="0" i="0" u="none" strike="noStrike" dirty="0">
                        <a:solidFill>
                          <a:srgbClr val="000000"/>
                        </a:solidFill>
                        <a:effectLst/>
                        <a:latin typeface="ＭＳ Ｐゴシック"/>
                      </a:endParaRPr>
                    </a:p>
                  </a:txBody>
                  <a:tcPr marL="9024" marR="9024" marT="9024" marB="0" anchor="ctr"/>
                </a:tc>
                <a:tc>
                  <a:txBody>
                    <a:bodyPr/>
                    <a:lstStyle/>
                    <a:p>
                      <a:pPr algn="ctr" fontAlgn="ctr"/>
                      <a:r>
                        <a:rPr lang="ja-JP" altLang="en-US" sz="1600" u="none" strike="noStrike" dirty="0">
                          <a:effectLst/>
                        </a:rPr>
                        <a:t>寄与度（％）</a:t>
                      </a:r>
                      <a:endParaRPr lang="ja-JP" altLang="en-US" sz="1600" b="0" i="0" u="none" strike="noStrike" dirty="0">
                        <a:solidFill>
                          <a:srgbClr val="000000"/>
                        </a:solidFill>
                        <a:effectLst/>
                        <a:latin typeface="ＭＳ Ｐゴシック"/>
                      </a:endParaRPr>
                    </a:p>
                  </a:txBody>
                  <a:tcPr marL="9024" marR="9024" marT="9024" marB="0" anchor="ctr"/>
                </a:tc>
                <a:tc>
                  <a:txBody>
                    <a:bodyPr/>
                    <a:lstStyle/>
                    <a:p>
                      <a:pPr algn="ctr" fontAlgn="ctr"/>
                      <a:r>
                        <a:rPr lang="ja-JP" altLang="en-US" sz="1600" u="none" strike="noStrike" dirty="0">
                          <a:effectLst/>
                        </a:rPr>
                        <a:t>タイル指数</a:t>
                      </a:r>
                      <a:endParaRPr lang="ja-JP" altLang="en-US" sz="1600" b="0" i="0" u="none" strike="noStrike" dirty="0">
                        <a:solidFill>
                          <a:srgbClr val="000000"/>
                        </a:solidFill>
                        <a:effectLst/>
                        <a:latin typeface="ＭＳ Ｐゴシック"/>
                      </a:endParaRPr>
                    </a:p>
                  </a:txBody>
                  <a:tcPr marL="9024" marR="9024" marT="9024" marB="0" anchor="ctr"/>
                </a:tc>
                <a:tc>
                  <a:txBody>
                    <a:bodyPr/>
                    <a:lstStyle/>
                    <a:p>
                      <a:pPr algn="ctr" fontAlgn="ctr"/>
                      <a:r>
                        <a:rPr lang="ja-JP" altLang="en-US" sz="1600" u="none" strike="noStrike" dirty="0">
                          <a:effectLst/>
                        </a:rPr>
                        <a:t>寄与度（％）</a:t>
                      </a:r>
                      <a:endParaRPr lang="ja-JP" altLang="en-US" sz="1600" b="0" i="0" u="none" strike="noStrike" dirty="0">
                        <a:solidFill>
                          <a:srgbClr val="000000"/>
                        </a:solidFill>
                        <a:effectLst/>
                        <a:latin typeface="ＭＳ Ｐゴシック"/>
                      </a:endParaRPr>
                    </a:p>
                  </a:txBody>
                  <a:tcPr marL="9024" marR="9024" marT="9024" marB="0" anchor="ctr"/>
                </a:tc>
                <a:tc>
                  <a:txBody>
                    <a:bodyPr/>
                    <a:lstStyle/>
                    <a:p>
                      <a:pPr algn="ctr" fontAlgn="ctr"/>
                      <a:r>
                        <a:rPr lang="ja-JP" altLang="en-US" sz="1600" u="none" strike="noStrike" dirty="0">
                          <a:effectLst/>
                        </a:rPr>
                        <a:t>タイル指数</a:t>
                      </a:r>
                      <a:endParaRPr lang="ja-JP" altLang="en-US" sz="1600" b="0" i="0" u="none" strike="noStrike" dirty="0">
                        <a:solidFill>
                          <a:srgbClr val="000000"/>
                        </a:solidFill>
                        <a:effectLst/>
                        <a:latin typeface="ＭＳ Ｐゴシック"/>
                      </a:endParaRPr>
                    </a:p>
                  </a:txBody>
                  <a:tcPr marL="9024" marR="9024" marT="9024" marB="0" anchor="ctr"/>
                </a:tc>
                <a:tc>
                  <a:txBody>
                    <a:bodyPr/>
                    <a:lstStyle/>
                    <a:p>
                      <a:pPr algn="ctr" fontAlgn="ctr"/>
                      <a:r>
                        <a:rPr lang="ja-JP" altLang="en-US" sz="1600" u="none" strike="noStrike" dirty="0">
                          <a:effectLst/>
                        </a:rPr>
                        <a:t>寄与度（％）</a:t>
                      </a:r>
                      <a:endParaRPr lang="ja-JP" altLang="en-US" sz="1600" b="0" i="0" u="none" strike="noStrike" dirty="0">
                        <a:solidFill>
                          <a:srgbClr val="000000"/>
                        </a:solidFill>
                        <a:effectLst/>
                        <a:latin typeface="ＭＳ Ｐゴシック"/>
                      </a:endParaRPr>
                    </a:p>
                  </a:txBody>
                  <a:tcPr marL="9024" marR="9024" marT="9024" marB="0" anchor="ctr"/>
                </a:tc>
                <a:tc>
                  <a:txBody>
                    <a:bodyPr/>
                    <a:lstStyle/>
                    <a:p>
                      <a:pPr algn="ctr" fontAlgn="ctr"/>
                      <a:r>
                        <a:rPr lang="ja-JP" altLang="en-US" sz="1600" u="none" strike="noStrike" dirty="0">
                          <a:effectLst/>
                        </a:rPr>
                        <a:t>タイル指数</a:t>
                      </a:r>
                      <a:endParaRPr lang="ja-JP" altLang="en-US" sz="1600" b="0" i="0" u="none" strike="noStrike" dirty="0">
                        <a:solidFill>
                          <a:srgbClr val="000000"/>
                        </a:solidFill>
                        <a:effectLst/>
                        <a:latin typeface="ＭＳ Ｐゴシック"/>
                      </a:endParaRPr>
                    </a:p>
                  </a:txBody>
                  <a:tcPr marL="9024" marR="9024" marT="9024" marB="0" anchor="ctr"/>
                </a:tc>
                <a:tc>
                  <a:txBody>
                    <a:bodyPr/>
                    <a:lstStyle/>
                    <a:p>
                      <a:pPr algn="ctr" fontAlgn="ctr"/>
                      <a:r>
                        <a:rPr lang="ja-JP" altLang="en-US" sz="1600" u="none" strike="noStrike" dirty="0">
                          <a:effectLst/>
                        </a:rPr>
                        <a:t>寄与度（％）</a:t>
                      </a:r>
                      <a:endParaRPr lang="ja-JP" altLang="en-US" sz="1600" b="0" i="0" u="none" strike="noStrike" dirty="0">
                        <a:solidFill>
                          <a:srgbClr val="000000"/>
                        </a:solidFill>
                        <a:effectLst/>
                        <a:latin typeface="ＭＳ Ｐゴシック"/>
                      </a:endParaRPr>
                    </a:p>
                  </a:txBody>
                  <a:tcPr marL="9024" marR="9024" marT="9024" marB="0" anchor="ctr"/>
                </a:tc>
                <a:tc>
                  <a:txBody>
                    <a:bodyPr/>
                    <a:lstStyle/>
                    <a:p>
                      <a:pPr algn="ctr" fontAlgn="ctr"/>
                      <a:r>
                        <a:rPr lang="ja-JP" altLang="en-US" sz="1600" u="none" strike="noStrike" dirty="0">
                          <a:effectLst/>
                        </a:rPr>
                        <a:t>タイル指数</a:t>
                      </a:r>
                      <a:endParaRPr lang="ja-JP" altLang="en-US" sz="1600" b="0" i="0" u="none" strike="noStrike" dirty="0">
                        <a:solidFill>
                          <a:srgbClr val="000000"/>
                        </a:solidFill>
                        <a:effectLst/>
                        <a:latin typeface="ＭＳ Ｐゴシック"/>
                      </a:endParaRPr>
                    </a:p>
                  </a:txBody>
                  <a:tcPr marL="9024" marR="9024" marT="9024" marB="0" anchor="ctr"/>
                </a:tc>
                <a:tc>
                  <a:txBody>
                    <a:bodyPr/>
                    <a:lstStyle/>
                    <a:p>
                      <a:pPr algn="ctr" fontAlgn="ctr"/>
                      <a:r>
                        <a:rPr lang="ja-JP" altLang="en-US" sz="1600" u="none" strike="noStrike" dirty="0">
                          <a:effectLst/>
                        </a:rPr>
                        <a:t>寄与度（％）</a:t>
                      </a:r>
                      <a:endParaRPr lang="ja-JP" altLang="en-US" sz="1600" b="0" i="0" u="none" strike="noStrike" dirty="0">
                        <a:solidFill>
                          <a:srgbClr val="000000"/>
                        </a:solidFill>
                        <a:effectLst/>
                        <a:latin typeface="ＭＳ Ｐゴシック"/>
                      </a:endParaRPr>
                    </a:p>
                  </a:txBody>
                  <a:tcPr marL="9024" marR="9024" marT="9024" marB="0" anchor="ctr"/>
                </a:tc>
              </a:tr>
              <a:tr h="271618">
                <a:tc>
                  <a:txBody>
                    <a:bodyPr/>
                    <a:lstStyle/>
                    <a:p>
                      <a:pPr algn="ctr" fontAlgn="ctr"/>
                      <a:r>
                        <a:rPr lang="en-US" altLang="ja-JP" sz="1600" u="none" strike="noStrike" dirty="0">
                          <a:effectLst/>
                        </a:rPr>
                        <a:t>2003</a:t>
                      </a:r>
                      <a:r>
                        <a:rPr lang="ja-JP" altLang="en-US" sz="1600" u="none" strike="noStrike" dirty="0">
                          <a:effectLst/>
                        </a:rPr>
                        <a:t>年</a:t>
                      </a:r>
                      <a:endParaRPr lang="ja-JP" altLang="en-US"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0.1349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0.0766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56.8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0.0583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43.2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0.0506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86.8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0.0053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9.2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0.0023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4.0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r>
              <a:tr h="288032">
                <a:tc>
                  <a:txBody>
                    <a:bodyPr/>
                    <a:lstStyle/>
                    <a:p>
                      <a:pPr algn="ctr" fontAlgn="ctr"/>
                      <a:r>
                        <a:rPr lang="en-US" altLang="ja-JP" sz="1600" u="none" strike="noStrike" dirty="0">
                          <a:effectLst/>
                        </a:rPr>
                        <a:t>2004</a:t>
                      </a:r>
                      <a:r>
                        <a:rPr lang="ja-JP" altLang="en-US" sz="1600" u="none" strike="noStrike" dirty="0">
                          <a:effectLst/>
                        </a:rPr>
                        <a:t>年</a:t>
                      </a:r>
                      <a:endParaRPr lang="ja-JP" altLang="en-US"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0.1138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0.0748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65.7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0.0523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46.0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0.0446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85.3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0.0055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10.5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0.0022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4.2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r>
              <a:tr h="288032">
                <a:tc>
                  <a:txBody>
                    <a:bodyPr/>
                    <a:lstStyle/>
                    <a:p>
                      <a:pPr algn="ctr" fontAlgn="ctr"/>
                      <a:r>
                        <a:rPr lang="en-US" altLang="ja-JP" sz="1600" u="none" strike="noStrike">
                          <a:effectLst/>
                        </a:rPr>
                        <a:t>2005</a:t>
                      </a:r>
                      <a:r>
                        <a:rPr lang="ja-JP" altLang="en-US" sz="1600" u="none" strike="noStrike">
                          <a:effectLst/>
                        </a:rPr>
                        <a:t>年</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0.1540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0.0766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49.8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0.0774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50.2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0.0693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89.5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0.0058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7.4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0.0024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3.1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r>
              <a:tr h="288032">
                <a:tc>
                  <a:txBody>
                    <a:bodyPr/>
                    <a:lstStyle/>
                    <a:p>
                      <a:pPr algn="ctr" fontAlgn="ctr"/>
                      <a:r>
                        <a:rPr lang="en-US" altLang="ja-JP" sz="1600" u="none" strike="noStrike">
                          <a:effectLst/>
                        </a:rPr>
                        <a:t>2006</a:t>
                      </a:r>
                      <a:r>
                        <a:rPr lang="ja-JP" altLang="en-US" sz="1600" u="none" strike="noStrike">
                          <a:effectLst/>
                        </a:rPr>
                        <a:t>年</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0.1600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0.0848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53.0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0.0759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47.4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0.0677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89.2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0.0063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8.3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0.0020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2.6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r>
              <a:tr h="288032">
                <a:tc>
                  <a:txBody>
                    <a:bodyPr/>
                    <a:lstStyle/>
                    <a:p>
                      <a:pPr algn="ctr" fontAlgn="ctr"/>
                      <a:r>
                        <a:rPr lang="en-US" altLang="ja-JP" sz="1600" u="none" strike="noStrike">
                          <a:effectLst/>
                        </a:rPr>
                        <a:t>2007</a:t>
                      </a:r>
                      <a:r>
                        <a:rPr lang="ja-JP" altLang="en-US" sz="1600" u="none" strike="noStrike">
                          <a:effectLst/>
                        </a:rPr>
                        <a:t>年</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0.1460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0.0710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48.7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0.0749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51.3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0.0644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85.9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0.0068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9.0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0.0038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5.0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r>
              <a:tr h="288032">
                <a:tc>
                  <a:txBody>
                    <a:bodyPr/>
                    <a:lstStyle/>
                    <a:p>
                      <a:pPr algn="ctr" fontAlgn="ctr"/>
                      <a:r>
                        <a:rPr lang="en-US" altLang="ja-JP" sz="1600" u="none" strike="noStrike">
                          <a:effectLst/>
                        </a:rPr>
                        <a:t>2008</a:t>
                      </a:r>
                      <a:r>
                        <a:rPr lang="ja-JP" altLang="en-US" sz="1600" u="none" strike="noStrike">
                          <a:effectLst/>
                        </a:rPr>
                        <a:t>年</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0.1437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0.0694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48.3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0.0743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51.7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0.0634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85.3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0.0086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11.6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0.0023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3.1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r>
              <a:tr h="288032">
                <a:tc>
                  <a:txBody>
                    <a:bodyPr/>
                    <a:lstStyle/>
                    <a:p>
                      <a:pPr algn="ctr" fontAlgn="ctr"/>
                      <a:r>
                        <a:rPr lang="en-US" altLang="ja-JP" sz="1600" u="none" strike="noStrike">
                          <a:effectLst/>
                        </a:rPr>
                        <a:t>2009</a:t>
                      </a:r>
                      <a:r>
                        <a:rPr lang="ja-JP" altLang="en-US" sz="1600" u="none" strike="noStrike">
                          <a:effectLst/>
                        </a:rPr>
                        <a:t>年</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0.1632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0.0686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42.0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0.0964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59.1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0.0791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82.0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0.0155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16.1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0.0019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2.0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r>
              <a:tr h="288032">
                <a:tc>
                  <a:txBody>
                    <a:bodyPr/>
                    <a:lstStyle/>
                    <a:p>
                      <a:pPr algn="ctr" fontAlgn="ctr"/>
                      <a:r>
                        <a:rPr lang="en-US" altLang="ja-JP" sz="1600" u="none" strike="noStrike">
                          <a:effectLst/>
                        </a:rPr>
                        <a:t>2010</a:t>
                      </a:r>
                      <a:r>
                        <a:rPr lang="ja-JP" altLang="en-US" sz="1600" u="none" strike="noStrike">
                          <a:effectLst/>
                        </a:rPr>
                        <a:t>年</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endParaRPr lang="ja-JP" altLang="en-US"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endParaRPr lang="ja-JP" altLang="en-US"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r>
              <a:tr h="288032">
                <a:tc>
                  <a:txBody>
                    <a:bodyPr/>
                    <a:lstStyle/>
                    <a:p>
                      <a:pPr algn="ctr" fontAlgn="ctr"/>
                      <a:r>
                        <a:rPr lang="en-US" altLang="ja-JP" sz="1600" u="none" strike="noStrike">
                          <a:effectLst/>
                        </a:rPr>
                        <a:t>2011</a:t>
                      </a:r>
                      <a:r>
                        <a:rPr lang="ja-JP" altLang="en-US" sz="1600" u="none" strike="noStrike">
                          <a:effectLst/>
                        </a:rPr>
                        <a:t>年</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0.1314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0.0566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43.0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0.0786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59.8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0.0564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71.8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0.0158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20.1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0.0064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8.1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r>
              <a:tr h="288032">
                <a:tc>
                  <a:txBody>
                    <a:bodyPr/>
                    <a:lstStyle/>
                    <a:p>
                      <a:pPr algn="ctr" fontAlgn="ctr"/>
                      <a:r>
                        <a:rPr lang="en-US" altLang="ja-JP" sz="1600" u="none" strike="noStrike">
                          <a:effectLst/>
                        </a:rPr>
                        <a:t>2012</a:t>
                      </a:r>
                      <a:r>
                        <a:rPr lang="ja-JP" altLang="en-US" sz="1600" u="none" strike="noStrike">
                          <a:effectLst/>
                        </a:rPr>
                        <a:t>年</a:t>
                      </a:r>
                      <a:endParaRPr lang="ja-JP" altLang="en-US"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0.1239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0.0515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41.5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0.0727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58.7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0.0575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79.0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0.0132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18.1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0.0021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2.9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r>
              <a:tr h="288032">
                <a:tc>
                  <a:txBody>
                    <a:bodyPr/>
                    <a:lstStyle/>
                    <a:p>
                      <a:pPr algn="ctr" fontAlgn="ctr"/>
                      <a:r>
                        <a:rPr lang="en-US" altLang="ja-JP" sz="1600" u="none" strike="noStrike" dirty="0">
                          <a:effectLst/>
                        </a:rPr>
                        <a:t>2013</a:t>
                      </a:r>
                      <a:r>
                        <a:rPr lang="ja-JP" altLang="en-US" sz="1600" u="none" strike="noStrike" dirty="0">
                          <a:effectLst/>
                        </a:rPr>
                        <a:t>年</a:t>
                      </a:r>
                      <a:endParaRPr lang="ja-JP" altLang="en-US"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0.1117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0.0458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41.0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0.0659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59.0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0.0529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a:effectLst/>
                        </a:rPr>
                        <a:t>80.2 </a:t>
                      </a:r>
                      <a:endParaRPr lang="en-US" altLang="ja-JP" sz="1600" b="0" i="0" u="none" strike="noStrike">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0.0110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16.7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0.0021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c>
                  <a:txBody>
                    <a:bodyPr/>
                    <a:lstStyle/>
                    <a:p>
                      <a:pPr algn="ctr" fontAlgn="ctr"/>
                      <a:r>
                        <a:rPr lang="en-US" altLang="ja-JP" sz="1600" u="none" strike="noStrike" dirty="0">
                          <a:effectLst/>
                        </a:rPr>
                        <a:t>3.1 </a:t>
                      </a:r>
                      <a:endParaRPr lang="en-US" altLang="ja-JP" sz="1600" b="0" i="0" u="none" strike="noStrike" dirty="0">
                        <a:solidFill>
                          <a:srgbClr val="000000"/>
                        </a:solidFill>
                        <a:effectLst/>
                        <a:latin typeface="ＭＳ Ｐゴシック"/>
                      </a:endParaRPr>
                    </a:p>
                  </a:txBody>
                  <a:tcPr marL="9024" marR="9024" marT="9024" marB="0" anchor="ctr">
                    <a:solidFill>
                      <a:schemeClr val="tx2">
                        <a:lumMod val="20000"/>
                        <a:lumOff val="80000"/>
                      </a:schemeClr>
                    </a:solidFill>
                  </a:tcPr>
                </a:tc>
              </a:tr>
            </a:tbl>
          </a:graphicData>
        </a:graphic>
      </p:graphicFrame>
      <p:sp>
        <p:nvSpPr>
          <p:cNvPr id="3" name="テキスト ボックス 2"/>
          <p:cNvSpPr txBox="1"/>
          <p:nvPr/>
        </p:nvSpPr>
        <p:spPr>
          <a:xfrm>
            <a:off x="539552" y="6278542"/>
            <a:ext cx="7920880" cy="307777"/>
          </a:xfrm>
          <a:prstGeom prst="rect">
            <a:avLst/>
          </a:prstGeom>
          <a:noFill/>
        </p:spPr>
        <p:txBody>
          <a:bodyPr wrap="square" rtlCol="0">
            <a:spAutoFit/>
          </a:bodyPr>
          <a:lstStyle/>
          <a:p>
            <a:r>
              <a:rPr kumimoji="1" lang="ja-JP" altLang="en-US" sz="1400" dirty="0" smtClean="0"/>
              <a:t>注：タイル尺度の算出にあたり、</a:t>
            </a:r>
            <a:r>
              <a:rPr kumimoji="1" lang="en-US" altLang="ja-JP" sz="1400" dirty="0" smtClean="0"/>
              <a:t>1978</a:t>
            </a:r>
            <a:r>
              <a:rPr kumimoji="1" lang="ja-JP" altLang="en-US" sz="1400" dirty="0" smtClean="0"/>
              <a:t>年を基準年とする実質</a:t>
            </a:r>
            <a:r>
              <a:rPr kumimoji="1" lang="en-US" altLang="ja-JP" sz="1400" dirty="0" smtClean="0"/>
              <a:t>GDP</a:t>
            </a:r>
            <a:r>
              <a:rPr lang="ja-JP" altLang="en-US" sz="1400" dirty="0" smtClean="0"/>
              <a:t>値を使用した。</a:t>
            </a:r>
            <a:endParaRPr kumimoji="1" lang="ja-JP" altLang="en-US" sz="1400" dirty="0"/>
          </a:p>
        </p:txBody>
      </p:sp>
      <p:sp>
        <p:nvSpPr>
          <p:cNvPr id="5" name="テキスト ボックス 4"/>
          <p:cNvSpPr txBox="1"/>
          <p:nvPr/>
        </p:nvSpPr>
        <p:spPr>
          <a:xfrm>
            <a:off x="533747" y="6488668"/>
            <a:ext cx="7920880" cy="307777"/>
          </a:xfrm>
          <a:prstGeom prst="rect">
            <a:avLst/>
          </a:prstGeom>
          <a:noFill/>
        </p:spPr>
        <p:txBody>
          <a:bodyPr wrap="square" rtlCol="0">
            <a:spAutoFit/>
          </a:bodyPr>
          <a:lstStyle/>
          <a:p>
            <a:r>
              <a:rPr lang="ja-JP" altLang="en-US" sz="1400" dirty="0"/>
              <a:t>出所</a:t>
            </a:r>
            <a:r>
              <a:rPr kumimoji="1" lang="ja-JP" altLang="en-US" sz="1400" dirty="0" smtClean="0"/>
              <a:t>：</a:t>
            </a:r>
            <a:r>
              <a:rPr kumimoji="1" lang="en-US" altLang="ja-JP" sz="1400" dirty="0" smtClean="0"/>
              <a:t>『</a:t>
            </a:r>
            <a:r>
              <a:rPr kumimoji="1" lang="ja-JP" altLang="en-US" sz="1400" dirty="0" smtClean="0"/>
              <a:t>重慶市統計年鑑</a:t>
            </a:r>
            <a:r>
              <a:rPr kumimoji="1" lang="en-US" altLang="ja-JP" sz="1400" dirty="0" smtClean="0"/>
              <a:t>』</a:t>
            </a:r>
            <a:r>
              <a:rPr lang="ja-JP" altLang="en-US" sz="1400" dirty="0" smtClean="0"/>
              <a:t>各年版より報告者作成。</a:t>
            </a:r>
            <a:endParaRPr kumimoji="1" lang="ja-JP" altLang="en-US" sz="1400" dirty="0"/>
          </a:p>
        </p:txBody>
      </p:sp>
    </p:spTree>
    <p:extLst>
      <p:ext uri="{BB962C8B-B14F-4D97-AF65-F5344CB8AC3E}">
        <p14:creationId xmlns:p14="http://schemas.microsoft.com/office/powerpoint/2010/main" val="342270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タイル尺度の計算式</a:t>
            </a:r>
            <a:endParaRPr kumimoji="1" lang="ja-JP" altLang="en-US" dirty="0"/>
          </a:p>
        </p:txBody>
      </p:sp>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253245"/>
            <a:ext cx="2937563" cy="848891"/>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424" y="2315741"/>
            <a:ext cx="17621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424" y="2814422"/>
            <a:ext cx="24098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9424" y="3821251"/>
            <a:ext cx="25527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1573" y="4666485"/>
            <a:ext cx="17716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0386" y="5476110"/>
            <a:ext cx="23907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95536" y="3725832"/>
            <a:ext cx="5184576" cy="2554545"/>
          </a:xfrm>
          <a:prstGeom prst="rect">
            <a:avLst/>
          </a:prstGeom>
          <a:noFill/>
        </p:spPr>
        <p:txBody>
          <a:bodyPr wrap="square" rtlCol="0">
            <a:spAutoFit/>
          </a:bodyPr>
          <a:lstStyle/>
          <a:p>
            <a:r>
              <a:rPr lang="en-US" altLang="ja-JP" sz="2000" dirty="0"/>
              <a:t>Tit</a:t>
            </a:r>
            <a:r>
              <a:rPr lang="ja-JP" altLang="en-US" sz="2000" dirty="0"/>
              <a:t>は</a:t>
            </a:r>
            <a:r>
              <a:rPr lang="en-US" altLang="ja-JP" sz="2000" dirty="0"/>
              <a:t>t</a:t>
            </a:r>
            <a:r>
              <a:rPr lang="ja-JP" altLang="en-US" sz="2000" dirty="0"/>
              <a:t>年</a:t>
            </a:r>
            <a:r>
              <a:rPr lang="ja-JP" altLang="en-US" sz="2000" dirty="0" smtClean="0"/>
              <a:t>の地域間</a:t>
            </a:r>
            <a:r>
              <a:rPr lang="ja-JP" altLang="en-US" sz="2000" dirty="0"/>
              <a:t>タイル</a:t>
            </a:r>
            <a:r>
              <a:rPr lang="ja-JP" altLang="en-US" sz="2000" dirty="0" smtClean="0"/>
              <a:t>尺度。</a:t>
            </a:r>
            <a:r>
              <a:rPr lang="en-US" altLang="ja-JP" sz="2000" dirty="0" err="1"/>
              <a:t>TBt</a:t>
            </a:r>
            <a:r>
              <a:rPr lang="ja-JP" altLang="en-US" sz="2000" dirty="0"/>
              <a:t>は</a:t>
            </a:r>
            <a:r>
              <a:rPr lang="ja-JP" altLang="en-US" sz="2000" dirty="0" err="1"/>
              <a:t>ｔ</a:t>
            </a:r>
            <a:r>
              <a:rPr lang="ja-JP" altLang="en-US" sz="2000" dirty="0"/>
              <a:t>年</a:t>
            </a:r>
            <a:r>
              <a:rPr lang="ja-JP" altLang="en-US" sz="2000" dirty="0" smtClean="0"/>
              <a:t>の</a:t>
            </a:r>
            <a:r>
              <a:rPr lang="en-US" altLang="ja-JP" sz="2000" dirty="0" smtClean="0"/>
              <a:t>3</a:t>
            </a:r>
            <a:r>
              <a:rPr lang="ja-JP" altLang="en-US" sz="2000" dirty="0" smtClean="0"/>
              <a:t>大地域間のタイル尺度。</a:t>
            </a:r>
            <a:r>
              <a:rPr lang="en-US" altLang="ja-JP" sz="2000" dirty="0" err="1"/>
              <a:t>Tpt</a:t>
            </a:r>
            <a:r>
              <a:rPr lang="ja-JP" altLang="en-US" sz="2000" dirty="0"/>
              <a:t>は</a:t>
            </a:r>
            <a:r>
              <a:rPr lang="ja-JP" altLang="en-US" sz="2000" dirty="0" err="1"/>
              <a:t>ｔ</a:t>
            </a:r>
            <a:r>
              <a:rPr lang="ja-JP" altLang="en-US" sz="2000" dirty="0"/>
              <a:t>年</a:t>
            </a:r>
            <a:r>
              <a:rPr lang="ja-JP" altLang="en-US" sz="2000" dirty="0" smtClean="0"/>
              <a:t>の各地域内のタイル尺度。</a:t>
            </a:r>
            <a:r>
              <a:rPr lang="en-US" altLang="ja-JP" sz="2000" dirty="0" err="1" smtClean="0"/>
              <a:t>Tkt</a:t>
            </a:r>
            <a:r>
              <a:rPr lang="ja-JP" altLang="en-US" sz="2000" dirty="0"/>
              <a:t>は</a:t>
            </a:r>
            <a:r>
              <a:rPr lang="en-US" altLang="ja-JP" sz="2000" dirty="0"/>
              <a:t>t</a:t>
            </a:r>
            <a:r>
              <a:rPr lang="ja-JP" altLang="en-US" sz="2000" dirty="0"/>
              <a:t>年</a:t>
            </a:r>
            <a:r>
              <a:rPr lang="ja-JP" altLang="en-US" sz="2000" dirty="0" smtClean="0"/>
              <a:t>の</a:t>
            </a:r>
            <a:r>
              <a:rPr lang="en-US" altLang="ja-JP" sz="2000" dirty="0" smtClean="0"/>
              <a:t>k</a:t>
            </a:r>
            <a:r>
              <a:rPr lang="ja-JP" altLang="en-US" sz="2000" dirty="0" smtClean="0"/>
              <a:t>地域内のタイル尺度。</a:t>
            </a:r>
            <a:r>
              <a:rPr lang="en-US" altLang="ja-JP" sz="2000" dirty="0" err="1"/>
              <a:t>Yit</a:t>
            </a:r>
            <a:r>
              <a:rPr lang="ja-JP" altLang="en-US" sz="2000" dirty="0"/>
              <a:t>は</a:t>
            </a:r>
            <a:r>
              <a:rPr lang="en-US" altLang="ja-JP" sz="2000" dirty="0"/>
              <a:t>t</a:t>
            </a:r>
            <a:r>
              <a:rPr lang="ja-JP" altLang="en-US" sz="2000" dirty="0"/>
              <a:t>年の</a:t>
            </a:r>
            <a:r>
              <a:rPr lang="en-US" altLang="ja-JP" sz="2000" dirty="0" err="1"/>
              <a:t>i</a:t>
            </a:r>
            <a:r>
              <a:rPr lang="ja-JP" altLang="en-US" sz="2000" dirty="0"/>
              <a:t>グループ</a:t>
            </a:r>
            <a:r>
              <a:rPr lang="ja-JP" altLang="en-US" sz="2000" dirty="0" smtClean="0"/>
              <a:t>の</a:t>
            </a:r>
            <a:r>
              <a:rPr lang="en-US" altLang="ja-JP" sz="2000" dirty="0" smtClean="0"/>
              <a:t>GDP</a:t>
            </a:r>
            <a:r>
              <a:rPr lang="ja-JP" altLang="en-US" sz="2000" dirty="0" smtClean="0"/>
              <a:t>総額。</a:t>
            </a:r>
            <a:r>
              <a:rPr lang="en-US" altLang="ja-JP" sz="2000" dirty="0" err="1"/>
              <a:t>Ykt</a:t>
            </a:r>
            <a:r>
              <a:rPr lang="ja-JP" altLang="en-US" sz="2000" dirty="0"/>
              <a:t>は</a:t>
            </a:r>
            <a:r>
              <a:rPr lang="en-US" altLang="ja-JP" sz="2000" dirty="0"/>
              <a:t>t</a:t>
            </a:r>
            <a:r>
              <a:rPr lang="ja-JP" altLang="en-US" sz="2000" dirty="0"/>
              <a:t>年の</a:t>
            </a:r>
            <a:r>
              <a:rPr lang="en-US" altLang="ja-JP" sz="2000" dirty="0"/>
              <a:t>k</a:t>
            </a:r>
            <a:r>
              <a:rPr lang="ja-JP" altLang="en-US" sz="2000" dirty="0"/>
              <a:t>地域</a:t>
            </a:r>
            <a:r>
              <a:rPr lang="ja-JP" altLang="en-US" sz="2000" dirty="0" smtClean="0"/>
              <a:t>の</a:t>
            </a:r>
            <a:r>
              <a:rPr lang="en-US" altLang="ja-JP" sz="2000" dirty="0" smtClean="0"/>
              <a:t>GDP</a:t>
            </a:r>
            <a:r>
              <a:rPr lang="ja-JP" altLang="en-US" sz="2000" dirty="0" smtClean="0"/>
              <a:t>総額。</a:t>
            </a:r>
            <a:r>
              <a:rPr lang="en-US" altLang="ja-JP" sz="2000" dirty="0" err="1"/>
              <a:t>Yt</a:t>
            </a:r>
            <a:r>
              <a:rPr lang="ja-JP" altLang="en-US" sz="2000" dirty="0"/>
              <a:t>は</a:t>
            </a:r>
            <a:r>
              <a:rPr lang="en-US" altLang="ja-JP" sz="2000" dirty="0"/>
              <a:t>t</a:t>
            </a:r>
            <a:r>
              <a:rPr lang="ja-JP" altLang="en-US" sz="2000" dirty="0"/>
              <a:t>年</a:t>
            </a:r>
            <a:r>
              <a:rPr lang="ja-JP" altLang="en-US" sz="2000" dirty="0" smtClean="0"/>
              <a:t>の</a:t>
            </a:r>
            <a:r>
              <a:rPr lang="en-US" altLang="ja-JP" sz="2000" dirty="0"/>
              <a:t>GDP</a:t>
            </a:r>
            <a:r>
              <a:rPr lang="ja-JP" altLang="en-US" sz="2000" dirty="0" smtClean="0"/>
              <a:t>総額。</a:t>
            </a:r>
            <a:r>
              <a:rPr lang="en-US" altLang="ja-JP" sz="2000" dirty="0" err="1"/>
              <a:t>yit</a:t>
            </a:r>
            <a:r>
              <a:rPr lang="ja-JP" altLang="en-US" sz="2000" dirty="0"/>
              <a:t>は</a:t>
            </a:r>
            <a:r>
              <a:rPr lang="ja-JP" altLang="en-US" sz="2000" dirty="0" err="1"/>
              <a:t>ｔ</a:t>
            </a:r>
            <a:r>
              <a:rPr lang="ja-JP" altLang="en-US" sz="2000" dirty="0"/>
              <a:t>年の</a:t>
            </a:r>
            <a:r>
              <a:rPr lang="en-US" altLang="ja-JP" sz="2000" dirty="0" err="1"/>
              <a:t>i</a:t>
            </a:r>
            <a:r>
              <a:rPr lang="ja-JP" altLang="en-US" sz="2000" dirty="0"/>
              <a:t>グループの</a:t>
            </a:r>
            <a:r>
              <a:rPr lang="en-US" altLang="ja-JP" sz="2000" dirty="0"/>
              <a:t>1</a:t>
            </a:r>
            <a:r>
              <a:rPr lang="ja-JP" altLang="en-US" sz="2000" dirty="0" smtClean="0"/>
              <a:t>人当たり</a:t>
            </a:r>
            <a:r>
              <a:rPr lang="en-US" altLang="ja-JP" sz="2000" dirty="0" smtClean="0"/>
              <a:t>GDP</a:t>
            </a:r>
            <a:r>
              <a:rPr lang="ja-JP" altLang="en-US" sz="2000" dirty="0" err="1" smtClean="0"/>
              <a:t>。</a:t>
            </a:r>
            <a:r>
              <a:rPr lang="en-US" altLang="ja-JP" sz="2000" dirty="0" err="1"/>
              <a:t>ykt</a:t>
            </a:r>
            <a:r>
              <a:rPr lang="ja-JP" altLang="en-US" sz="2000" dirty="0"/>
              <a:t>は</a:t>
            </a:r>
            <a:r>
              <a:rPr lang="en-US" altLang="ja-JP" sz="2000" dirty="0"/>
              <a:t>t</a:t>
            </a:r>
            <a:r>
              <a:rPr lang="ja-JP" altLang="en-US" sz="2000" dirty="0"/>
              <a:t>年の</a:t>
            </a:r>
            <a:r>
              <a:rPr lang="en-US" altLang="ja-JP" sz="2000" dirty="0"/>
              <a:t>k</a:t>
            </a:r>
            <a:r>
              <a:rPr lang="ja-JP" altLang="en-US" sz="2000" dirty="0"/>
              <a:t>地域の</a:t>
            </a:r>
            <a:r>
              <a:rPr lang="en-US" altLang="ja-JP" sz="2000" dirty="0"/>
              <a:t>1</a:t>
            </a:r>
            <a:r>
              <a:rPr lang="ja-JP" altLang="en-US" sz="2000" dirty="0" smtClean="0"/>
              <a:t>人当たり</a:t>
            </a:r>
            <a:r>
              <a:rPr lang="en-US" altLang="ja-JP" sz="2000" dirty="0" smtClean="0"/>
              <a:t>GDP</a:t>
            </a:r>
            <a:r>
              <a:rPr lang="ja-JP" altLang="en-US" sz="2000" dirty="0" err="1" smtClean="0"/>
              <a:t>。</a:t>
            </a:r>
            <a:r>
              <a:rPr lang="en-US" altLang="ja-JP" sz="2000" dirty="0" err="1" smtClean="0"/>
              <a:t>yi</a:t>
            </a:r>
            <a:r>
              <a:rPr lang="en-US" altLang="ja-JP" sz="2000" dirty="0" err="1"/>
              <a:t>t</a:t>
            </a:r>
            <a:r>
              <a:rPr lang="ja-JP" altLang="en-US" sz="2000" dirty="0" smtClean="0"/>
              <a:t>は</a:t>
            </a:r>
            <a:r>
              <a:rPr lang="en-US" altLang="ja-JP" sz="2000" dirty="0"/>
              <a:t>t</a:t>
            </a:r>
            <a:r>
              <a:rPr lang="ja-JP" altLang="en-US" sz="2000" dirty="0"/>
              <a:t>年</a:t>
            </a:r>
            <a:r>
              <a:rPr lang="ja-JP" altLang="en-US" sz="2000" dirty="0" smtClean="0"/>
              <a:t>の</a:t>
            </a:r>
            <a:r>
              <a:rPr lang="en-US" altLang="ja-JP" sz="2000" dirty="0" err="1" smtClean="0"/>
              <a:t>i</a:t>
            </a:r>
            <a:r>
              <a:rPr lang="ja-JP" altLang="en-US" sz="2000" dirty="0" smtClean="0"/>
              <a:t>地域の</a:t>
            </a:r>
            <a:r>
              <a:rPr lang="en-US" altLang="ja-JP" sz="2000" dirty="0" smtClean="0"/>
              <a:t>1</a:t>
            </a:r>
            <a:r>
              <a:rPr lang="ja-JP" altLang="en-US" sz="2000" dirty="0" smtClean="0"/>
              <a:t>人当たり</a:t>
            </a:r>
            <a:r>
              <a:rPr lang="en-US" altLang="ja-JP" sz="2000" dirty="0" smtClean="0"/>
              <a:t>GDP</a:t>
            </a:r>
            <a:r>
              <a:rPr lang="ja-JP" altLang="en-US" sz="2000" dirty="0" err="1" smtClean="0"/>
              <a:t>。</a:t>
            </a:r>
            <a:r>
              <a:rPr lang="en-US" altLang="ja-JP" sz="2000" dirty="0" err="1"/>
              <a:t>nk</a:t>
            </a:r>
            <a:r>
              <a:rPr lang="ja-JP" altLang="en-US" sz="2000" dirty="0"/>
              <a:t>は</a:t>
            </a:r>
            <a:r>
              <a:rPr lang="en-US" altLang="ja-JP" sz="2000" dirty="0"/>
              <a:t>k</a:t>
            </a:r>
            <a:r>
              <a:rPr lang="ja-JP" altLang="en-US" sz="2000" dirty="0"/>
              <a:t>地域内のグループの</a:t>
            </a:r>
            <a:r>
              <a:rPr lang="ja-JP" altLang="en-US" sz="2000" dirty="0" smtClean="0"/>
              <a:t>数。</a:t>
            </a:r>
            <a:endParaRPr kumimoji="1" lang="ja-JP" altLang="en-US" sz="2000" dirty="0"/>
          </a:p>
        </p:txBody>
      </p:sp>
    </p:spTree>
    <p:extLst>
      <p:ext uri="{BB962C8B-B14F-4D97-AF65-F5344CB8AC3E}">
        <p14:creationId xmlns:p14="http://schemas.microsoft.com/office/powerpoint/2010/main" val="399401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比較的に豊かな重慶市区と貧しい万州地区・黔江地区</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descr="重慶行政区分地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556792"/>
            <a:ext cx="5334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726247" y="3839158"/>
            <a:ext cx="2238241" cy="830997"/>
          </a:xfrm>
          <a:prstGeom prst="rect">
            <a:avLst/>
          </a:prstGeom>
          <a:noFill/>
        </p:spPr>
        <p:txBody>
          <a:bodyPr wrap="square" rtlCol="0">
            <a:spAutoFit/>
          </a:bodyPr>
          <a:lstStyle/>
          <a:p>
            <a:r>
              <a:rPr kumimoji="1" lang="ja-JP" altLang="en-US" sz="2400" b="1" dirty="0" smtClean="0">
                <a:solidFill>
                  <a:schemeClr val="accent1"/>
                </a:solidFill>
              </a:rPr>
              <a:t>三峡ダム生態経済地域</a:t>
            </a:r>
            <a:endParaRPr kumimoji="1" lang="ja-JP" altLang="en-US" sz="2400" b="1" dirty="0">
              <a:solidFill>
                <a:schemeClr val="accent1"/>
              </a:solidFill>
            </a:endParaRPr>
          </a:p>
        </p:txBody>
      </p:sp>
      <p:cxnSp>
        <p:nvCxnSpPr>
          <p:cNvPr id="6" name="直線矢印コネクタ 5"/>
          <p:cNvCxnSpPr/>
          <p:nvPr/>
        </p:nvCxnSpPr>
        <p:spPr>
          <a:xfrm flipH="1" flipV="1">
            <a:off x="6444208" y="3645024"/>
            <a:ext cx="288032" cy="38826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a:off x="6084168" y="4509120"/>
            <a:ext cx="648072"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79512" y="3284984"/>
            <a:ext cx="2448272" cy="461665"/>
          </a:xfrm>
          <a:prstGeom prst="rect">
            <a:avLst/>
          </a:prstGeom>
          <a:noFill/>
        </p:spPr>
        <p:txBody>
          <a:bodyPr wrap="square" rtlCol="0">
            <a:spAutoFit/>
          </a:bodyPr>
          <a:lstStyle/>
          <a:p>
            <a:r>
              <a:rPr kumimoji="1" lang="ja-JP" altLang="en-US" sz="2400" b="1" dirty="0" smtClean="0">
                <a:solidFill>
                  <a:schemeClr val="accent1"/>
                </a:solidFill>
              </a:rPr>
              <a:t>都市発達経済圏</a:t>
            </a:r>
            <a:endParaRPr kumimoji="1" lang="ja-JP" altLang="en-US" sz="2400" b="1" dirty="0">
              <a:solidFill>
                <a:schemeClr val="accent1"/>
              </a:solidFill>
            </a:endParaRPr>
          </a:p>
        </p:txBody>
      </p:sp>
      <p:cxnSp>
        <p:nvCxnSpPr>
          <p:cNvPr id="11" name="直線矢印コネクタ 10"/>
          <p:cNvCxnSpPr/>
          <p:nvPr/>
        </p:nvCxnSpPr>
        <p:spPr>
          <a:xfrm>
            <a:off x="2483768" y="3654492"/>
            <a:ext cx="864096" cy="757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円/楕円 4"/>
          <p:cNvSpPr/>
          <p:nvPr/>
        </p:nvSpPr>
        <p:spPr>
          <a:xfrm>
            <a:off x="2339752" y="3839158"/>
            <a:ext cx="2016224" cy="2110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rot="2993136">
            <a:off x="4850217" y="1506889"/>
            <a:ext cx="1182504" cy="31905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rot="8753098">
            <a:off x="4936062" y="4046991"/>
            <a:ext cx="1182504" cy="2529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0" y="4582203"/>
            <a:ext cx="2448272" cy="461665"/>
          </a:xfrm>
          <a:prstGeom prst="rect">
            <a:avLst/>
          </a:prstGeom>
          <a:noFill/>
        </p:spPr>
        <p:txBody>
          <a:bodyPr wrap="square" rtlCol="0">
            <a:spAutoFit/>
          </a:bodyPr>
          <a:lstStyle/>
          <a:p>
            <a:r>
              <a:rPr kumimoji="1" lang="ja-JP" altLang="en-US" sz="2400" b="1" dirty="0" smtClean="0">
                <a:solidFill>
                  <a:srgbClr val="FF0000"/>
                </a:solidFill>
              </a:rPr>
              <a:t>一時間経済圏</a:t>
            </a:r>
            <a:endParaRPr kumimoji="1" lang="ja-JP" altLang="en-US" sz="2400" b="1" dirty="0">
              <a:solidFill>
                <a:srgbClr val="FF0000"/>
              </a:solidFill>
            </a:endParaRPr>
          </a:p>
        </p:txBody>
      </p:sp>
      <p:cxnSp>
        <p:nvCxnSpPr>
          <p:cNvPr id="16" name="直線矢印コネクタ 15"/>
          <p:cNvCxnSpPr/>
          <p:nvPr/>
        </p:nvCxnSpPr>
        <p:spPr>
          <a:xfrm>
            <a:off x="1331640" y="5027018"/>
            <a:ext cx="93610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042430" y="1553669"/>
            <a:ext cx="1440160" cy="461665"/>
          </a:xfrm>
          <a:prstGeom prst="rect">
            <a:avLst/>
          </a:prstGeom>
          <a:noFill/>
        </p:spPr>
        <p:txBody>
          <a:bodyPr wrap="square" rtlCol="0">
            <a:spAutoFit/>
          </a:bodyPr>
          <a:lstStyle/>
          <a:p>
            <a:r>
              <a:rPr kumimoji="1" lang="ja-JP" altLang="en-US" sz="2400" b="1" dirty="0" smtClean="0">
                <a:solidFill>
                  <a:srgbClr val="FF0000"/>
                </a:solidFill>
              </a:rPr>
              <a:t>渝東北翼</a:t>
            </a:r>
            <a:endParaRPr kumimoji="1" lang="ja-JP" altLang="en-US" sz="2400" b="1" dirty="0">
              <a:solidFill>
                <a:srgbClr val="FF0000"/>
              </a:solidFill>
            </a:endParaRPr>
          </a:p>
        </p:txBody>
      </p:sp>
      <p:sp>
        <p:nvSpPr>
          <p:cNvPr id="19" name="テキスト ボックス 18"/>
          <p:cNvSpPr txBox="1"/>
          <p:nvPr/>
        </p:nvSpPr>
        <p:spPr>
          <a:xfrm>
            <a:off x="7289927" y="5487615"/>
            <a:ext cx="1440160" cy="461665"/>
          </a:xfrm>
          <a:prstGeom prst="rect">
            <a:avLst/>
          </a:prstGeom>
          <a:noFill/>
        </p:spPr>
        <p:txBody>
          <a:bodyPr wrap="square" rtlCol="0">
            <a:spAutoFit/>
          </a:bodyPr>
          <a:lstStyle/>
          <a:p>
            <a:r>
              <a:rPr kumimoji="1" lang="ja-JP" altLang="en-US" sz="2400" b="1" dirty="0" smtClean="0">
                <a:solidFill>
                  <a:srgbClr val="FF0000"/>
                </a:solidFill>
              </a:rPr>
              <a:t>渝東南翼</a:t>
            </a:r>
            <a:endParaRPr kumimoji="1" lang="ja-JP" altLang="en-US" sz="2400" b="1" dirty="0">
              <a:solidFill>
                <a:srgbClr val="FF0000"/>
              </a:solidFill>
            </a:endParaRPr>
          </a:p>
        </p:txBody>
      </p:sp>
      <p:cxnSp>
        <p:nvCxnSpPr>
          <p:cNvPr id="20" name="直線矢印コネクタ 19"/>
          <p:cNvCxnSpPr/>
          <p:nvPr/>
        </p:nvCxnSpPr>
        <p:spPr>
          <a:xfrm flipH="1">
            <a:off x="6709406" y="1867519"/>
            <a:ext cx="333024" cy="2308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6444208" y="5747373"/>
            <a:ext cx="880262"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956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都市</a:t>
            </a:r>
            <a:r>
              <a:rPr lang="ja-JP" altLang="en-US" dirty="0" smtClean="0"/>
              <a:t>発達経済圏と三峡ダム生態地域との比較（</a:t>
            </a:r>
            <a:r>
              <a:rPr lang="en-US" altLang="ja-JP" dirty="0" smtClean="0"/>
              <a:t>2012</a:t>
            </a:r>
            <a:r>
              <a:rPr lang="ja-JP" altLang="en-US" dirty="0" smtClean="0"/>
              <a:t>年）</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73755432"/>
              </p:ext>
            </p:extLst>
          </p:nvPr>
        </p:nvGraphicFramePr>
        <p:xfrm>
          <a:off x="971598" y="2132856"/>
          <a:ext cx="6455991" cy="1257300"/>
        </p:xfrm>
        <a:graphic>
          <a:graphicData uri="http://schemas.openxmlformats.org/drawingml/2006/table">
            <a:tbl>
              <a:tblPr>
                <a:tableStyleId>{5C22544A-7EE6-4342-B048-85BDC9FD1C3A}</a:tableStyleId>
              </a:tblPr>
              <a:tblGrid>
                <a:gridCol w="1692028"/>
                <a:gridCol w="936365"/>
                <a:gridCol w="1018503"/>
                <a:gridCol w="936365"/>
                <a:gridCol w="936365"/>
                <a:gridCol w="936365"/>
              </a:tblGrid>
              <a:tr h="251134">
                <a:tc>
                  <a:txBody>
                    <a:bodyPr/>
                    <a:lstStyle/>
                    <a:p>
                      <a:pPr algn="l" fontAlgn="ctr"/>
                      <a:r>
                        <a:rPr lang="ja-JP" altLang="en-US" sz="1600" u="none" strike="noStrike" dirty="0">
                          <a:effectLst/>
                          <a:latin typeface="+mn-ea"/>
                          <a:ea typeface="+mn-ea"/>
                        </a:rPr>
                        <a:t>　</a:t>
                      </a:r>
                      <a:endParaRPr lang="ja-JP" altLang="en-US" sz="16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600" u="none" strike="noStrike">
                          <a:effectLst/>
                          <a:latin typeface="+mn-ea"/>
                          <a:ea typeface="+mn-ea"/>
                        </a:rPr>
                        <a:t>戸籍人口</a:t>
                      </a:r>
                      <a:endParaRPr lang="ja-JP" altLang="en-US" sz="1600" b="0" i="0" u="none" strike="noStrike">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600" u="none" strike="noStrike">
                          <a:effectLst/>
                          <a:latin typeface="+mn-ea"/>
                          <a:ea typeface="+mn-ea"/>
                        </a:rPr>
                        <a:t>　</a:t>
                      </a:r>
                      <a:endParaRPr lang="ja-JP" altLang="en-US" sz="1600" b="0" i="0" u="none" strike="noStrike">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600" u="none" strike="noStrike">
                          <a:effectLst/>
                          <a:latin typeface="+mn-ea"/>
                          <a:ea typeface="+mn-ea"/>
                        </a:rPr>
                        <a:t>常住人口</a:t>
                      </a:r>
                      <a:endParaRPr lang="ja-JP" altLang="en-US" sz="1600" b="0" i="0" u="none" strike="noStrike">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600" u="none" strike="noStrike">
                          <a:effectLst/>
                          <a:latin typeface="+mn-ea"/>
                          <a:ea typeface="+mn-ea"/>
                        </a:rPr>
                        <a:t>　</a:t>
                      </a:r>
                      <a:endParaRPr lang="ja-JP" altLang="en-US" sz="1600" b="0" i="0" u="none" strike="noStrike">
                        <a:solidFill>
                          <a:srgbClr val="000000"/>
                        </a:solidFill>
                        <a:effectLst/>
                        <a:latin typeface="+mn-ea"/>
                        <a:ea typeface="+mn-ea"/>
                      </a:endParaRPr>
                    </a:p>
                  </a:txBody>
                  <a:tcPr marL="9525" marR="9525" marT="9525" marB="0" anchor="ctr">
                    <a:solidFill>
                      <a:schemeClr val="tx2">
                        <a:lumMod val="20000"/>
                        <a:lumOff val="80000"/>
                      </a:schemeClr>
                    </a:solidFill>
                  </a:tcPr>
                </a:tc>
                <a:tc rowSpan="2">
                  <a:txBody>
                    <a:bodyPr/>
                    <a:lstStyle/>
                    <a:p>
                      <a:pPr algn="ctr" fontAlgn="ctr"/>
                      <a:r>
                        <a:rPr lang="ja-JP" altLang="en-US" sz="1600" u="none" strike="noStrike" dirty="0">
                          <a:effectLst/>
                          <a:latin typeface="+mn-ea"/>
                          <a:ea typeface="+mn-ea"/>
                        </a:rPr>
                        <a:t>城鎮化率</a:t>
                      </a:r>
                      <a:endParaRPr lang="ja-JP" altLang="en-US" sz="16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r>
              <a:tr h="251134">
                <a:tc>
                  <a:txBody>
                    <a:bodyPr/>
                    <a:lstStyle/>
                    <a:p>
                      <a:pPr algn="l" fontAlgn="ctr"/>
                      <a:r>
                        <a:rPr lang="ja-JP" altLang="en-US" sz="1600" u="none" strike="noStrike" dirty="0">
                          <a:effectLst/>
                          <a:latin typeface="+mn-ea"/>
                          <a:ea typeface="+mn-ea"/>
                        </a:rPr>
                        <a:t>　</a:t>
                      </a:r>
                      <a:endParaRPr lang="ja-JP" altLang="en-US" sz="16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600" u="none" strike="noStrike">
                          <a:effectLst/>
                          <a:latin typeface="+mn-ea"/>
                          <a:ea typeface="+mn-ea"/>
                        </a:rPr>
                        <a:t>　</a:t>
                      </a:r>
                      <a:endParaRPr lang="ja-JP" altLang="en-US" sz="1600" b="0" i="0" u="none" strike="noStrike">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600" u="none" strike="noStrike">
                          <a:effectLst/>
                          <a:latin typeface="+mn-ea"/>
                          <a:ea typeface="+mn-ea"/>
                        </a:rPr>
                        <a:t>非農業人口</a:t>
                      </a:r>
                      <a:endParaRPr lang="ja-JP" altLang="en-US" sz="1600" b="0" i="0" u="none" strike="noStrike">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600" u="none" strike="noStrike">
                          <a:effectLst/>
                          <a:latin typeface="+mn-ea"/>
                          <a:ea typeface="+mn-ea"/>
                        </a:rPr>
                        <a:t>　</a:t>
                      </a:r>
                      <a:endParaRPr lang="ja-JP" altLang="en-US" sz="1600" b="0" i="0" u="none" strike="noStrike">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600" u="none" strike="noStrike" dirty="0">
                          <a:effectLst/>
                          <a:latin typeface="+mn-ea"/>
                          <a:ea typeface="+mn-ea"/>
                        </a:rPr>
                        <a:t>城鎮人口</a:t>
                      </a:r>
                      <a:endParaRPr lang="ja-JP" altLang="en-US" sz="16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c vMerge="1">
                  <a:txBody>
                    <a:bodyPr/>
                    <a:lstStyle/>
                    <a:p>
                      <a:endParaRPr kumimoji="1" lang="ja-JP" altLang="en-US"/>
                    </a:p>
                  </a:txBody>
                  <a:tcPr/>
                </a:tc>
              </a:tr>
              <a:tr h="251134">
                <a:tc>
                  <a:txBody>
                    <a:bodyPr/>
                    <a:lstStyle/>
                    <a:p>
                      <a:pPr algn="l" fontAlgn="ctr"/>
                      <a:r>
                        <a:rPr lang="zh-TW" altLang="en-US" sz="1600" u="none" strike="noStrike" dirty="0">
                          <a:effectLst/>
                          <a:latin typeface="ＭＳ Ｐゴシック" panose="020B0600070205080204" pitchFamily="50" charset="-128"/>
                          <a:ea typeface="ＭＳ Ｐゴシック" panose="020B0600070205080204" pitchFamily="50" charset="-128"/>
                        </a:rPr>
                        <a:t>都市発達経済圏</a:t>
                      </a:r>
                      <a:endParaRPr lang="zh-TW"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600" u="none" strike="noStrike" dirty="0">
                          <a:effectLst/>
                          <a:latin typeface="+mn-ea"/>
                          <a:ea typeface="+mn-ea"/>
                        </a:rPr>
                        <a:t>630.12</a:t>
                      </a:r>
                      <a:endParaRPr lang="en-US" altLang="ja-JP" sz="16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600" u="none" strike="noStrike">
                          <a:effectLst/>
                          <a:latin typeface="+mn-ea"/>
                          <a:ea typeface="+mn-ea"/>
                        </a:rPr>
                        <a:t>462.9</a:t>
                      </a:r>
                      <a:endParaRPr lang="en-US" altLang="ja-JP" sz="16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600" u="none" strike="noStrike">
                          <a:effectLst/>
                          <a:latin typeface="+mn-ea"/>
                          <a:ea typeface="+mn-ea"/>
                        </a:rPr>
                        <a:t>795.36</a:t>
                      </a:r>
                      <a:endParaRPr lang="en-US" altLang="ja-JP" sz="16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600" u="none" strike="noStrike">
                          <a:effectLst/>
                          <a:latin typeface="+mn-ea"/>
                          <a:ea typeface="+mn-ea"/>
                        </a:rPr>
                        <a:t>692.55</a:t>
                      </a:r>
                      <a:endParaRPr lang="en-US" altLang="ja-JP" sz="16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600" u="none" strike="noStrike">
                          <a:effectLst/>
                          <a:latin typeface="+mn-ea"/>
                          <a:ea typeface="+mn-ea"/>
                        </a:rPr>
                        <a:t>87.07</a:t>
                      </a:r>
                      <a:endParaRPr lang="en-US" altLang="ja-JP" sz="1600" b="0" i="0" u="none" strike="noStrike">
                        <a:solidFill>
                          <a:srgbClr val="000000"/>
                        </a:solidFill>
                        <a:effectLst/>
                        <a:latin typeface="+mn-ea"/>
                        <a:ea typeface="+mn-ea"/>
                      </a:endParaRPr>
                    </a:p>
                  </a:txBody>
                  <a:tcPr marL="9525" marR="9525" marT="9525" marB="0" anchor="ctr"/>
                </a:tc>
              </a:tr>
              <a:tr h="251134">
                <a:tc>
                  <a:txBody>
                    <a:bodyPr/>
                    <a:lstStyle/>
                    <a:p>
                      <a:pPr algn="l" fontAlgn="ctr"/>
                      <a:r>
                        <a:rPr lang="ja-JP" altLang="en-US" sz="1600" u="none" strike="noStrike" dirty="0">
                          <a:effectLst/>
                          <a:latin typeface="+mn-ea"/>
                          <a:ea typeface="+mn-ea"/>
                        </a:rPr>
                        <a:t>三峡ダム生態地域</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600" u="none" strike="noStrike" dirty="0">
                          <a:effectLst/>
                          <a:latin typeface="+mn-ea"/>
                          <a:ea typeface="+mn-ea"/>
                        </a:rPr>
                        <a:t>1675.41</a:t>
                      </a:r>
                      <a:endParaRPr lang="en-US" altLang="ja-JP" sz="16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600" u="none" strike="noStrike" dirty="0">
                          <a:effectLst/>
                          <a:latin typeface="+mn-ea"/>
                          <a:ea typeface="+mn-ea"/>
                        </a:rPr>
                        <a:t>504.59</a:t>
                      </a:r>
                      <a:endParaRPr lang="en-US" altLang="ja-JP" sz="16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600" u="none" strike="noStrike" dirty="0">
                          <a:effectLst/>
                          <a:latin typeface="+mn-ea"/>
                          <a:ea typeface="+mn-ea"/>
                        </a:rPr>
                        <a:t>1296.42</a:t>
                      </a:r>
                      <a:endParaRPr lang="en-US" altLang="ja-JP" sz="16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600" u="none" strike="noStrike" dirty="0">
                          <a:effectLst/>
                          <a:latin typeface="+mn-ea"/>
                          <a:ea typeface="+mn-ea"/>
                        </a:rPr>
                        <a:t>538.11</a:t>
                      </a:r>
                      <a:endParaRPr lang="en-US" altLang="ja-JP" sz="16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600" u="none" strike="noStrike" dirty="0">
                          <a:effectLst/>
                          <a:latin typeface="+mn-ea"/>
                          <a:ea typeface="+mn-ea"/>
                        </a:rPr>
                        <a:t>41.51</a:t>
                      </a:r>
                      <a:endParaRPr lang="en-US" altLang="ja-JP" sz="1600" b="0" i="0" u="none" strike="noStrike" dirty="0">
                        <a:solidFill>
                          <a:srgbClr val="000000"/>
                        </a:solidFill>
                        <a:effectLst/>
                        <a:latin typeface="+mn-ea"/>
                        <a:ea typeface="+mn-ea"/>
                      </a:endParaRPr>
                    </a:p>
                  </a:txBody>
                  <a:tcPr marL="9525" marR="9525" marT="9525" marB="0"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853186225"/>
              </p:ext>
            </p:extLst>
          </p:nvPr>
        </p:nvGraphicFramePr>
        <p:xfrm>
          <a:off x="107504" y="4077073"/>
          <a:ext cx="9001001" cy="2384915"/>
        </p:xfrm>
        <a:graphic>
          <a:graphicData uri="http://schemas.openxmlformats.org/drawingml/2006/table">
            <a:tbl>
              <a:tblPr>
                <a:tableStyleId>{5C22544A-7EE6-4342-B048-85BDC9FD1C3A}</a:tableStyleId>
              </a:tblPr>
              <a:tblGrid>
                <a:gridCol w="1728192"/>
                <a:gridCol w="792088"/>
                <a:gridCol w="720080"/>
                <a:gridCol w="792088"/>
                <a:gridCol w="792088"/>
                <a:gridCol w="792088"/>
                <a:gridCol w="462941"/>
                <a:gridCol w="730359"/>
                <a:gridCol w="730359"/>
                <a:gridCol w="730359"/>
                <a:gridCol w="730359"/>
              </a:tblGrid>
              <a:tr h="528885">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gridSpan="2">
                  <a:txBody>
                    <a:bodyPr/>
                    <a:lstStyle/>
                    <a:p>
                      <a:pPr algn="l" fontAlgn="ctr"/>
                      <a:r>
                        <a:rPr lang="zh-TW" altLang="en-US" sz="1600" u="none" strike="noStrike" dirty="0">
                          <a:effectLst/>
                          <a:latin typeface="ＭＳ Ｐゴシック" panose="020B0600070205080204" pitchFamily="50" charset="-128"/>
                          <a:ea typeface="ＭＳ Ｐゴシック" panose="020B0600070205080204" pitchFamily="50" charset="-128"/>
                        </a:rPr>
                        <a:t>ＧＤＰ総額</a:t>
                      </a:r>
                      <a:r>
                        <a:rPr lang="en-US" altLang="zh-TW" sz="1600" u="none" strike="noStrike" dirty="0">
                          <a:effectLst/>
                          <a:latin typeface="ＭＳ Ｐゴシック" panose="020B0600070205080204" pitchFamily="50" charset="-128"/>
                          <a:ea typeface="ＭＳ Ｐゴシック" panose="020B0600070205080204" pitchFamily="50" charset="-128"/>
                        </a:rPr>
                        <a:t>(</a:t>
                      </a:r>
                      <a:r>
                        <a:rPr lang="zh-TW" altLang="en-US" sz="1600" u="none" strike="noStrike" dirty="0">
                          <a:effectLst/>
                          <a:latin typeface="ＭＳ Ｐゴシック" panose="020B0600070205080204" pitchFamily="50" charset="-128"/>
                          <a:ea typeface="ＭＳ Ｐゴシック" panose="020B0600070205080204" pitchFamily="50" charset="-128"/>
                        </a:rPr>
                        <a:t>万元</a:t>
                      </a:r>
                      <a:r>
                        <a:rPr lang="en-US" altLang="zh-TW" sz="1600" u="none" strike="noStrike" dirty="0">
                          <a:effectLst/>
                          <a:latin typeface="ＭＳ Ｐゴシック" panose="020B0600070205080204" pitchFamily="50" charset="-128"/>
                          <a:ea typeface="ＭＳ Ｐゴシック" panose="020B0600070205080204" pitchFamily="50" charset="-128"/>
                        </a:rPr>
                        <a:t>)</a:t>
                      </a:r>
                      <a:endParaRPr lang="en-US" altLang="zh-TW"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68" marR="9268" marT="9268" marB="0" anchor="ctr">
                    <a:solidFill>
                      <a:schemeClr val="accent1">
                        <a:lumMod val="20000"/>
                        <a:lumOff val="80000"/>
                      </a:schemeClr>
                    </a:solidFill>
                  </a:tcPr>
                </a:tc>
                <a:tc hMerge="1">
                  <a:txBody>
                    <a:bodyPr/>
                    <a:lstStyle/>
                    <a:p>
                      <a:endParaRPr kumimoji="1" lang="ja-JP" altLang="en-US"/>
                    </a:p>
                  </a:txBody>
                  <a:tcPr/>
                </a:tc>
                <a:tc>
                  <a:txBody>
                    <a:bodyPr/>
                    <a:lstStyle/>
                    <a:p>
                      <a:pPr algn="l" fontAlgn="ctr"/>
                      <a:r>
                        <a:rPr lang="ja-JP" altLang="en-US" sz="1600" u="none" strike="noStrike" dirty="0">
                          <a:effectLst/>
                          <a:latin typeface="ＭＳ Ｐゴシック" panose="020B0600070205080204" pitchFamily="50" charset="-128"/>
                          <a:ea typeface="ＭＳ Ｐゴシック" panose="020B0600070205080204" pitchFamily="50" charset="-128"/>
                        </a:rPr>
                        <a:t>　</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268" marR="9268" marT="9268" marB="0" anchor="ctr">
                    <a:solidFill>
                      <a:schemeClr val="accent1">
                        <a:lumMod val="20000"/>
                        <a:lumOff val="80000"/>
                      </a:schemeClr>
                    </a:solidFill>
                  </a:tcPr>
                </a:tc>
                <a:tc gridSpan="2">
                  <a:txBody>
                    <a:bodyPr/>
                    <a:lstStyle/>
                    <a:p>
                      <a:pPr algn="l" fontAlgn="ctr"/>
                      <a:r>
                        <a:rPr lang="ja-JP" altLang="en-US" sz="1600" u="none" strike="noStrike" dirty="0">
                          <a:effectLst/>
                        </a:rPr>
                        <a:t>構成（％）</a:t>
                      </a:r>
                      <a:endParaRPr lang="ja-JP" altLang="en-US" sz="1600" b="0" i="0" u="none" strike="noStrike" dirty="0">
                        <a:solidFill>
                          <a:srgbClr val="000000"/>
                        </a:solidFill>
                        <a:effectLst/>
                        <a:latin typeface="ＭＳ Ｐゴシック"/>
                      </a:endParaRPr>
                    </a:p>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hMerge="1">
                  <a:txBody>
                    <a:bodyPr/>
                    <a:lstStyle/>
                    <a:p>
                      <a:pPr algn="l" fontAlgn="ct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268" marR="9268" marT="9268" marB="0" anchor="ctr">
                    <a:solidFill>
                      <a:schemeClr val="accent1">
                        <a:lumMod val="20000"/>
                        <a:lumOff val="80000"/>
                      </a:schemeClr>
                    </a:solidFill>
                  </a:tcPr>
                </a:tc>
              </a:tr>
              <a:tr h="528885">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dirty="0">
                          <a:effectLst/>
                        </a:rPr>
                        <a:t>第</a:t>
                      </a:r>
                      <a:r>
                        <a:rPr lang="en-US" altLang="ja-JP" sz="1600" u="none" strike="noStrike" dirty="0">
                          <a:effectLst/>
                        </a:rPr>
                        <a:t>1</a:t>
                      </a:r>
                      <a:r>
                        <a:rPr lang="ja-JP" altLang="en-US" sz="1600" u="none" strike="noStrike" dirty="0">
                          <a:effectLst/>
                        </a:rPr>
                        <a:t>次産業</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dirty="0">
                          <a:effectLst/>
                        </a:rPr>
                        <a:t>第</a:t>
                      </a:r>
                      <a:r>
                        <a:rPr lang="en-US" altLang="ja-JP" sz="1600" u="none" strike="noStrike" dirty="0">
                          <a:effectLst/>
                        </a:rPr>
                        <a:t>2</a:t>
                      </a:r>
                      <a:r>
                        <a:rPr lang="ja-JP" altLang="en-US" sz="1600" u="none" strike="noStrike" dirty="0">
                          <a:effectLst/>
                        </a:rPr>
                        <a:t>次産業</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dirty="0">
                          <a:effectLst/>
                        </a:rPr>
                        <a:t>第</a:t>
                      </a:r>
                      <a:r>
                        <a:rPr lang="en-US" altLang="ja-JP" sz="1600" u="none" strike="noStrike" dirty="0">
                          <a:effectLst/>
                        </a:rPr>
                        <a:t>3</a:t>
                      </a:r>
                      <a:r>
                        <a:rPr lang="ja-JP" altLang="en-US" sz="1600" u="none" strike="noStrike" dirty="0">
                          <a:effectLst/>
                        </a:rPr>
                        <a:t>次産業</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dirty="0">
                          <a:effectLst/>
                        </a:rPr>
                        <a:t>第</a:t>
                      </a:r>
                      <a:r>
                        <a:rPr lang="en-US" altLang="ja-JP" sz="1600" u="none" strike="noStrike" dirty="0">
                          <a:effectLst/>
                        </a:rPr>
                        <a:t>1</a:t>
                      </a:r>
                      <a:r>
                        <a:rPr lang="ja-JP" altLang="en-US" sz="1600" u="none" strike="noStrike" dirty="0">
                          <a:effectLst/>
                        </a:rPr>
                        <a:t>次産業</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gridSpan="2">
                  <a:txBody>
                    <a:bodyPr/>
                    <a:lstStyle/>
                    <a:p>
                      <a:pPr algn="l" fontAlgn="ctr"/>
                      <a:r>
                        <a:rPr lang="ja-JP" altLang="en-US" sz="1600" u="none" strike="noStrike" dirty="0">
                          <a:effectLst/>
                        </a:rPr>
                        <a:t>第</a:t>
                      </a:r>
                      <a:r>
                        <a:rPr lang="en-US" altLang="ja-JP" sz="1600" u="none" strike="noStrike" dirty="0">
                          <a:effectLst/>
                        </a:rPr>
                        <a:t>2</a:t>
                      </a:r>
                      <a:r>
                        <a:rPr lang="ja-JP" altLang="en-US" sz="1600" u="none" strike="noStrike" dirty="0">
                          <a:effectLst/>
                        </a:rPr>
                        <a:t>次産業</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hMerge="1">
                  <a:txBody>
                    <a:bodyPr/>
                    <a:lstStyle/>
                    <a:p>
                      <a:endParaRPr kumimoji="1" lang="ja-JP" altLang="en-US"/>
                    </a:p>
                  </a:txBody>
                  <a:tcPr/>
                </a:tc>
                <a:tc>
                  <a:txBody>
                    <a:bodyPr/>
                    <a:lstStyle/>
                    <a:p>
                      <a:pPr algn="l" fontAlgn="ctr"/>
                      <a:r>
                        <a:rPr lang="ja-JP" altLang="en-US" sz="1600" u="none" strike="noStrike">
                          <a:effectLst/>
                        </a:rPr>
                        <a:t>第</a:t>
                      </a:r>
                      <a:r>
                        <a:rPr lang="en-US" altLang="ja-JP" sz="1600" u="none" strike="noStrike">
                          <a:effectLst/>
                        </a:rPr>
                        <a:t>3</a:t>
                      </a:r>
                      <a:r>
                        <a:rPr lang="ja-JP" altLang="en-US" sz="1600" u="none" strike="noStrike">
                          <a:effectLst/>
                        </a:rPr>
                        <a:t>次産業</a:t>
                      </a:r>
                      <a:endParaRPr lang="ja-JP" altLang="en-US" sz="1600" b="0" i="0" u="none" strike="noStrike">
                        <a:solidFill>
                          <a:srgbClr val="000000"/>
                        </a:solidFill>
                        <a:effectLst/>
                        <a:latin typeface="ＭＳ Ｐゴシック"/>
                      </a:endParaRPr>
                    </a:p>
                  </a:txBody>
                  <a:tcPr marL="9268" marR="9268" marT="9268" marB="0" anchor="ctr">
                    <a:solidFill>
                      <a:schemeClr val="accent1">
                        <a:lumMod val="20000"/>
                        <a:lumOff val="80000"/>
                      </a:schemeClr>
                    </a:solidFill>
                  </a:tcPr>
                </a:tc>
              </a:tr>
              <a:tr h="269375">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dirty="0">
                          <a:effectLst/>
                        </a:rPr>
                        <a:t>工業</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dirty="0">
                          <a:effectLst/>
                        </a:rPr>
                        <a:t>工業</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268" marR="9268" marT="9268" marB="0" anchor="ctr">
                    <a:solidFill>
                      <a:schemeClr val="accent1">
                        <a:lumMod val="20000"/>
                        <a:lumOff val="80000"/>
                      </a:schemeClr>
                    </a:solidFill>
                  </a:tcPr>
                </a:tc>
              </a:tr>
              <a:tr h="528885">
                <a:tc>
                  <a:txBody>
                    <a:bodyPr/>
                    <a:lstStyle/>
                    <a:p>
                      <a:pPr algn="l" fontAlgn="ctr"/>
                      <a:r>
                        <a:rPr lang="zh-TW" altLang="en-US" sz="1600" u="none" strike="noStrike" dirty="0">
                          <a:effectLst/>
                          <a:latin typeface="ＭＳ Ｐゴシック" panose="020B0600070205080204" pitchFamily="50" charset="-128"/>
                          <a:ea typeface="ＭＳ Ｐゴシック" panose="020B0600070205080204" pitchFamily="50" charset="-128"/>
                        </a:rPr>
                        <a:t>都市発達経済圏</a:t>
                      </a:r>
                      <a:endParaRPr lang="zh-TW"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68" marR="9268" marT="9268" marB="0" anchor="ctr">
                    <a:solidFill>
                      <a:schemeClr val="tx2">
                        <a:lumMod val="20000"/>
                        <a:lumOff val="80000"/>
                      </a:schemeClr>
                    </a:solidFill>
                  </a:tcPr>
                </a:tc>
                <a:tc>
                  <a:txBody>
                    <a:bodyPr/>
                    <a:lstStyle/>
                    <a:p>
                      <a:pPr algn="r" fontAlgn="ctr"/>
                      <a:r>
                        <a:rPr lang="en-US" altLang="ja-JP" sz="1400" u="none" strike="noStrike" dirty="0">
                          <a:effectLst/>
                        </a:rPr>
                        <a:t>50164900</a:t>
                      </a:r>
                      <a:endParaRPr lang="en-US" altLang="ja-JP" sz="14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400" u="none" strike="noStrike" dirty="0">
                          <a:effectLst/>
                        </a:rPr>
                        <a:t>974800</a:t>
                      </a:r>
                      <a:endParaRPr lang="en-US" altLang="ja-JP" sz="14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400" u="none" strike="noStrike" dirty="0">
                          <a:effectLst/>
                        </a:rPr>
                        <a:t>24736600</a:t>
                      </a:r>
                      <a:endParaRPr lang="en-US" altLang="ja-JP" sz="14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400" u="none" strike="noStrike" dirty="0">
                          <a:effectLst/>
                        </a:rPr>
                        <a:t>21003800</a:t>
                      </a:r>
                      <a:endParaRPr lang="en-US" altLang="ja-JP" sz="14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400" u="none" strike="noStrike" dirty="0">
                          <a:effectLst/>
                        </a:rPr>
                        <a:t>24453500</a:t>
                      </a:r>
                      <a:endParaRPr lang="en-US" altLang="ja-JP" sz="14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600" u="none" strike="noStrike" dirty="0">
                          <a:effectLst/>
                        </a:rPr>
                        <a:t>100</a:t>
                      </a:r>
                      <a:endParaRPr lang="en-US" altLang="ja-JP" sz="16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600" u="none" strike="noStrike" dirty="0">
                          <a:effectLst/>
                        </a:rPr>
                        <a:t>1.94 </a:t>
                      </a:r>
                      <a:endParaRPr lang="en-US" altLang="ja-JP" sz="16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600" u="none" strike="noStrike" dirty="0">
                          <a:effectLst/>
                        </a:rPr>
                        <a:t>49.31 </a:t>
                      </a:r>
                      <a:endParaRPr lang="en-US" altLang="ja-JP" sz="16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600" u="none" strike="noStrike" dirty="0">
                          <a:effectLst/>
                        </a:rPr>
                        <a:t>41.87 </a:t>
                      </a:r>
                      <a:endParaRPr lang="en-US" altLang="ja-JP" sz="16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600" u="none" strike="noStrike" dirty="0">
                          <a:effectLst/>
                        </a:rPr>
                        <a:t>48.75 </a:t>
                      </a:r>
                      <a:endParaRPr lang="en-US" altLang="ja-JP" sz="16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r>
              <a:tr h="528885">
                <a:tc>
                  <a:txBody>
                    <a:bodyPr/>
                    <a:lstStyle/>
                    <a:p>
                      <a:pPr algn="l" fontAlgn="ctr"/>
                      <a:r>
                        <a:rPr lang="ja-JP" altLang="en-US" sz="1600" u="none" strike="noStrike" dirty="0">
                          <a:effectLst/>
                          <a:latin typeface="ＭＳ Ｐゴシック" panose="020B0600070205080204" pitchFamily="50" charset="-128"/>
                          <a:ea typeface="ＭＳ Ｐゴシック" panose="020B0600070205080204" pitchFamily="50" charset="-128"/>
                        </a:rPr>
                        <a:t>三峡ダム生態地域</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268" marR="9268" marT="9268" marB="0" anchor="ctr">
                    <a:solidFill>
                      <a:schemeClr val="tx2">
                        <a:lumMod val="20000"/>
                        <a:lumOff val="80000"/>
                      </a:schemeClr>
                    </a:solidFill>
                  </a:tcPr>
                </a:tc>
                <a:tc>
                  <a:txBody>
                    <a:bodyPr/>
                    <a:lstStyle/>
                    <a:p>
                      <a:pPr algn="r" fontAlgn="ctr"/>
                      <a:r>
                        <a:rPr lang="en-US" altLang="ja-JP" sz="1400" u="none" strike="noStrike" dirty="0">
                          <a:effectLst/>
                        </a:rPr>
                        <a:t>35739100</a:t>
                      </a:r>
                      <a:endParaRPr lang="en-US" altLang="ja-JP" sz="14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400" u="none" strike="noStrike" dirty="0">
                          <a:effectLst/>
                        </a:rPr>
                        <a:t>4658900</a:t>
                      </a:r>
                      <a:endParaRPr lang="en-US" altLang="ja-JP" sz="14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400" u="none" strike="noStrike" dirty="0">
                          <a:effectLst/>
                        </a:rPr>
                        <a:t>18888600</a:t>
                      </a:r>
                      <a:endParaRPr lang="en-US" altLang="ja-JP" sz="14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400" u="none" strike="noStrike" dirty="0">
                          <a:effectLst/>
                        </a:rPr>
                        <a:t>15106500</a:t>
                      </a:r>
                      <a:endParaRPr lang="en-US" altLang="ja-JP" sz="14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400" u="none" strike="noStrike" dirty="0">
                          <a:effectLst/>
                        </a:rPr>
                        <a:t>1219600</a:t>
                      </a:r>
                      <a:endParaRPr lang="en-US" altLang="ja-JP" sz="14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600" u="none" strike="noStrike" dirty="0">
                          <a:effectLst/>
                        </a:rPr>
                        <a:t>100</a:t>
                      </a:r>
                      <a:endParaRPr lang="en-US" altLang="ja-JP" sz="16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600" u="none" strike="noStrike" dirty="0">
                          <a:effectLst/>
                        </a:rPr>
                        <a:t>13.04 </a:t>
                      </a:r>
                      <a:endParaRPr lang="en-US" altLang="ja-JP" sz="16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600" u="none" strike="noStrike" dirty="0">
                          <a:effectLst/>
                        </a:rPr>
                        <a:t>52.85 </a:t>
                      </a:r>
                      <a:endParaRPr lang="en-US" altLang="ja-JP" sz="16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600" u="none" strike="noStrike" dirty="0">
                          <a:effectLst/>
                        </a:rPr>
                        <a:t>42.27 </a:t>
                      </a:r>
                      <a:endParaRPr lang="en-US" altLang="ja-JP" sz="16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c>
                  <a:txBody>
                    <a:bodyPr/>
                    <a:lstStyle/>
                    <a:p>
                      <a:pPr algn="r" fontAlgn="ctr"/>
                      <a:r>
                        <a:rPr lang="en-US" altLang="ja-JP" sz="1600" u="none" strike="noStrike" dirty="0">
                          <a:effectLst/>
                        </a:rPr>
                        <a:t>3.41 </a:t>
                      </a:r>
                      <a:endParaRPr lang="en-US" altLang="ja-JP" sz="1600" b="0" i="0" u="none" strike="noStrike" dirty="0">
                        <a:solidFill>
                          <a:srgbClr val="000000"/>
                        </a:solidFill>
                        <a:effectLst/>
                        <a:latin typeface="ＭＳ Ｐゴシック"/>
                      </a:endParaRPr>
                    </a:p>
                  </a:txBody>
                  <a:tcPr marL="9268" marR="9268" marT="9268" marB="0" anchor="ctr">
                    <a:solidFill>
                      <a:schemeClr val="tx2">
                        <a:lumMod val="20000"/>
                        <a:lumOff val="80000"/>
                      </a:schemeClr>
                    </a:solidFill>
                  </a:tcPr>
                </a:tc>
              </a:tr>
            </a:tbl>
          </a:graphicData>
        </a:graphic>
      </p:graphicFrame>
      <p:sp>
        <p:nvSpPr>
          <p:cNvPr id="3" name="円/楕円 2"/>
          <p:cNvSpPr/>
          <p:nvPr/>
        </p:nvSpPr>
        <p:spPr>
          <a:xfrm>
            <a:off x="6336196" y="5373216"/>
            <a:ext cx="648072"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7" name="円/楕円 6"/>
          <p:cNvSpPr/>
          <p:nvPr/>
        </p:nvSpPr>
        <p:spPr>
          <a:xfrm>
            <a:off x="8495928" y="5445224"/>
            <a:ext cx="648072"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4" name="円/楕円 3"/>
          <p:cNvSpPr/>
          <p:nvPr/>
        </p:nvSpPr>
        <p:spPr>
          <a:xfrm>
            <a:off x="6876256" y="2780928"/>
            <a:ext cx="57606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 name="テキスト ボックス 7"/>
          <p:cNvSpPr txBox="1"/>
          <p:nvPr/>
        </p:nvSpPr>
        <p:spPr>
          <a:xfrm>
            <a:off x="533747" y="6488668"/>
            <a:ext cx="7920880" cy="307777"/>
          </a:xfrm>
          <a:prstGeom prst="rect">
            <a:avLst/>
          </a:prstGeom>
          <a:noFill/>
        </p:spPr>
        <p:txBody>
          <a:bodyPr wrap="square" rtlCol="0">
            <a:spAutoFit/>
          </a:bodyPr>
          <a:lstStyle/>
          <a:p>
            <a:r>
              <a:rPr lang="ja-JP" altLang="en-US" sz="1400" dirty="0"/>
              <a:t>出所</a:t>
            </a:r>
            <a:r>
              <a:rPr kumimoji="1" lang="ja-JP" altLang="en-US" sz="1400" dirty="0" smtClean="0"/>
              <a:t>：</a:t>
            </a:r>
            <a:r>
              <a:rPr kumimoji="1" lang="en-US" altLang="ja-JP" sz="1400" dirty="0" smtClean="0"/>
              <a:t>『</a:t>
            </a:r>
            <a:r>
              <a:rPr kumimoji="1" lang="ja-JP" altLang="en-US" sz="1400" dirty="0" smtClean="0"/>
              <a:t>重慶市統計年鑑</a:t>
            </a:r>
            <a:r>
              <a:rPr kumimoji="1" lang="en-US" altLang="ja-JP" sz="1400" dirty="0" smtClean="0"/>
              <a:t>』</a:t>
            </a:r>
            <a:r>
              <a:rPr lang="en-US" altLang="ja-JP" sz="1400" dirty="0" smtClean="0"/>
              <a:t>2012</a:t>
            </a:r>
            <a:r>
              <a:rPr lang="ja-JP" altLang="en-US" sz="1400" dirty="0" smtClean="0"/>
              <a:t>年版より報告者作成。</a:t>
            </a:r>
            <a:endParaRPr kumimoji="1" lang="ja-JP" altLang="en-US" sz="1400" dirty="0"/>
          </a:p>
        </p:txBody>
      </p:sp>
      <p:sp>
        <p:nvSpPr>
          <p:cNvPr id="9" name="テキスト ボックス 8"/>
          <p:cNvSpPr txBox="1"/>
          <p:nvPr/>
        </p:nvSpPr>
        <p:spPr>
          <a:xfrm>
            <a:off x="971600" y="3429000"/>
            <a:ext cx="7920880" cy="307777"/>
          </a:xfrm>
          <a:prstGeom prst="rect">
            <a:avLst/>
          </a:prstGeom>
          <a:noFill/>
        </p:spPr>
        <p:txBody>
          <a:bodyPr wrap="square" rtlCol="0">
            <a:spAutoFit/>
          </a:bodyPr>
          <a:lstStyle/>
          <a:p>
            <a:r>
              <a:rPr lang="ja-JP" altLang="en-US" sz="1400" dirty="0"/>
              <a:t>出所</a:t>
            </a:r>
            <a:r>
              <a:rPr kumimoji="1" lang="ja-JP" altLang="en-US" sz="1400" dirty="0" smtClean="0"/>
              <a:t>：</a:t>
            </a:r>
            <a:r>
              <a:rPr kumimoji="1" lang="en-US" altLang="ja-JP" sz="1400" dirty="0" smtClean="0"/>
              <a:t>『</a:t>
            </a:r>
            <a:r>
              <a:rPr kumimoji="1" lang="ja-JP" altLang="en-US" sz="1400" dirty="0" smtClean="0"/>
              <a:t>重慶市統計年鑑</a:t>
            </a:r>
            <a:r>
              <a:rPr kumimoji="1" lang="en-US" altLang="ja-JP" sz="1400" dirty="0" smtClean="0"/>
              <a:t>』</a:t>
            </a:r>
            <a:r>
              <a:rPr lang="en-US" altLang="ja-JP" sz="1400" dirty="0" smtClean="0"/>
              <a:t>2012</a:t>
            </a:r>
            <a:r>
              <a:rPr lang="ja-JP" altLang="en-US" sz="1400" dirty="0" smtClean="0"/>
              <a:t>年版より報告者作成。</a:t>
            </a:r>
            <a:endParaRPr kumimoji="1" lang="ja-JP" altLang="en-US" sz="1400" dirty="0"/>
          </a:p>
        </p:txBody>
      </p:sp>
    </p:spTree>
    <p:extLst>
      <p:ext uri="{BB962C8B-B14F-4D97-AF65-F5344CB8AC3E}">
        <p14:creationId xmlns:p14="http://schemas.microsoft.com/office/powerpoint/2010/main" val="1436240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1</a:t>
            </a:r>
            <a:r>
              <a:rPr kumimoji="1" lang="ja-JP" altLang="en-US" dirty="0" smtClean="0"/>
              <a:t>人当たりＧＤＰ格差は縮小傾向</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57390296"/>
              </p:ext>
            </p:extLst>
          </p:nvPr>
        </p:nvGraphicFramePr>
        <p:xfrm>
          <a:off x="467544" y="170080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755576" y="6309320"/>
            <a:ext cx="7920880" cy="307777"/>
          </a:xfrm>
          <a:prstGeom prst="rect">
            <a:avLst/>
          </a:prstGeom>
          <a:noFill/>
        </p:spPr>
        <p:txBody>
          <a:bodyPr wrap="square" rtlCol="0">
            <a:spAutoFit/>
          </a:bodyPr>
          <a:lstStyle/>
          <a:p>
            <a:r>
              <a:rPr lang="ja-JP" altLang="en-US" sz="1400" dirty="0"/>
              <a:t>出所</a:t>
            </a:r>
            <a:r>
              <a:rPr kumimoji="1" lang="ja-JP" altLang="en-US" sz="1400" dirty="0" smtClean="0"/>
              <a:t>：</a:t>
            </a:r>
            <a:r>
              <a:rPr kumimoji="1" lang="en-US" altLang="ja-JP" sz="1400" dirty="0" smtClean="0"/>
              <a:t>『</a:t>
            </a:r>
            <a:r>
              <a:rPr kumimoji="1" lang="ja-JP" altLang="en-US" sz="1400" dirty="0" smtClean="0"/>
              <a:t>重慶市統計年鑑</a:t>
            </a:r>
            <a:r>
              <a:rPr kumimoji="1" lang="en-US" altLang="ja-JP" sz="1400" dirty="0" smtClean="0"/>
              <a:t>』</a:t>
            </a:r>
            <a:r>
              <a:rPr lang="en-US" altLang="ja-JP" sz="1400" dirty="0" smtClean="0"/>
              <a:t>2012</a:t>
            </a:r>
            <a:r>
              <a:rPr lang="ja-JP" altLang="en-US" sz="1400" dirty="0" smtClean="0"/>
              <a:t>年版より報告者作成。</a:t>
            </a:r>
            <a:endParaRPr kumimoji="1" lang="ja-JP" altLang="en-US" sz="1400" dirty="0"/>
          </a:p>
        </p:txBody>
      </p:sp>
    </p:spTree>
    <p:extLst>
      <p:ext uri="{BB962C8B-B14F-4D97-AF65-F5344CB8AC3E}">
        <p14:creationId xmlns:p14="http://schemas.microsoft.com/office/powerpoint/2010/main" val="842084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都市発達経済圏、三峡ダム生態</a:t>
            </a:r>
            <a:r>
              <a:rPr lang="ja-JP" altLang="en-US" dirty="0" smtClean="0"/>
              <a:t>地域の都市農村間の格差も縮小傾向</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20488772"/>
              </p:ext>
            </p:extLst>
          </p:nvPr>
        </p:nvGraphicFramePr>
        <p:xfrm>
          <a:off x="683568" y="1844826"/>
          <a:ext cx="7776863" cy="4608511"/>
        </p:xfrm>
        <a:graphic>
          <a:graphicData uri="http://schemas.openxmlformats.org/drawingml/2006/table">
            <a:tbl>
              <a:tblPr>
                <a:tableStyleId>{5C22544A-7EE6-4342-B048-85BDC9FD1C3A}</a:tableStyleId>
              </a:tblPr>
              <a:tblGrid>
                <a:gridCol w="1269337"/>
                <a:gridCol w="991126"/>
                <a:gridCol w="991126"/>
                <a:gridCol w="952003"/>
                <a:gridCol w="991126"/>
                <a:gridCol w="952003"/>
                <a:gridCol w="952003"/>
                <a:gridCol w="678139"/>
              </a:tblGrid>
              <a:tr h="289003">
                <a:tc rowSpan="2">
                  <a:txBody>
                    <a:bodyPr/>
                    <a:lstStyle/>
                    <a:p>
                      <a:pPr algn="ctr" fontAlgn="ctr"/>
                      <a:r>
                        <a:rPr lang="ja-JP" altLang="en-US" sz="1800" u="none" strike="noStrike" dirty="0">
                          <a:effectLst/>
                        </a:rPr>
                        <a:t>年</a:t>
                      </a:r>
                      <a:endParaRPr lang="ja-JP" altLang="en-US" sz="1800" b="0" i="0" u="none" strike="noStrike" dirty="0">
                        <a:solidFill>
                          <a:srgbClr val="000000"/>
                        </a:solidFill>
                        <a:effectLst/>
                        <a:latin typeface="ＭＳ Ｐゴシック"/>
                      </a:endParaRPr>
                    </a:p>
                  </a:txBody>
                  <a:tcPr marL="9525" marR="9525" marT="9525" marB="0" anchor="ctr"/>
                </a:tc>
                <a:tc gridSpan="3">
                  <a:txBody>
                    <a:bodyPr/>
                    <a:lstStyle/>
                    <a:p>
                      <a:pPr algn="ctr" fontAlgn="ctr"/>
                      <a:r>
                        <a:rPr lang="zh-TW" altLang="en-US" sz="1800" u="none" strike="noStrike" dirty="0">
                          <a:effectLst/>
                          <a:latin typeface="ＭＳ Ｐゴシック" panose="020B0600070205080204" pitchFamily="50" charset="-128"/>
                          <a:ea typeface="ＭＳ Ｐゴシック" panose="020B0600070205080204" pitchFamily="50" charset="-128"/>
                        </a:rPr>
                        <a:t>都市発達経済圏</a:t>
                      </a:r>
                      <a:endParaRPr lang="zh-TW"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800" u="none" strike="noStrike">
                          <a:effectLst/>
                        </a:rPr>
                        <a:t>三峡ダム生態地域</a:t>
                      </a:r>
                      <a:endParaRPr lang="ja-JP" altLang="en-US" sz="1800" b="0" i="0" u="none" strike="noStrike">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en-US" sz="1800" u="none" strike="noStrike" dirty="0" err="1">
                          <a:effectLst/>
                        </a:rPr>
                        <a:t>a/d</a:t>
                      </a:r>
                      <a:endParaRPr lang="en-US" sz="1800" b="0" i="0" u="none" strike="noStrike" dirty="0">
                        <a:solidFill>
                          <a:srgbClr val="000000"/>
                        </a:solidFill>
                        <a:effectLst/>
                        <a:latin typeface="ＭＳ Ｐゴシック"/>
                      </a:endParaRPr>
                    </a:p>
                  </a:txBody>
                  <a:tcPr marL="9525" marR="9525" marT="9525" marB="0" anchor="ctr"/>
                </a:tc>
              </a:tr>
              <a:tr h="289003">
                <a:tc vMerge="1">
                  <a:txBody>
                    <a:bodyPr/>
                    <a:lstStyle/>
                    <a:p>
                      <a:endParaRPr kumimoji="1" lang="ja-JP" altLang="en-US"/>
                    </a:p>
                  </a:txBody>
                  <a:tcPr/>
                </a:tc>
                <a:tc>
                  <a:txBody>
                    <a:bodyPr/>
                    <a:lstStyle/>
                    <a:p>
                      <a:pPr algn="ctr" fontAlgn="ctr"/>
                      <a:r>
                        <a:rPr lang="ja-JP" altLang="en-US" sz="1800" u="none" strike="noStrike">
                          <a:effectLst/>
                        </a:rPr>
                        <a:t>都市</a:t>
                      </a:r>
                      <a:r>
                        <a:rPr lang="en-US" sz="1800" u="none" strike="noStrike">
                          <a:effectLst/>
                        </a:rPr>
                        <a:t>a</a:t>
                      </a:r>
                      <a:endParaRPr lang="en-US" sz="1800" b="0" i="0" u="none" strike="noStrike">
                        <a:solidFill>
                          <a:srgbClr val="000000"/>
                        </a:solidFill>
                        <a:effectLst/>
                        <a:latin typeface="ＭＳ Ｐゴシック"/>
                      </a:endParaRPr>
                    </a:p>
                  </a:txBody>
                  <a:tcPr marL="9525" marR="9525" marT="9525" marB="0" anchor="ctr"/>
                </a:tc>
                <a:tc>
                  <a:txBody>
                    <a:bodyPr/>
                    <a:lstStyle/>
                    <a:p>
                      <a:pPr algn="ctr" fontAlgn="ctr"/>
                      <a:r>
                        <a:rPr lang="ja-JP" altLang="en-US" sz="1800" u="none" strike="noStrike">
                          <a:effectLst/>
                        </a:rPr>
                        <a:t>農村</a:t>
                      </a:r>
                      <a:r>
                        <a:rPr lang="en-US" sz="1800" u="none" strike="noStrike">
                          <a:effectLst/>
                        </a:rPr>
                        <a:t>b</a:t>
                      </a:r>
                      <a:endParaRPr lang="en-US" sz="1800" b="0" i="0" u="none" strike="noStrike">
                        <a:solidFill>
                          <a:srgbClr val="000000"/>
                        </a:solidFill>
                        <a:effectLst/>
                        <a:latin typeface="ＭＳ Ｐゴシック"/>
                      </a:endParaRPr>
                    </a:p>
                  </a:txBody>
                  <a:tcPr marL="9525" marR="9525" marT="9525" marB="0" anchor="ctr"/>
                </a:tc>
                <a:tc>
                  <a:txBody>
                    <a:bodyPr/>
                    <a:lstStyle/>
                    <a:p>
                      <a:pPr algn="ctr" fontAlgn="ctr"/>
                      <a:r>
                        <a:rPr lang="en-US" sz="1800" u="none" strike="noStrike">
                          <a:effectLst/>
                        </a:rPr>
                        <a:t>a/b</a:t>
                      </a:r>
                      <a:endParaRPr lang="en-US" sz="1800" b="0" i="0" u="none" strike="noStrike">
                        <a:solidFill>
                          <a:srgbClr val="000000"/>
                        </a:solidFill>
                        <a:effectLst/>
                        <a:latin typeface="ＭＳ Ｐゴシック"/>
                      </a:endParaRPr>
                    </a:p>
                  </a:txBody>
                  <a:tcPr marL="9525" marR="9525" marT="9525" marB="0" anchor="ctr"/>
                </a:tc>
                <a:tc>
                  <a:txBody>
                    <a:bodyPr/>
                    <a:lstStyle/>
                    <a:p>
                      <a:pPr algn="ctr" fontAlgn="ctr"/>
                      <a:r>
                        <a:rPr lang="ja-JP" altLang="en-US" sz="1800" u="none" strike="noStrike">
                          <a:effectLst/>
                        </a:rPr>
                        <a:t>都市</a:t>
                      </a:r>
                      <a:r>
                        <a:rPr lang="en-US" sz="1800" u="none" strike="noStrike">
                          <a:effectLst/>
                        </a:rPr>
                        <a:t>c</a:t>
                      </a:r>
                      <a:endParaRPr lang="en-US" sz="1800" b="0" i="0" u="none" strike="noStrike">
                        <a:solidFill>
                          <a:srgbClr val="000000"/>
                        </a:solidFill>
                        <a:effectLst/>
                        <a:latin typeface="ＭＳ Ｐゴシック"/>
                      </a:endParaRPr>
                    </a:p>
                  </a:txBody>
                  <a:tcPr marL="9525" marR="9525" marT="9525" marB="0" anchor="ctr"/>
                </a:tc>
                <a:tc>
                  <a:txBody>
                    <a:bodyPr/>
                    <a:lstStyle/>
                    <a:p>
                      <a:pPr algn="ctr" fontAlgn="ctr"/>
                      <a:r>
                        <a:rPr lang="ja-JP" altLang="en-US" sz="1800" u="none" strike="noStrike">
                          <a:effectLst/>
                        </a:rPr>
                        <a:t>農村</a:t>
                      </a:r>
                      <a:r>
                        <a:rPr lang="en-US" sz="1800" u="none" strike="noStrike">
                          <a:effectLst/>
                        </a:rPr>
                        <a:t>d</a:t>
                      </a:r>
                      <a:endParaRPr lang="en-US" sz="1800" b="0" i="0" u="none" strike="noStrike">
                        <a:solidFill>
                          <a:srgbClr val="000000"/>
                        </a:solidFill>
                        <a:effectLst/>
                        <a:latin typeface="ＭＳ Ｐゴシック"/>
                      </a:endParaRPr>
                    </a:p>
                  </a:txBody>
                  <a:tcPr marL="9525" marR="9525" marT="9525" marB="0" anchor="ctr"/>
                </a:tc>
                <a:tc>
                  <a:txBody>
                    <a:bodyPr/>
                    <a:lstStyle/>
                    <a:p>
                      <a:pPr algn="ctr" fontAlgn="ctr"/>
                      <a:r>
                        <a:rPr lang="en-US" sz="1800" u="none" strike="noStrike" dirty="0">
                          <a:effectLst/>
                        </a:rPr>
                        <a:t>ｃ/ｄ</a:t>
                      </a:r>
                      <a:endParaRPr lang="en-US" sz="1800" b="0" i="0" u="none" strike="noStrike" dirty="0">
                        <a:solidFill>
                          <a:srgbClr val="000000"/>
                        </a:solidFill>
                        <a:effectLst/>
                        <a:latin typeface="ＭＳ Ｐゴシック"/>
                      </a:endParaRPr>
                    </a:p>
                  </a:txBody>
                  <a:tcPr marL="9525" marR="9525" marT="9525" marB="0" anchor="ctr"/>
                </a:tc>
                <a:tc vMerge="1">
                  <a:txBody>
                    <a:bodyPr/>
                    <a:lstStyle/>
                    <a:p>
                      <a:endParaRPr kumimoji="1" lang="ja-JP" altLang="en-US"/>
                    </a:p>
                  </a:txBody>
                  <a:tcPr/>
                </a:tc>
              </a:tr>
              <a:tr h="289003">
                <a:tc>
                  <a:txBody>
                    <a:bodyPr/>
                    <a:lstStyle/>
                    <a:p>
                      <a:pPr algn="ctr" fontAlgn="ctr"/>
                      <a:r>
                        <a:rPr lang="en-US" altLang="ja-JP" sz="1800" u="none" strike="noStrike" dirty="0">
                          <a:effectLst/>
                        </a:rPr>
                        <a:t>2001</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2946.22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1527.00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289003">
                <a:tc>
                  <a:txBody>
                    <a:bodyPr/>
                    <a:lstStyle/>
                    <a:p>
                      <a:pPr algn="ctr" fontAlgn="ctr"/>
                      <a:r>
                        <a:rPr lang="en-US" altLang="ja-JP" sz="1800" u="none" strike="noStrike" dirty="0">
                          <a:effectLst/>
                        </a:rPr>
                        <a:t>2002</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2976.38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1631.06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289003">
                <a:tc>
                  <a:txBody>
                    <a:bodyPr/>
                    <a:lstStyle/>
                    <a:p>
                      <a:pPr algn="ctr" fontAlgn="ctr"/>
                      <a:r>
                        <a:rPr lang="en-US" altLang="ja-JP" sz="1800" u="none" strike="noStrike" dirty="0">
                          <a:effectLst/>
                        </a:rPr>
                        <a:t>2003</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3158.75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1757.71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289003">
                <a:tc>
                  <a:txBody>
                    <a:bodyPr/>
                    <a:lstStyle/>
                    <a:p>
                      <a:pPr algn="ctr" fontAlgn="ctr"/>
                      <a:r>
                        <a:rPr lang="en-US" altLang="ja-JP" sz="1800" u="none" strike="noStrike" dirty="0">
                          <a:effectLst/>
                        </a:rPr>
                        <a:t>2004</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3584.04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2053.43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289003">
                <a:tc>
                  <a:txBody>
                    <a:bodyPr/>
                    <a:lstStyle/>
                    <a:p>
                      <a:pPr algn="ctr" fontAlgn="ctr"/>
                      <a:r>
                        <a:rPr lang="en-US" altLang="ja-JP" sz="1800" u="none" strike="noStrike" dirty="0">
                          <a:effectLst/>
                        </a:rPr>
                        <a:t>2005</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dirty="0">
                          <a:effectLst/>
                        </a:rPr>
                        <a:t>　</a:t>
                      </a:r>
                      <a:endParaRPr lang="ja-JP" altLang="en-US"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4045.38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2291.66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289003">
                <a:tc>
                  <a:txBody>
                    <a:bodyPr/>
                    <a:lstStyle/>
                    <a:p>
                      <a:pPr algn="ctr" fontAlgn="ctr"/>
                      <a:r>
                        <a:rPr lang="en-US" altLang="ja-JP" sz="1800" u="none" strike="noStrike" dirty="0">
                          <a:effectLst/>
                        </a:rPr>
                        <a:t>2006</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dirty="0">
                          <a:effectLst/>
                        </a:rPr>
                        <a:t>　</a:t>
                      </a:r>
                      <a:endParaRPr lang="ja-JP" altLang="en-US"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4385.72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2410.32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dirty="0">
                          <a:effectLst/>
                        </a:rPr>
                        <a:t>　</a:t>
                      </a:r>
                      <a:endParaRPr lang="ja-JP" altLang="en-US"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r>
              <a:tr h="289003">
                <a:tc>
                  <a:txBody>
                    <a:bodyPr/>
                    <a:lstStyle/>
                    <a:p>
                      <a:pPr algn="ctr" fontAlgn="ctr"/>
                      <a:r>
                        <a:rPr lang="en-US" altLang="ja-JP" sz="1800" u="none" strike="noStrike" dirty="0">
                          <a:effectLst/>
                        </a:rPr>
                        <a:t>2007</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dirty="0">
                          <a:effectLst/>
                        </a:rPr>
                        <a:t>　</a:t>
                      </a:r>
                      <a:endParaRPr lang="ja-JP" altLang="en-US"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5309.45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2917.07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289003">
                <a:tc>
                  <a:txBody>
                    <a:bodyPr/>
                    <a:lstStyle/>
                    <a:p>
                      <a:pPr algn="ctr" fontAlgn="ctr"/>
                      <a:r>
                        <a:rPr lang="en-US" altLang="ja-JP" sz="1800" u="none" strike="noStrike" dirty="0">
                          <a:effectLst/>
                        </a:rPr>
                        <a:t>2008</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6281.74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3446.79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289003">
                <a:tc>
                  <a:txBody>
                    <a:bodyPr/>
                    <a:lstStyle/>
                    <a:p>
                      <a:pPr algn="ctr" fontAlgn="ctr"/>
                      <a:r>
                        <a:rPr lang="en-US" altLang="ja-JP" sz="1800" u="none" strike="noStrike" dirty="0">
                          <a:effectLst/>
                        </a:rPr>
                        <a:t>2009</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dirty="0">
                          <a:effectLst/>
                        </a:rPr>
                        <a:t>17315.78 </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6954.39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2.49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12458.76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3821.74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3.26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4.53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289003">
                <a:tc>
                  <a:txBody>
                    <a:bodyPr/>
                    <a:lstStyle/>
                    <a:p>
                      <a:pPr algn="ctr" fontAlgn="ctr"/>
                      <a:r>
                        <a:rPr lang="en-US" altLang="ja-JP" sz="1800" u="none" strike="noStrike" dirty="0">
                          <a:effectLst/>
                        </a:rPr>
                        <a:t>2010</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19235.00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8095.80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2.38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13888.35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4547.19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3.05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4.23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289003">
                <a:tc>
                  <a:txBody>
                    <a:bodyPr/>
                    <a:lstStyle/>
                    <a:p>
                      <a:pPr algn="ctr" fontAlgn="ctr"/>
                      <a:r>
                        <a:rPr lang="en-US" altLang="ja-JP" sz="1800" u="none" strike="noStrike" dirty="0">
                          <a:effectLst/>
                        </a:rPr>
                        <a:t>2011</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dirty="0">
                          <a:effectLst/>
                        </a:rPr>
                        <a:t>22081.89 </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9720.38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2.27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16048.65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5671.25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2.83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3.89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289003">
                <a:tc>
                  <a:txBody>
                    <a:bodyPr/>
                    <a:lstStyle/>
                    <a:p>
                      <a:pPr algn="ctr" fontAlgn="ctr"/>
                      <a:r>
                        <a:rPr lang="en-US" altLang="ja-JP" sz="1800" u="none" strike="noStrike">
                          <a:effectLst/>
                        </a:rPr>
                        <a:t>2012</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dirty="0">
                          <a:effectLst/>
                        </a:rPr>
                        <a:t>24787.44 </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dirty="0">
                          <a:effectLst/>
                        </a:rPr>
                        <a:t>11041.50 </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dirty="0">
                          <a:effectLst/>
                        </a:rPr>
                        <a:t>2.24 </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18292.59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6504.71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2.81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a:effectLst/>
                        </a:rPr>
                        <a:t>3.81 </a:t>
                      </a:r>
                      <a:endParaRPr lang="en-US" altLang="ja-JP"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r>
              <a:tr h="562469">
                <a:tc>
                  <a:txBody>
                    <a:bodyPr/>
                    <a:lstStyle/>
                    <a:p>
                      <a:pPr algn="ctr" fontAlgn="ctr"/>
                      <a:r>
                        <a:rPr lang="en-US" altLang="ja-JP" sz="1800" u="none" strike="noStrike">
                          <a:effectLst/>
                        </a:rPr>
                        <a:t>2009-2012</a:t>
                      </a:r>
                      <a:r>
                        <a:rPr lang="ja-JP" altLang="en-US" sz="1800" u="none" strike="noStrike">
                          <a:effectLst/>
                        </a:rPr>
                        <a:t>年増加率</a:t>
                      </a:r>
                      <a:endParaRPr lang="ja-JP" altLang="en-US" sz="1800" b="0" i="0" u="none" strike="noStrike">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dirty="0" smtClean="0">
                          <a:effectLst/>
                        </a:rPr>
                        <a:t>43.15</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dirty="0" smtClean="0">
                          <a:effectLst/>
                        </a:rPr>
                        <a:t>58.77</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dirty="0">
                          <a:effectLst/>
                        </a:rPr>
                        <a:t>―</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dirty="0" smtClean="0">
                          <a:effectLst/>
                        </a:rPr>
                        <a:t>46.83</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dirty="0" smtClean="0">
                          <a:effectLst/>
                        </a:rPr>
                        <a:t>70.20</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dirty="0">
                          <a:effectLst/>
                        </a:rPr>
                        <a:t>―</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fontAlgn="ctr"/>
                      <a:r>
                        <a:rPr lang="en-US" altLang="ja-JP" sz="1800" u="none" strike="noStrike" dirty="0">
                          <a:effectLst/>
                        </a:rPr>
                        <a:t>―</a:t>
                      </a:r>
                      <a:endParaRPr lang="en-US" altLang="ja-JP"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r>
            </a:tbl>
          </a:graphicData>
        </a:graphic>
      </p:graphicFrame>
      <p:sp>
        <p:nvSpPr>
          <p:cNvPr id="5" name="テキスト ボックス 4"/>
          <p:cNvSpPr txBox="1"/>
          <p:nvPr/>
        </p:nvSpPr>
        <p:spPr>
          <a:xfrm>
            <a:off x="533747" y="6488668"/>
            <a:ext cx="7920880" cy="307777"/>
          </a:xfrm>
          <a:prstGeom prst="rect">
            <a:avLst/>
          </a:prstGeom>
          <a:noFill/>
        </p:spPr>
        <p:txBody>
          <a:bodyPr wrap="square" rtlCol="0">
            <a:spAutoFit/>
          </a:bodyPr>
          <a:lstStyle/>
          <a:p>
            <a:r>
              <a:rPr lang="ja-JP" altLang="en-US" sz="1400" dirty="0"/>
              <a:t>出所</a:t>
            </a:r>
            <a:r>
              <a:rPr kumimoji="1" lang="ja-JP" altLang="en-US" sz="1400" dirty="0" smtClean="0"/>
              <a:t>：</a:t>
            </a:r>
            <a:r>
              <a:rPr kumimoji="1" lang="en-US" altLang="ja-JP" sz="1400" dirty="0" smtClean="0"/>
              <a:t>『</a:t>
            </a:r>
            <a:r>
              <a:rPr kumimoji="1" lang="ja-JP" altLang="en-US" sz="1400" dirty="0" smtClean="0"/>
              <a:t>重慶市統計年鑑</a:t>
            </a:r>
            <a:r>
              <a:rPr kumimoji="1" lang="en-US" altLang="ja-JP" sz="1400" dirty="0" smtClean="0"/>
              <a:t>』</a:t>
            </a:r>
            <a:r>
              <a:rPr lang="ja-JP" altLang="en-US" sz="1400" dirty="0" smtClean="0"/>
              <a:t>各年版より報告者作成。</a:t>
            </a:r>
            <a:endParaRPr kumimoji="1" lang="ja-JP" altLang="en-US" sz="1400" dirty="0"/>
          </a:p>
        </p:txBody>
      </p:sp>
    </p:spTree>
    <p:extLst>
      <p:ext uri="{BB962C8B-B14F-4D97-AF65-F5344CB8AC3E}">
        <p14:creationId xmlns:p14="http://schemas.microsoft.com/office/powerpoint/2010/main" val="177780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総収入</a:t>
            </a:r>
            <a:r>
              <a:rPr lang="ja-JP" altLang="en-US" dirty="0" smtClean="0"/>
              <a:t>へ</a:t>
            </a:r>
            <a:r>
              <a:rPr kumimoji="1" lang="ja-JP" altLang="en-US" dirty="0" smtClean="0"/>
              <a:t>の</a:t>
            </a:r>
            <a:r>
              <a:rPr lang="ja-JP" altLang="en-US" dirty="0" smtClean="0"/>
              <a:t>寄与度（都市）</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0076138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611560" y="5949280"/>
            <a:ext cx="7920880" cy="307777"/>
          </a:xfrm>
          <a:prstGeom prst="rect">
            <a:avLst/>
          </a:prstGeom>
          <a:noFill/>
        </p:spPr>
        <p:txBody>
          <a:bodyPr wrap="square" rtlCol="0">
            <a:spAutoFit/>
          </a:bodyPr>
          <a:lstStyle/>
          <a:p>
            <a:r>
              <a:rPr lang="ja-JP" altLang="en-US" sz="1400" dirty="0"/>
              <a:t>出所</a:t>
            </a:r>
            <a:r>
              <a:rPr kumimoji="1" lang="ja-JP" altLang="en-US" sz="1400" dirty="0" smtClean="0"/>
              <a:t>：</a:t>
            </a:r>
            <a:r>
              <a:rPr kumimoji="1" lang="en-US" altLang="ja-JP" sz="1400" dirty="0" smtClean="0"/>
              <a:t>『</a:t>
            </a:r>
            <a:r>
              <a:rPr kumimoji="1" lang="ja-JP" altLang="en-US" sz="1400" dirty="0" smtClean="0"/>
              <a:t>重慶市統計年鑑</a:t>
            </a:r>
            <a:r>
              <a:rPr kumimoji="1" lang="en-US" altLang="ja-JP" sz="1400" dirty="0" smtClean="0"/>
              <a:t>』</a:t>
            </a:r>
            <a:r>
              <a:rPr lang="ja-JP" altLang="en-US" sz="1400" dirty="0" smtClean="0"/>
              <a:t>各年版より報告者作成。</a:t>
            </a:r>
            <a:endParaRPr kumimoji="1" lang="ja-JP" altLang="en-US" sz="1400" dirty="0"/>
          </a:p>
        </p:txBody>
      </p:sp>
    </p:spTree>
    <p:extLst>
      <p:ext uri="{BB962C8B-B14F-4D97-AF65-F5344CB8AC3E}">
        <p14:creationId xmlns:p14="http://schemas.microsoft.com/office/powerpoint/2010/main" val="2226470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1.</a:t>
            </a:r>
            <a:r>
              <a:rPr lang="ja-JP" altLang="en-US" dirty="0" smtClean="0"/>
              <a:t>　はじめに</a:t>
            </a:r>
            <a:r>
              <a:rPr lang="en-US" altLang="ja-JP" dirty="0" smtClean="0"/>
              <a:t/>
            </a:r>
            <a:br>
              <a:rPr lang="en-US" altLang="ja-JP" dirty="0" smtClean="0"/>
            </a:br>
            <a:r>
              <a:rPr lang="en-US" altLang="ja-JP" dirty="0" smtClean="0"/>
              <a:t>1.1</a:t>
            </a:r>
            <a:r>
              <a:rPr lang="ja-JP" altLang="en-US" dirty="0" smtClean="0"/>
              <a:t>　報告の目的</a:t>
            </a:r>
            <a:endParaRPr kumimoji="1" lang="ja-JP" altLang="en-US" dirty="0"/>
          </a:p>
        </p:txBody>
      </p:sp>
      <p:sp>
        <p:nvSpPr>
          <p:cNvPr id="3" name="コンテンツ プレースホルダー 2"/>
          <p:cNvSpPr>
            <a:spLocks noGrp="1"/>
          </p:cNvSpPr>
          <p:nvPr>
            <p:ph idx="1"/>
          </p:nvPr>
        </p:nvSpPr>
        <p:spPr/>
        <p:txBody>
          <a:bodyPr/>
          <a:lstStyle/>
          <a:p>
            <a:r>
              <a:rPr lang="ja-JP" altLang="en-US" dirty="0"/>
              <a:t>中国全体での格差縮小の傾向を確認しつつ、重慶市での格差縮小の現状を分析する。</a:t>
            </a:r>
          </a:p>
          <a:p>
            <a:endParaRPr lang="ja-JP" altLang="en-US" dirty="0"/>
          </a:p>
          <a:p>
            <a:r>
              <a:rPr lang="ja-JP" altLang="en-US" dirty="0"/>
              <a:t>「新型城鎮化政策」は格差を縮小させているの</a:t>
            </a:r>
            <a:r>
              <a:rPr lang="ja-JP" altLang="en-US" dirty="0" smtClean="0"/>
              <a:t>か、統計データを用いて検証する。</a:t>
            </a:r>
            <a:endParaRPr lang="ja-JP" altLang="en-US" dirty="0"/>
          </a:p>
          <a:p>
            <a:endParaRPr kumimoji="1" lang="ja-JP" altLang="en-US" dirty="0"/>
          </a:p>
        </p:txBody>
      </p:sp>
    </p:spTree>
    <p:extLst>
      <p:ext uri="{BB962C8B-B14F-4D97-AF65-F5344CB8AC3E}">
        <p14:creationId xmlns:p14="http://schemas.microsoft.com/office/powerpoint/2010/main" val="3276444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純収入への寄与度（農村）</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2439921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683568" y="6180891"/>
            <a:ext cx="7920880" cy="307777"/>
          </a:xfrm>
          <a:prstGeom prst="rect">
            <a:avLst/>
          </a:prstGeom>
          <a:noFill/>
        </p:spPr>
        <p:txBody>
          <a:bodyPr wrap="square" rtlCol="0">
            <a:spAutoFit/>
          </a:bodyPr>
          <a:lstStyle/>
          <a:p>
            <a:r>
              <a:rPr lang="ja-JP" altLang="en-US" sz="1400" dirty="0"/>
              <a:t>出所</a:t>
            </a:r>
            <a:r>
              <a:rPr kumimoji="1" lang="ja-JP" altLang="en-US" sz="1400" dirty="0" smtClean="0"/>
              <a:t>：</a:t>
            </a:r>
            <a:r>
              <a:rPr kumimoji="1" lang="en-US" altLang="ja-JP" sz="1400" dirty="0" smtClean="0"/>
              <a:t>『</a:t>
            </a:r>
            <a:r>
              <a:rPr kumimoji="1" lang="ja-JP" altLang="en-US" sz="1400" dirty="0" smtClean="0"/>
              <a:t>重慶市統計年鑑</a:t>
            </a:r>
            <a:r>
              <a:rPr kumimoji="1" lang="en-US" altLang="ja-JP" sz="1400" dirty="0" smtClean="0"/>
              <a:t>』</a:t>
            </a:r>
            <a:r>
              <a:rPr lang="ja-JP" altLang="en-US" sz="1400" dirty="0" smtClean="0"/>
              <a:t>各年版より報告者作成。</a:t>
            </a:r>
            <a:endParaRPr kumimoji="1" lang="ja-JP" altLang="en-US" sz="1400" dirty="0"/>
          </a:p>
        </p:txBody>
      </p:sp>
    </p:spTree>
    <p:extLst>
      <p:ext uri="{BB962C8B-B14F-4D97-AF65-F5344CB8AC3E}">
        <p14:creationId xmlns:p14="http://schemas.microsoft.com/office/powerpoint/2010/main" val="101606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重慶市格差の現状総括</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a:t>
            </a:r>
            <a:r>
              <a:rPr kumimoji="1" lang="ja-JP" altLang="en-US" dirty="0" smtClean="0"/>
              <a:t>人当たりＧＤＰの推移をみる限り、</a:t>
            </a:r>
            <a:r>
              <a:rPr lang="ja-JP" altLang="en-US" dirty="0"/>
              <a:t>都市発達</a:t>
            </a:r>
            <a:r>
              <a:rPr lang="ja-JP" altLang="en-US" dirty="0" smtClean="0"/>
              <a:t>経済圏と</a:t>
            </a:r>
            <a:r>
              <a:rPr lang="ja-JP" altLang="en-US" dirty="0"/>
              <a:t>三峡ダム生態</a:t>
            </a:r>
            <a:r>
              <a:rPr lang="ja-JP" altLang="en-US" dirty="0" smtClean="0"/>
              <a:t>地域の所得格差は</a:t>
            </a:r>
            <a:r>
              <a:rPr kumimoji="1" lang="ja-JP" altLang="en-US" dirty="0" smtClean="0"/>
              <a:t>縮小の傾向の傾向にある。</a:t>
            </a:r>
            <a:endParaRPr kumimoji="1" lang="en-US" altLang="ja-JP" dirty="0" smtClean="0"/>
          </a:p>
          <a:p>
            <a:r>
              <a:rPr lang="ja-JP" altLang="en-US" dirty="0" smtClean="0"/>
              <a:t>都市発達経済圏内の都市農村格差、三峡ダム生態地域内の都市農村格差ともに縮小の傾向にある。</a:t>
            </a:r>
            <a:endParaRPr lang="en-US" altLang="ja-JP" dirty="0" smtClean="0"/>
          </a:p>
          <a:p>
            <a:r>
              <a:rPr kumimoji="1" lang="ja-JP" altLang="en-US" dirty="0" smtClean="0"/>
              <a:t>格差縮小の背景には、三峡ダム生態経済圏の賃金収入の大幅な増加がある。</a:t>
            </a:r>
            <a:endParaRPr kumimoji="1" lang="en-US" altLang="ja-JP" dirty="0" smtClean="0"/>
          </a:p>
          <a:p>
            <a:endParaRPr kumimoji="1" lang="ja-JP" altLang="en-US" dirty="0"/>
          </a:p>
        </p:txBody>
      </p:sp>
    </p:spTree>
    <p:extLst>
      <p:ext uri="{BB962C8B-B14F-4D97-AF65-F5344CB8AC3E}">
        <p14:creationId xmlns:p14="http://schemas.microsoft.com/office/powerpoint/2010/main" val="3034227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3.</a:t>
            </a:r>
            <a:r>
              <a:rPr kumimoji="1" lang="ja-JP" altLang="en-US" dirty="0" smtClean="0"/>
              <a:t>　城鎮化の現状</a:t>
            </a:r>
            <a:r>
              <a:rPr kumimoji="1" lang="en-US" altLang="ja-JP" dirty="0" smtClean="0"/>
              <a:t/>
            </a:r>
            <a:br>
              <a:rPr kumimoji="1" lang="en-US" altLang="ja-JP" dirty="0" smtClean="0"/>
            </a:br>
            <a:r>
              <a:rPr lang="en-US" altLang="ja-JP" dirty="0" smtClean="0"/>
              <a:t>3.1</a:t>
            </a:r>
            <a:r>
              <a:rPr lang="ja-JP" altLang="en-US" dirty="0" smtClean="0"/>
              <a:t>　城鎮化率の推移</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720987582"/>
              </p:ext>
            </p:extLst>
          </p:nvPr>
        </p:nvGraphicFramePr>
        <p:xfrm>
          <a:off x="457200" y="1600200"/>
          <a:ext cx="8435280" cy="4853136"/>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533747" y="6488668"/>
            <a:ext cx="7920880" cy="307777"/>
          </a:xfrm>
          <a:prstGeom prst="rect">
            <a:avLst/>
          </a:prstGeom>
          <a:noFill/>
        </p:spPr>
        <p:txBody>
          <a:bodyPr wrap="square" rtlCol="0">
            <a:spAutoFit/>
          </a:bodyPr>
          <a:lstStyle/>
          <a:p>
            <a:r>
              <a:rPr lang="ja-JP" altLang="en-US" sz="1400" dirty="0"/>
              <a:t>出所</a:t>
            </a:r>
            <a:r>
              <a:rPr kumimoji="1" lang="ja-JP" altLang="en-US" sz="1400" dirty="0" smtClean="0"/>
              <a:t>：</a:t>
            </a:r>
            <a:r>
              <a:rPr kumimoji="1" lang="en-US" altLang="ja-JP" sz="1400" dirty="0" smtClean="0"/>
              <a:t>『</a:t>
            </a:r>
            <a:r>
              <a:rPr kumimoji="1" lang="ja-JP" altLang="en-US" sz="1400" dirty="0" smtClean="0"/>
              <a:t>重慶市統計年鑑</a:t>
            </a:r>
            <a:r>
              <a:rPr kumimoji="1" lang="en-US" altLang="ja-JP" sz="1400" dirty="0" smtClean="0"/>
              <a:t>』</a:t>
            </a:r>
            <a:r>
              <a:rPr lang="ja-JP" altLang="en-US" sz="1400" dirty="0" smtClean="0"/>
              <a:t>各年版より報告者作成。</a:t>
            </a:r>
            <a:endParaRPr kumimoji="1" lang="ja-JP" altLang="en-US" sz="1400" dirty="0"/>
          </a:p>
        </p:txBody>
      </p:sp>
    </p:spTree>
    <p:extLst>
      <p:ext uri="{BB962C8B-B14F-4D97-AF65-F5344CB8AC3E}">
        <p14:creationId xmlns:p14="http://schemas.microsoft.com/office/powerpoint/2010/main" val="2707709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重慶市　城</a:t>
            </a:r>
            <a:r>
              <a:rPr lang="ja-JP" altLang="en-US" dirty="0"/>
              <a:t>鎮</a:t>
            </a:r>
            <a:r>
              <a:rPr lang="ja-JP" altLang="en-US" dirty="0" smtClean="0"/>
              <a:t>人口</a:t>
            </a:r>
            <a:r>
              <a:rPr lang="en-US" altLang="ja-JP" dirty="0" smtClean="0"/>
              <a:t>/</a:t>
            </a:r>
            <a:r>
              <a:rPr lang="ja-JP" altLang="en-US" dirty="0" smtClean="0"/>
              <a:t>常住人口</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760700898"/>
              </p:ext>
            </p:extLst>
          </p:nvPr>
        </p:nvGraphicFramePr>
        <p:xfrm>
          <a:off x="899592" y="1412776"/>
          <a:ext cx="7992888"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899592" y="6464393"/>
            <a:ext cx="7920880" cy="307777"/>
          </a:xfrm>
          <a:prstGeom prst="rect">
            <a:avLst/>
          </a:prstGeom>
          <a:noFill/>
        </p:spPr>
        <p:txBody>
          <a:bodyPr wrap="square" rtlCol="0">
            <a:spAutoFit/>
          </a:bodyPr>
          <a:lstStyle/>
          <a:p>
            <a:r>
              <a:rPr lang="ja-JP" altLang="en-US" sz="1400" dirty="0"/>
              <a:t>出所</a:t>
            </a:r>
            <a:r>
              <a:rPr kumimoji="1" lang="ja-JP" altLang="en-US" sz="1400" dirty="0" smtClean="0"/>
              <a:t>：</a:t>
            </a:r>
            <a:r>
              <a:rPr kumimoji="1" lang="en-US" altLang="ja-JP" sz="1400" dirty="0" smtClean="0"/>
              <a:t>『</a:t>
            </a:r>
            <a:r>
              <a:rPr kumimoji="1" lang="ja-JP" altLang="en-US" sz="1400" dirty="0" smtClean="0"/>
              <a:t>重慶市統計年鑑</a:t>
            </a:r>
            <a:r>
              <a:rPr kumimoji="1" lang="en-US" altLang="ja-JP" sz="1400" dirty="0" smtClean="0"/>
              <a:t>』</a:t>
            </a:r>
            <a:r>
              <a:rPr lang="ja-JP" altLang="en-US" sz="1400" dirty="0" smtClean="0"/>
              <a:t>各年版より報告者作成。</a:t>
            </a:r>
            <a:endParaRPr kumimoji="1" lang="ja-JP" altLang="en-US" sz="1400" dirty="0"/>
          </a:p>
        </p:txBody>
      </p:sp>
    </p:spTree>
    <p:extLst>
      <p:ext uri="{BB962C8B-B14F-4D97-AF65-F5344CB8AC3E}">
        <p14:creationId xmlns:p14="http://schemas.microsoft.com/office/powerpoint/2010/main" val="2110300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重慶市　都市人口</a:t>
            </a:r>
            <a:r>
              <a:rPr lang="en-US" altLang="ja-JP" dirty="0" smtClean="0"/>
              <a:t>/</a:t>
            </a:r>
            <a:r>
              <a:rPr lang="ja-JP" altLang="en-US" dirty="0" smtClean="0"/>
              <a:t>戸籍人口</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125077841"/>
              </p:ext>
            </p:extLst>
          </p:nvPr>
        </p:nvGraphicFramePr>
        <p:xfrm>
          <a:off x="1043608" y="1628800"/>
          <a:ext cx="7488832"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683568" y="6464393"/>
            <a:ext cx="7920880" cy="307777"/>
          </a:xfrm>
          <a:prstGeom prst="rect">
            <a:avLst/>
          </a:prstGeom>
          <a:noFill/>
        </p:spPr>
        <p:txBody>
          <a:bodyPr wrap="square" rtlCol="0">
            <a:spAutoFit/>
          </a:bodyPr>
          <a:lstStyle/>
          <a:p>
            <a:r>
              <a:rPr lang="ja-JP" altLang="en-US" sz="1400" dirty="0"/>
              <a:t>出所</a:t>
            </a:r>
            <a:r>
              <a:rPr kumimoji="1" lang="ja-JP" altLang="en-US" sz="1400" dirty="0" smtClean="0"/>
              <a:t>：</a:t>
            </a:r>
            <a:r>
              <a:rPr kumimoji="1" lang="en-US" altLang="ja-JP" sz="1400" dirty="0" smtClean="0"/>
              <a:t>『</a:t>
            </a:r>
            <a:r>
              <a:rPr kumimoji="1" lang="ja-JP" altLang="en-US" sz="1400" dirty="0" smtClean="0"/>
              <a:t>重慶市統計年鑑</a:t>
            </a:r>
            <a:r>
              <a:rPr kumimoji="1" lang="en-US" altLang="ja-JP" sz="1400" dirty="0" smtClean="0"/>
              <a:t>』</a:t>
            </a:r>
            <a:r>
              <a:rPr lang="ja-JP" altLang="en-US" sz="1400" dirty="0" smtClean="0"/>
              <a:t>各年版より報告者作成。</a:t>
            </a:r>
            <a:endParaRPr kumimoji="1" lang="ja-JP" altLang="en-US" sz="1400" dirty="0"/>
          </a:p>
        </p:txBody>
      </p:sp>
    </p:spTree>
    <p:extLst>
      <p:ext uri="{BB962C8B-B14F-4D97-AF65-F5344CB8AC3E}">
        <p14:creationId xmlns:p14="http://schemas.microsoft.com/office/powerpoint/2010/main" val="3194875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856984" cy="1143000"/>
          </a:xfrm>
        </p:spPr>
        <p:txBody>
          <a:bodyPr>
            <a:normAutofit fontScale="90000"/>
          </a:bodyPr>
          <a:lstStyle/>
          <a:p>
            <a:r>
              <a:rPr kumimoji="1" lang="en-US" altLang="ja-JP" dirty="0" smtClean="0"/>
              <a:t>3.2</a:t>
            </a:r>
            <a:r>
              <a:rPr kumimoji="1" lang="ja-JP" altLang="en-US" dirty="0" smtClean="0"/>
              <a:t>　重慶での「新型城鎮化」政策の展開</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2010</a:t>
            </a:r>
            <a:r>
              <a:rPr lang="ja-JP" altLang="en-US" dirty="0" smtClean="0"/>
              <a:t>年</a:t>
            </a:r>
            <a:r>
              <a:rPr lang="en-US" altLang="ja-JP" dirty="0" smtClean="0"/>
              <a:t>8</a:t>
            </a:r>
            <a:r>
              <a:rPr lang="ja-JP" altLang="en-US" dirty="0" smtClean="0"/>
              <a:t>月から、市内</a:t>
            </a:r>
            <a:r>
              <a:rPr lang="en-US" altLang="ja-JP" dirty="0" smtClean="0"/>
              <a:t>1000</a:t>
            </a:r>
            <a:r>
              <a:rPr lang="ja-JP" altLang="en-US" dirty="0" smtClean="0"/>
              <a:t>万人の農民を対象に、「農転非」（農村戸籍から非農村戸籍への切り替え）を本格的に開始。</a:t>
            </a:r>
            <a:endParaRPr lang="en-US" altLang="ja-JP" dirty="0" smtClean="0"/>
          </a:p>
          <a:p>
            <a:r>
              <a:rPr kumimoji="1" lang="en-US" altLang="ja-JP" dirty="0" smtClean="0"/>
              <a:t>2012</a:t>
            </a:r>
            <a:r>
              <a:rPr kumimoji="1" lang="ja-JP" altLang="en-US" dirty="0" smtClean="0"/>
              <a:t>年までに</a:t>
            </a:r>
            <a:r>
              <a:rPr kumimoji="1" lang="en-US" altLang="ja-JP" dirty="0" smtClean="0"/>
              <a:t>359</a:t>
            </a:r>
            <a:r>
              <a:rPr kumimoji="1" lang="ja-JP" altLang="en-US" dirty="0" smtClean="0"/>
              <a:t>万人転戸（</a:t>
            </a:r>
            <a:r>
              <a:rPr kumimoji="1" lang="en-US" altLang="ja-JP" dirty="0" smtClean="0"/>
              <a:t>2013</a:t>
            </a:r>
            <a:r>
              <a:rPr kumimoji="1" lang="ja-JP" altLang="en-US" dirty="0" smtClean="0"/>
              <a:t>年重慶市人民政府工作報告）。</a:t>
            </a:r>
            <a:r>
              <a:rPr kumimoji="1" lang="en-US" altLang="ja-JP" dirty="0" smtClean="0"/>
              <a:t>2013</a:t>
            </a:r>
            <a:r>
              <a:rPr kumimoji="1" lang="ja-JP" altLang="en-US" dirty="0" smtClean="0"/>
              <a:t>年には新たに</a:t>
            </a:r>
            <a:r>
              <a:rPr kumimoji="1" lang="en-US" altLang="ja-JP" dirty="0" smtClean="0"/>
              <a:t>24.1</a:t>
            </a:r>
            <a:r>
              <a:rPr kumimoji="1" lang="ja-JP" altLang="en-US" dirty="0" smtClean="0"/>
              <a:t>万人転戸（</a:t>
            </a:r>
            <a:r>
              <a:rPr kumimoji="1" lang="en-US" altLang="ja-JP" dirty="0" smtClean="0"/>
              <a:t>2014</a:t>
            </a:r>
            <a:r>
              <a:rPr kumimoji="1" lang="ja-JP" altLang="en-US" dirty="0" smtClean="0"/>
              <a:t>年重慶市人民政府工作報告）。</a:t>
            </a:r>
            <a:endParaRPr kumimoji="1" lang="en-US" altLang="ja-JP" dirty="0" smtClean="0"/>
          </a:p>
          <a:p>
            <a:r>
              <a:rPr lang="ja-JP" altLang="en-US" dirty="0" smtClean="0"/>
              <a:t>「たまに見えて、たまに見えない手」。政策性の高い都市化。</a:t>
            </a:r>
            <a:endParaRPr kumimoji="1" lang="ja-JP" altLang="en-US" dirty="0"/>
          </a:p>
        </p:txBody>
      </p:sp>
    </p:spTree>
    <p:extLst>
      <p:ext uri="{BB962C8B-B14F-4D97-AF65-F5344CB8AC3E}">
        <p14:creationId xmlns:p14="http://schemas.microsoft.com/office/powerpoint/2010/main" val="4150302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kumimoji="1" lang="ja-JP" altLang="en-US" dirty="0" smtClean="0"/>
              <a:t>所得格差の要因分析</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ここでは、城鎮化が所得格差の縮小要因になっているかを確認する。</a:t>
            </a:r>
            <a:endParaRPr lang="en-US" altLang="ja-JP" dirty="0" smtClean="0"/>
          </a:p>
          <a:p>
            <a:r>
              <a:rPr lang="ja-JP" altLang="en-US" dirty="0" smtClean="0"/>
              <a:t>その際に、賀（</a:t>
            </a:r>
            <a:r>
              <a:rPr lang="en-US" altLang="ja-JP" dirty="0" smtClean="0"/>
              <a:t>2013</a:t>
            </a:r>
            <a:r>
              <a:rPr lang="ja-JP" altLang="en-US" dirty="0" smtClean="0"/>
              <a:t>）を参考にする。</a:t>
            </a:r>
            <a:endParaRPr lang="en-US" altLang="ja-JP" dirty="0" smtClean="0"/>
          </a:p>
          <a:p>
            <a:r>
              <a:rPr lang="ja-JP" altLang="en-US" dirty="0" smtClean="0"/>
              <a:t>説明変数に採用する「城鎮化率」として、戸籍人口による「城鎮化率」を採用する。</a:t>
            </a:r>
            <a:endParaRPr lang="en-US" altLang="ja-JP" dirty="0" smtClean="0"/>
          </a:p>
          <a:p>
            <a:r>
              <a:rPr kumimoji="1" lang="ja-JP" altLang="en-US" dirty="0" smtClean="0"/>
              <a:t>データとして、</a:t>
            </a:r>
            <a:r>
              <a:rPr lang="en-US" altLang="ja-JP" dirty="0"/>
              <a:t>『</a:t>
            </a:r>
            <a:r>
              <a:rPr kumimoji="1" lang="ja-JP" altLang="en-US" dirty="0" smtClean="0"/>
              <a:t>重慶統計年鑑</a:t>
            </a:r>
            <a:r>
              <a:rPr kumimoji="1" lang="en-US" altLang="ja-JP" dirty="0" smtClean="0"/>
              <a:t>2013』</a:t>
            </a:r>
            <a:r>
              <a:rPr kumimoji="1" lang="ja-JP" altLang="en-US" dirty="0" smtClean="0"/>
              <a:t>の県データを用いる。</a:t>
            </a:r>
            <a:endParaRPr kumimoji="1" lang="ja-JP" altLang="en-US" dirty="0"/>
          </a:p>
        </p:txBody>
      </p:sp>
    </p:spTree>
    <p:extLst>
      <p:ext uri="{BB962C8B-B14F-4D97-AF65-F5344CB8AC3E}">
        <p14:creationId xmlns:p14="http://schemas.microsoft.com/office/powerpoint/2010/main" val="1060666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推計モデル</a:t>
            </a:r>
            <a:endParaRPr kumimoji="1" lang="ja-JP" altLang="en-US" dirty="0"/>
          </a:p>
        </p:txBody>
      </p:sp>
      <p:sp>
        <p:nvSpPr>
          <p:cNvPr id="4" name="Rectangle 3"/>
          <p:cNvSpPr>
            <a:spLocks noGrp="1" noChangeArrowheads="1"/>
          </p:cNvSpPr>
          <p:nvPr>
            <p:ph idx="1"/>
          </p:nvPr>
        </p:nvSpPr>
        <p:spPr>
          <a:xfrm>
            <a:off x="0" y="1628800"/>
            <a:ext cx="8999984" cy="4997152"/>
          </a:xfrm>
        </p:spPr>
        <p:txBody>
          <a:bodyPr>
            <a:normAutofit fontScale="92500"/>
          </a:bodyPr>
          <a:lstStyle/>
          <a:p>
            <a:r>
              <a:rPr lang="en-US" altLang="ja-JP" dirty="0" smtClean="0"/>
              <a:t>In</a:t>
            </a:r>
            <a:r>
              <a:rPr lang="ja-JP" altLang="en-US" dirty="0" smtClean="0"/>
              <a:t>Ｇ</a:t>
            </a:r>
            <a:r>
              <a:rPr lang="en-US" altLang="ja-JP" baseline="-25000" dirty="0" err="1" smtClean="0"/>
              <a:t>i</a:t>
            </a:r>
            <a:r>
              <a:rPr lang="en-US" altLang="ja-JP" baseline="-25000" dirty="0" smtClean="0"/>
              <a:t> </a:t>
            </a:r>
            <a:r>
              <a:rPr lang="en-US" altLang="ja-JP" dirty="0" smtClean="0"/>
              <a:t>= c +</a:t>
            </a:r>
            <a:r>
              <a:rPr lang="ja-JP" altLang="en-US" dirty="0"/>
              <a:t> </a:t>
            </a:r>
            <a:r>
              <a:rPr lang="en-US" altLang="ja-JP" dirty="0" smtClean="0"/>
              <a:t>a</a:t>
            </a:r>
            <a:r>
              <a:rPr lang="en-US" altLang="ja-JP" baseline="-25000" dirty="0" smtClean="0"/>
              <a:t>1</a:t>
            </a:r>
            <a:r>
              <a:rPr lang="en-US" altLang="ja-JP" dirty="0" smtClean="0"/>
              <a:t>InU</a:t>
            </a:r>
            <a:r>
              <a:rPr lang="en-US" altLang="ja-JP" baseline="-25000" dirty="0"/>
              <a:t>i</a:t>
            </a:r>
            <a:r>
              <a:rPr lang="en-US" altLang="ja-JP" dirty="0" smtClean="0"/>
              <a:t> +</a:t>
            </a:r>
            <a:r>
              <a:rPr lang="ja-JP" altLang="en-US" dirty="0"/>
              <a:t> </a:t>
            </a:r>
            <a:r>
              <a:rPr lang="en-US" altLang="ja-JP" dirty="0" smtClean="0"/>
              <a:t>a</a:t>
            </a:r>
            <a:r>
              <a:rPr lang="en-US" altLang="ja-JP" baseline="-25000" dirty="0" smtClean="0"/>
              <a:t>2</a:t>
            </a:r>
            <a:r>
              <a:rPr lang="en-US" altLang="ja-JP" dirty="0" smtClean="0"/>
              <a:t>InI</a:t>
            </a:r>
            <a:r>
              <a:rPr lang="en-US" altLang="ja-JP" baseline="-25000" dirty="0"/>
              <a:t>i</a:t>
            </a:r>
            <a:r>
              <a:rPr lang="en-US" altLang="ja-JP" baseline="30000" dirty="0" smtClean="0"/>
              <a:t> </a:t>
            </a:r>
            <a:r>
              <a:rPr lang="en-US" altLang="ja-JP" dirty="0" smtClean="0"/>
              <a:t>+</a:t>
            </a:r>
            <a:r>
              <a:rPr lang="ja-JP" altLang="en-US" dirty="0"/>
              <a:t> </a:t>
            </a:r>
            <a:r>
              <a:rPr lang="en-US" altLang="ja-JP" dirty="0" smtClean="0"/>
              <a:t>a</a:t>
            </a:r>
            <a:r>
              <a:rPr lang="en-US" altLang="ja-JP" baseline="-25000" dirty="0" smtClean="0"/>
              <a:t>3</a:t>
            </a:r>
            <a:r>
              <a:rPr lang="en-US" altLang="ja-JP" dirty="0" smtClean="0"/>
              <a:t>InF</a:t>
            </a:r>
            <a:r>
              <a:rPr lang="en-US" altLang="ja-JP" baseline="-25000" dirty="0"/>
              <a:t>i</a:t>
            </a:r>
            <a:r>
              <a:rPr lang="en-US" altLang="ja-JP" dirty="0" smtClean="0"/>
              <a:t> +</a:t>
            </a:r>
            <a:r>
              <a:rPr lang="ja-JP" altLang="en-US" dirty="0"/>
              <a:t> </a:t>
            </a:r>
            <a:r>
              <a:rPr lang="en-US" altLang="ja-JP" dirty="0" smtClean="0"/>
              <a:t>a</a:t>
            </a:r>
            <a:r>
              <a:rPr lang="en-US" altLang="ja-JP" baseline="-25000" dirty="0" smtClean="0"/>
              <a:t>4</a:t>
            </a:r>
            <a:r>
              <a:rPr lang="en-US" altLang="ja-JP" dirty="0" smtClean="0"/>
              <a:t>InP</a:t>
            </a:r>
            <a:r>
              <a:rPr lang="en-US" altLang="ja-JP" baseline="-25000" dirty="0"/>
              <a:t>i</a:t>
            </a:r>
            <a:r>
              <a:rPr lang="en-US" altLang="ja-JP" dirty="0" smtClean="0"/>
              <a:t> + </a:t>
            </a:r>
            <a:r>
              <a:rPr lang="en-US" altLang="ja-JP" dirty="0" err="1" smtClean="0"/>
              <a:t>ΣdummyH</a:t>
            </a:r>
            <a:r>
              <a:rPr lang="en-US" altLang="ja-JP" dirty="0" smtClean="0"/>
              <a:t> + ε</a:t>
            </a:r>
            <a:endParaRPr lang="en-US" altLang="zh-CN" dirty="0" smtClean="0"/>
          </a:p>
          <a:p>
            <a:pPr eaLnBrk="1" hangingPunct="1">
              <a:buFontTx/>
              <a:buNone/>
            </a:pPr>
            <a:r>
              <a:rPr lang="ja-JP" altLang="en-US" dirty="0" smtClean="0"/>
              <a:t>　　</a:t>
            </a:r>
            <a:r>
              <a:rPr lang="ja-JP" altLang="en-US" dirty="0"/>
              <a:t>Ｇ</a:t>
            </a:r>
            <a:r>
              <a:rPr lang="ja-JP" altLang="en-US" dirty="0" smtClean="0"/>
              <a:t> 収入格差、</a:t>
            </a:r>
            <a:r>
              <a:rPr lang="zh-CN" altLang="en-US" dirty="0" smtClean="0">
                <a:ea typeface="宋体" pitchFamily="2" charset="-122"/>
              </a:rPr>
              <a:t> </a:t>
            </a:r>
            <a:r>
              <a:rPr lang="en-US" altLang="zh-CN" dirty="0"/>
              <a:t>U</a:t>
            </a:r>
            <a:r>
              <a:rPr lang="ja-JP" altLang="en-US" dirty="0" smtClean="0"/>
              <a:t> 城鎮化変数、</a:t>
            </a:r>
            <a:r>
              <a:rPr lang="zh-CN" altLang="en-US" dirty="0" smtClean="0">
                <a:ea typeface="宋体" pitchFamily="2" charset="-122"/>
              </a:rPr>
              <a:t>  </a:t>
            </a:r>
            <a:r>
              <a:rPr lang="en-US" altLang="zh-CN" dirty="0" smtClean="0">
                <a:ea typeface="宋体" pitchFamily="2" charset="-122"/>
              </a:rPr>
              <a:t> I </a:t>
            </a:r>
            <a:r>
              <a:rPr lang="ja-JP" altLang="en-US" dirty="0" smtClean="0"/>
              <a:t>工業化変数、</a:t>
            </a:r>
            <a:r>
              <a:rPr lang="en-US" altLang="ja-JP" dirty="0" smtClean="0"/>
              <a:t>F </a:t>
            </a:r>
            <a:r>
              <a:rPr lang="ja-JP" altLang="en-US" dirty="0" smtClean="0"/>
              <a:t>公共財政政策変数、</a:t>
            </a:r>
            <a:r>
              <a:rPr lang="en-US" altLang="ja-JP" dirty="0" smtClean="0"/>
              <a:t>P </a:t>
            </a:r>
            <a:r>
              <a:rPr lang="ja-JP" altLang="en-US" dirty="0"/>
              <a:t>人口</a:t>
            </a:r>
            <a:r>
              <a:rPr lang="ja-JP" altLang="en-US" dirty="0" smtClean="0"/>
              <a:t>変数、Ｈ 地域ダミー、</a:t>
            </a:r>
            <a:r>
              <a:rPr lang="en-US" altLang="ja-JP" dirty="0" smtClean="0"/>
              <a:t>ε</a:t>
            </a:r>
            <a:r>
              <a:rPr lang="ja-JP" altLang="en-US" dirty="0" smtClean="0"/>
              <a:t> 誤差項。</a:t>
            </a:r>
            <a:r>
              <a:rPr lang="en-US" altLang="ja-JP" dirty="0" err="1" smtClean="0"/>
              <a:t>i</a:t>
            </a:r>
            <a:r>
              <a:rPr lang="ja-JP" altLang="en-US" dirty="0" smtClean="0"/>
              <a:t>は区あるいは県。</a:t>
            </a:r>
            <a:endParaRPr lang="en-US" altLang="ja-JP" dirty="0" smtClean="0"/>
          </a:p>
          <a:p>
            <a:pPr eaLnBrk="1" hangingPunct="1">
              <a:buFontTx/>
              <a:buNone/>
            </a:pPr>
            <a:r>
              <a:rPr lang="ja-JP" altLang="en-US" dirty="0" smtClean="0">
                <a:ea typeface="宋体" pitchFamily="2" charset="-122"/>
              </a:rPr>
              <a:t>・</a:t>
            </a:r>
            <a:r>
              <a:rPr lang="ja-JP" altLang="en-US" dirty="0" smtClean="0">
                <a:latin typeface="+mn-ea"/>
              </a:rPr>
              <a:t>収入格差：都市可処分所得</a:t>
            </a:r>
            <a:r>
              <a:rPr lang="en-US" altLang="ja-JP" dirty="0" smtClean="0">
                <a:latin typeface="+mn-ea"/>
              </a:rPr>
              <a:t>/</a:t>
            </a:r>
            <a:r>
              <a:rPr lang="ja-JP" altLang="en-US" dirty="0" smtClean="0">
                <a:latin typeface="+mn-ea"/>
              </a:rPr>
              <a:t>農村純収入</a:t>
            </a:r>
            <a:endParaRPr lang="en-US" altLang="ja-JP" dirty="0" smtClean="0">
              <a:latin typeface="+mn-ea"/>
            </a:endParaRPr>
          </a:p>
          <a:p>
            <a:pPr eaLnBrk="1" hangingPunct="1">
              <a:buFontTx/>
              <a:buNone/>
            </a:pPr>
            <a:r>
              <a:rPr lang="ja-JP" altLang="en-US" dirty="0" smtClean="0">
                <a:latin typeface="+mn-ea"/>
                <a:ea typeface="宋体" pitchFamily="2" charset="-122"/>
              </a:rPr>
              <a:t>・</a:t>
            </a:r>
            <a:r>
              <a:rPr lang="ja-JP" altLang="en-US" dirty="0" smtClean="0">
                <a:latin typeface="+mn-ea"/>
              </a:rPr>
              <a:t>城鎮化：非農村戸籍人口</a:t>
            </a:r>
            <a:r>
              <a:rPr lang="en-US" altLang="ja-JP" dirty="0" smtClean="0">
                <a:latin typeface="+mn-ea"/>
              </a:rPr>
              <a:t>/</a:t>
            </a:r>
            <a:r>
              <a:rPr lang="ja-JP" altLang="en-US" dirty="0" smtClean="0">
                <a:latin typeface="+mn-ea"/>
              </a:rPr>
              <a:t>戸籍人口</a:t>
            </a:r>
            <a:endParaRPr lang="zh-CN" altLang="en-US" dirty="0" smtClean="0">
              <a:ea typeface="宋体" pitchFamily="2" charset="-122"/>
            </a:endParaRPr>
          </a:p>
          <a:p>
            <a:pPr eaLnBrk="1" hangingPunct="1">
              <a:buFontTx/>
              <a:buNone/>
            </a:pPr>
            <a:r>
              <a:rPr lang="ja-JP" altLang="en-US" dirty="0" smtClean="0">
                <a:ea typeface="宋体" pitchFamily="2" charset="-122"/>
              </a:rPr>
              <a:t>・</a:t>
            </a:r>
            <a:r>
              <a:rPr lang="ja-JP" altLang="en-US" dirty="0" smtClean="0">
                <a:latin typeface="+mn-ea"/>
              </a:rPr>
              <a:t>工業化：ＧＤＰに占める工業生産額割合</a:t>
            </a:r>
            <a:endParaRPr lang="en-US" altLang="ja-JP" dirty="0" smtClean="0">
              <a:latin typeface="+mn-ea"/>
            </a:endParaRPr>
          </a:p>
          <a:p>
            <a:pPr eaLnBrk="1" hangingPunct="1">
              <a:buFontTx/>
              <a:buNone/>
            </a:pPr>
            <a:r>
              <a:rPr lang="ja-JP" altLang="en-US" dirty="0" smtClean="0">
                <a:latin typeface="+mn-ea"/>
                <a:ea typeface="宋体" pitchFamily="2" charset="-122"/>
              </a:rPr>
              <a:t>・</a:t>
            </a:r>
            <a:r>
              <a:rPr lang="ja-JP" altLang="en-US" dirty="0" smtClean="0">
                <a:latin typeface="+mn-ea"/>
              </a:rPr>
              <a:t>財政政策：ＧＤＰに占める財政支出割合</a:t>
            </a:r>
            <a:endParaRPr lang="en-US" altLang="ja-JP" dirty="0" smtClean="0">
              <a:latin typeface="+mn-ea"/>
            </a:endParaRPr>
          </a:p>
          <a:p>
            <a:pPr eaLnBrk="1" hangingPunct="1">
              <a:buFontTx/>
              <a:buNone/>
            </a:pPr>
            <a:r>
              <a:rPr lang="ja-JP" altLang="en-US" dirty="0" smtClean="0">
                <a:latin typeface="+mn-ea"/>
                <a:ea typeface="宋体" pitchFamily="2" charset="-122"/>
              </a:rPr>
              <a:t>・</a:t>
            </a:r>
            <a:r>
              <a:rPr lang="ja-JP" altLang="en-US" dirty="0" smtClean="0">
                <a:latin typeface="+mn-ea"/>
              </a:rPr>
              <a:t>農村就業：就業人口に占める農村就業人口割合</a:t>
            </a:r>
            <a:endParaRPr lang="zh-CN" altLang="en-US" dirty="0" smtClean="0">
              <a:ea typeface="宋体" pitchFamily="2" charset="-122"/>
            </a:endParaRPr>
          </a:p>
          <a:p>
            <a:pPr eaLnBrk="1" hangingPunct="1">
              <a:buFontTx/>
              <a:buNone/>
            </a:pPr>
            <a:endParaRPr lang="zh-CN" altLang="en-US" dirty="0" smtClean="0">
              <a:ea typeface="宋体" pitchFamily="2" charset="-122"/>
            </a:endParaRPr>
          </a:p>
          <a:p>
            <a:pPr eaLnBrk="1" hangingPunct="1">
              <a:buFontTx/>
              <a:buNone/>
            </a:pPr>
            <a:endParaRPr lang="zh-CN" altLang="en-US" dirty="0" smtClean="0">
              <a:ea typeface="宋体" pitchFamily="2" charset="-122"/>
            </a:endParaRPr>
          </a:p>
        </p:txBody>
      </p:sp>
    </p:spTree>
    <p:extLst>
      <p:ext uri="{BB962C8B-B14F-4D97-AF65-F5344CB8AC3E}">
        <p14:creationId xmlns:p14="http://schemas.microsoft.com/office/powerpoint/2010/main" val="607180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基本統計量</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66437106"/>
              </p:ext>
            </p:extLst>
          </p:nvPr>
        </p:nvGraphicFramePr>
        <p:xfrm>
          <a:off x="539552" y="1916832"/>
          <a:ext cx="7560841" cy="3596971"/>
        </p:xfrm>
        <a:graphic>
          <a:graphicData uri="http://schemas.openxmlformats.org/drawingml/2006/table">
            <a:tbl>
              <a:tblPr>
                <a:tableStyleId>{5C22544A-7EE6-4342-B048-85BDC9FD1C3A}</a:tableStyleId>
              </a:tblPr>
              <a:tblGrid>
                <a:gridCol w="4032448"/>
                <a:gridCol w="1800200"/>
                <a:gridCol w="1728193"/>
              </a:tblGrid>
              <a:tr h="353030">
                <a:tc>
                  <a:txBody>
                    <a:bodyPr/>
                    <a:lstStyle/>
                    <a:p>
                      <a:pPr algn="l" fontAlgn="ctr"/>
                      <a:r>
                        <a:rPr lang="ja-JP" altLang="en-US" sz="2000" u="none" strike="noStrike" dirty="0">
                          <a:effectLst/>
                        </a:rPr>
                        <a:t>　</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ctr" fontAlgn="ctr"/>
                      <a:r>
                        <a:rPr lang="ja-JP" altLang="en-US" sz="2000" u="none" strike="noStrike">
                          <a:effectLst/>
                        </a:rPr>
                        <a:t>平均</a:t>
                      </a:r>
                      <a:endParaRPr lang="ja-JP" altLang="en-US" sz="2000" b="0" i="0" u="none" strike="noStrike">
                        <a:solidFill>
                          <a:srgbClr val="000000"/>
                        </a:solidFill>
                        <a:effectLst/>
                        <a:latin typeface="ＭＳ Ｐゴシック"/>
                      </a:endParaRPr>
                    </a:p>
                  </a:txBody>
                  <a:tcPr marL="9525" marR="9525" marT="9525" marB="0" anchor="ctr"/>
                </a:tc>
                <a:tc>
                  <a:txBody>
                    <a:bodyPr/>
                    <a:lstStyle/>
                    <a:p>
                      <a:pPr algn="ctr" fontAlgn="ctr"/>
                      <a:r>
                        <a:rPr lang="ja-JP" altLang="en-US" sz="2000" u="none" strike="noStrike" dirty="0">
                          <a:effectLst/>
                        </a:rPr>
                        <a:t>標準偏差</a:t>
                      </a:r>
                      <a:endParaRPr lang="ja-JP" altLang="en-US" sz="2000" b="0" i="0" u="none" strike="noStrike" dirty="0">
                        <a:solidFill>
                          <a:srgbClr val="000000"/>
                        </a:solidFill>
                        <a:effectLst/>
                        <a:latin typeface="ＭＳ Ｐゴシック"/>
                      </a:endParaRPr>
                    </a:p>
                  </a:txBody>
                  <a:tcPr marL="9525" marR="9525" marT="9525" marB="0" anchor="ctr"/>
                </a:tc>
              </a:tr>
              <a:tr h="583074">
                <a:tc>
                  <a:txBody>
                    <a:bodyPr/>
                    <a:lstStyle/>
                    <a:p>
                      <a:pPr algn="l" fontAlgn="ctr"/>
                      <a:r>
                        <a:rPr lang="zh-TW" altLang="en-US" sz="2000" u="none" strike="noStrike" dirty="0">
                          <a:effectLst/>
                          <a:latin typeface="ＭＳ Ｐゴシック" panose="020B0600070205080204" pitchFamily="50" charset="-128"/>
                          <a:ea typeface="ＭＳ Ｐゴシック" panose="020B0600070205080204" pitchFamily="50" charset="-128"/>
                        </a:rPr>
                        <a:t>都市可処分所得</a:t>
                      </a:r>
                      <a:r>
                        <a:rPr lang="en-US" altLang="zh-TW" sz="2000" u="none" strike="noStrike" dirty="0">
                          <a:effectLst/>
                          <a:latin typeface="ＭＳ Ｐゴシック" panose="020B0600070205080204" pitchFamily="50" charset="-128"/>
                          <a:ea typeface="ＭＳ Ｐゴシック" panose="020B0600070205080204" pitchFamily="50" charset="-128"/>
                        </a:rPr>
                        <a:t>/</a:t>
                      </a:r>
                      <a:r>
                        <a:rPr lang="zh-TW" altLang="en-US" sz="2000" u="none" strike="noStrike" dirty="0">
                          <a:effectLst/>
                          <a:latin typeface="ＭＳ Ｐゴシック" panose="020B0600070205080204" pitchFamily="50" charset="-128"/>
                          <a:ea typeface="ＭＳ Ｐゴシック" panose="020B0600070205080204" pitchFamily="50" charset="-128"/>
                        </a:rPr>
                        <a:t>農村純収入</a:t>
                      </a:r>
                      <a:endParaRPr lang="zh-TW"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20000"/>
                        <a:lumOff val="80000"/>
                      </a:schemeClr>
                    </a:solidFill>
                  </a:tcPr>
                </a:tc>
                <a:tc>
                  <a:txBody>
                    <a:bodyPr/>
                    <a:lstStyle/>
                    <a:p>
                      <a:pPr algn="r" fontAlgn="ctr"/>
                      <a:r>
                        <a:rPr lang="en-US" altLang="ja-JP" sz="2000" u="none" strike="noStrike" dirty="0">
                          <a:effectLst/>
                          <a:latin typeface="+mn-ea"/>
                          <a:ea typeface="+mn-ea"/>
                        </a:rPr>
                        <a:t>2.584 </a:t>
                      </a:r>
                      <a:endParaRPr lang="en-US" altLang="ja-JP" sz="20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r" fontAlgn="ctr"/>
                      <a:r>
                        <a:rPr lang="en-US" altLang="ja-JP" sz="2000" u="none" strike="noStrike">
                          <a:effectLst/>
                          <a:latin typeface="+mn-ea"/>
                          <a:ea typeface="+mn-ea"/>
                        </a:rPr>
                        <a:t>0.428 </a:t>
                      </a:r>
                      <a:endParaRPr lang="en-US" altLang="ja-JP" sz="2000" b="0" i="0" u="none" strike="noStrike">
                        <a:solidFill>
                          <a:srgbClr val="000000"/>
                        </a:solidFill>
                        <a:effectLst/>
                        <a:latin typeface="+mn-ea"/>
                        <a:ea typeface="+mn-ea"/>
                      </a:endParaRPr>
                    </a:p>
                  </a:txBody>
                  <a:tcPr marL="9525" marR="9525" marT="9525" marB="0" anchor="ctr">
                    <a:solidFill>
                      <a:schemeClr val="tx2">
                        <a:lumMod val="20000"/>
                        <a:lumOff val="80000"/>
                      </a:schemeClr>
                    </a:solidFill>
                  </a:tcPr>
                </a:tc>
              </a:tr>
              <a:tr h="576064">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城</a:t>
                      </a:r>
                      <a:r>
                        <a:rPr lang="ja-JP" altLang="en-US" sz="2000" u="none" strike="noStrike" dirty="0" smtClean="0">
                          <a:effectLst/>
                          <a:latin typeface="ＭＳ Ｐゴシック" panose="020B0600070205080204" pitchFamily="50" charset="-128"/>
                          <a:ea typeface="ＭＳ Ｐゴシック" panose="020B0600070205080204" pitchFamily="50" charset="-128"/>
                        </a:rPr>
                        <a:t>鎮化率</a:t>
                      </a:r>
                      <a:r>
                        <a:rPr lang="en-US" altLang="ja-JP" sz="2000" u="none" strike="noStrike" dirty="0" smtClean="0">
                          <a:effectLst/>
                          <a:latin typeface="ＭＳ Ｐゴシック" panose="020B0600070205080204" pitchFamily="50" charset="-128"/>
                          <a:ea typeface="ＭＳ Ｐゴシック" panose="020B0600070205080204" pitchFamily="50" charset="-128"/>
                        </a:rPr>
                        <a:t>(</a:t>
                      </a:r>
                      <a:r>
                        <a:rPr lang="ja-JP" altLang="en-US" sz="2000" u="none" strike="noStrike" dirty="0" smtClean="0">
                          <a:effectLst/>
                          <a:latin typeface="ＭＳ Ｐゴシック" panose="020B0600070205080204" pitchFamily="50" charset="-128"/>
                          <a:ea typeface="ＭＳ Ｐゴシック" panose="020B0600070205080204" pitchFamily="50" charset="-128"/>
                        </a:rPr>
                        <a:t>戸籍ベース）</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20000"/>
                        <a:lumOff val="80000"/>
                      </a:schemeClr>
                    </a:solidFill>
                  </a:tcPr>
                </a:tc>
                <a:tc>
                  <a:txBody>
                    <a:bodyPr/>
                    <a:lstStyle/>
                    <a:p>
                      <a:pPr algn="r" fontAlgn="ctr"/>
                      <a:r>
                        <a:rPr lang="en-US" altLang="ja-JP" sz="2000" u="none" strike="noStrike" dirty="0">
                          <a:effectLst/>
                          <a:latin typeface="+mn-ea"/>
                          <a:ea typeface="+mn-ea"/>
                        </a:rPr>
                        <a:t>41.150 </a:t>
                      </a:r>
                      <a:endParaRPr lang="en-US" altLang="ja-JP" sz="20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r" fontAlgn="ctr"/>
                      <a:r>
                        <a:rPr lang="en-US" altLang="ja-JP" sz="2000" u="none" strike="noStrike">
                          <a:effectLst/>
                          <a:latin typeface="+mn-ea"/>
                          <a:ea typeface="+mn-ea"/>
                        </a:rPr>
                        <a:t>22.552 </a:t>
                      </a:r>
                      <a:endParaRPr lang="en-US" altLang="ja-JP" sz="2000" b="0" i="0" u="none" strike="noStrike">
                        <a:solidFill>
                          <a:srgbClr val="000000"/>
                        </a:solidFill>
                        <a:effectLst/>
                        <a:latin typeface="+mn-ea"/>
                        <a:ea typeface="+mn-ea"/>
                      </a:endParaRPr>
                    </a:p>
                  </a:txBody>
                  <a:tcPr marL="9525" marR="9525" marT="9525" marB="0" anchor="ctr">
                    <a:solidFill>
                      <a:schemeClr val="tx2">
                        <a:lumMod val="20000"/>
                        <a:lumOff val="80000"/>
                      </a:schemeClr>
                    </a:solidFill>
                  </a:tcPr>
                </a:tc>
              </a:tr>
              <a:tr h="576064">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ＧＤＰに占める</a:t>
                      </a:r>
                      <a:r>
                        <a:rPr lang="en-US" altLang="ja-JP" sz="2000" u="none" strike="noStrike" dirty="0">
                          <a:effectLst/>
                          <a:latin typeface="ＭＳ Ｐゴシック" panose="020B0600070205080204" pitchFamily="50" charset="-128"/>
                          <a:ea typeface="ＭＳ Ｐゴシック" panose="020B0600070205080204" pitchFamily="50" charset="-128"/>
                        </a:rPr>
                        <a:t>2</a:t>
                      </a:r>
                      <a:r>
                        <a:rPr lang="ja-JP" altLang="en-US" sz="2000" u="none" strike="noStrike" dirty="0">
                          <a:effectLst/>
                          <a:latin typeface="ＭＳ Ｐゴシック" panose="020B0600070205080204" pitchFamily="50" charset="-128"/>
                          <a:ea typeface="ＭＳ Ｐゴシック" panose="020B0600070205080204" pitchFamily="50" charset="-128"/>
                        </a:rPr>
                        <a:t>次産業割合</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20000"/>
                        <a:lumOff val="80000"/>
                      </a:schemeClr>
                    </a:solidFill>
                  </a:tcPr>
                </a:tc>
                <a:tc>
                  <a:txBody>
                    <a:bodyPr/>
                    <a:lstStyle/>
                    <a:p>
                      <a:pPr algn="r" fontAlgn="ctr"/>
                      <a:r>
                        <a:rPr lang="en-US" altLang="ja-JP" sz="2000" u="none" strike="noStrike" dirty="0">
                          <a:effectLst/>
                          <a:latin typeface="+mn-ea"/>
                          <a:ea typeface="+mn-ea"/>
                        </a:rPr>
                        <a:t>49.287 </a:t>
                      </a:r>
                      <a:endParaRPr lang="en-US" altLang="ja-JP" sz="20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r" fontAlgn="ctr"/>
                      <a:r>
                        <a:rPr lang="en-US" altLang="ja-JP" sz="2000" u="none" strike="noStrike">
                          <a:effectLst/>
                          <a:latin typeface="+mn-ea"/>
                          <a:ea typeface="+mn-ea"/>
                        </a:rPr>
                        <a:t>11.829 </a:t>
                      </a:r>
                      <a:endParaRPr lang="en-US" altLang="ja-JP" sz="2000" b="0" i="0" u="none" strike="noStrike">
                        <a:solidFill>
                          <a:srgbClr val="000000"/>
                        </a:solidFill>
                        <a:effectLst/>
                        <a:latin typeface="+mn-ea"/>
                        <a:ea typeface="+mn-ea"/>
                      </a:endParaRPr>
                    </a:p>
                  </a:txBody>
                  <a:tcPr marL="9525" marR="9525" marT="9525" marB="0" anchor="ctr">
                    <a:solidFill>
                      <a:schemeClr val="tx2">
                        <a:lumMod val="20000"/>
                        <a:lumOff val="80000"/>
                      </a:schemeClr>
                    </a:solidFill>
                  </a:tcPr>
                </a:tc>
              </a:tr>
              <a:tr h="829806">
                <a:tc>
                  <a:txBody>
                    <a:bodyPr/>
                    <a:lstStyle/>
                    <a:p>
                      <a:pPr algn="l" fontAlgn="ctr"/>
                      <a:r>
                        <a:rPr lang="ja-JP" altLang="en-US" sz="2000" u="none" strike="noStrike" dirty="0">
                          <a:effectLst/>
                          <a:latin typeface="ＭＳ Ｐゴシック" panose="020B0600070205080204" pitchFamily="50" charset="-128"/>
                          <a:ea typeface="ＭＳ Ｐゴシック" panose="020B0600070205080204" pitchFamily="50" charset="-128"/>
                        </a:rPr>
                        <a:t>ＧＤＰに</a:t>
                      </a:r>
                      <a:r>
                        <a:rPr lang="ja-JP" altLang="en-US" sz="2000" u="none" strike="noStrike" dirty="0" smtClean="0">
                          <a:effectLst/>
                          <a:latin typeface="ＭＳ Ｐゴシック" panose="020B0600070205080204" pitchFamily="50" charset="-128"/>
                          <a:ea typeface="ＭＳ Ｐゴシック" panose="020B0600070205080204" pitchFamily="50" charset="-128"/>
                        </a:rPr>
                        <a:t>占める財政</a:t>
                      </a:r>
                      <a:r>
                        <a:rPr lang="ja-JP" altLang="en-US" sz="2000" u="none" strike="noStrike" dirty="0">
                          <a:effectLst/>
                          <a:latin typeface="ＭＳ Ｐゴシック" panose="020B0600070205080204" pitchFamily="50" charset="-128"/>
                          <a:ea typeface="ＭＳ Ｐゴシック" panose="020B0600070205080204" pitchFamily="50" charset="-128"/>
                        </a:rPr>
                        <a:t>支出割合</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20000"/>
                        <a:lumOff val="80000"/>
                      </a:schemeClr>
                    </a:solidFill>
                  </a:tcPr>
                </a:tc>
                <a:tc>
                  <a:txBody>
                    <a:bodyPr/>
                    <a:lstStyle/>
                    <a:p>
                      <a:pPr algn="r" fontAlgn="ctr"/>
                      <a:r>
                        <a:rPr lang="en-US" altLang="ja-JP" sz="2000" u="none" strike="noStrike" dirty="0">
                          <a:effectLst/>
                          <a:latin typeface="+mn-ea"/>
                          <a:ea typeface="+mn-ea"/>
                        </a:rPr>
                        <a:t>23.819 </a:t>
                      </a:r>
                      <a:endParaRPr lang="en-US" altLang="ja-JP" sz="20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r" fontAlgn="ctr"/>
                      <a:r>
                        <a:rPr lang="en-US" altLang="ja-JP" sz="2000" u="none" strike="noStrike" dirty="0">
                          <a:effectLst/>
                          <a:latin typeface="+mn-ea"/>
                          <a:ea typeface="+mn-ea"/>
                        </a:rPr>
                        <a:t>11.920 </a:t>
                      </a:r>
                      <a:endParaRPr lang="en-US" altLang="ja-JP" sz="20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r>
              <a:tr h="678933">
                <a:tc>
                  <a:txBody>
                    <a:bodyPr/>
                    <a:lstStyle/>
                    <a:p>
                      <a:pPr algn="l" fontAlgn="ctr"/>
                      <a:r>
                        <a:rPr lang="zh-TW" altLang="en-US" sz="2000" u="none" strike="noStrike" dirty="0">
                          <a:effectLst/>
                          <a:latin typeface="ＭＳ Ｐゴシック" panose="020B0600070205080204" pitchFamily="50" charset="-128"/>
                          <a:ea typeface="ＭＳ Ｐゴシック" panose="020B0600070205080204" pitchFamily="50" charset="-128"/>
                        </a:rPr>
                        <a:t>農村就業人口割合</a:t>
                      </a:r>
                      <a:endParaRPr lang="zh-TW"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20000"/>
                        <a:lumOff val="80000"/>
                      </a:schemeClr>
                    </a:solidFill>
                  </a:tcPr>
                </a:tc>
                <a:tc>
                  <a:txBody>
                    <a:bodyPr/>
                    <a:lstStyle/>
                    <a:p>
                      <a:pPr algn="r" fontAlgn="ctr"/>
                      <a:r>
                        <a:rPr lang="en-US" altLang="ja-JP" sz="2000" u="none" strike="noStrike" dirty="0">
                          <a:effectLst/>
                          <a:latin typeface="+mn-ea"/>
                          <a:ea typeface="+mn-ea"/>
                        </a:rPr>
                        <a:t>63.846 </a:t>
                      </a:r>
                      <a:endParaRPr lang="en-US" altLang="ja-JP" sz="20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r" fontAlgn="ctr"/>
                      <a:r>
                        <a:rPr lang="en-US" altLang="ja-JP" sz="2000" u="none" strike="noStrike" dirty="0">
                          <a:effectLst/>
                          <a:latin typeface="+mn-ea"/>
                          <a:ea typeface="+mn-ea"/>
                        </a:rPr>
                        <a:t>26.079 </a:t>
                      </a:r>
                      <a:endParaRPr lang="en-US" altLang="ja-JP" sz="20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r>
            </a:tbl>
          </a:graphicData>
        </a:graphic>
      </p:graphicFrame>
    </p:spTree>
    <p:extLst>
      <p:ext uri="{BB962C8B-B14F-4D97-AF65-F5344CB8AC3E}">
        <p14:creationId xmlns:p14="http://schemas.microsoft.com/office/powerpoint/2010/main" val="2307440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　推計結果</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94370298"/>
              </p:ext>
            </p:extLst>
          </p:nvPr>
        </p:nvGraphicFramePr>
        <p:xfrm>
          <a:off x="578983" y="1556792"/>
          <a:ext cx="8064897" cy="3694005"/>
        </p:xfrm>
        <a:graphic>
          <a:graphicData uri="http://schemas.openxmlformats.org/drawingml/2006/table">
            <a:tbl>
              <a:tblPr>
                <a:tableStyleId>{5C22544A-7EE6-4342-B048-85BDC9FD1C3A}</a:tableStyleId>
              </a:tblPr>
              <a:tblGrid>
                <a:gridCol w="4141433"/>
                <a:gridCol w="980866"/>
                <a:gridCol w="980866"/>
                <a:gridCol w="980866"/>
                <a:gridCol w="980866"/>
              </a:tblGrid>
              <a:tr h="410445">
                <a:tc>
                  <a:txBody>
                    <a:bodyPr/>
                    <a:lstStyle/>
                    <a:p>
                      <a:endParaRPr lang="ja-JP" altLang="en-US" dirty="0"/>
                    </a:p>
                  </a:txBody>
                  <a:tcPr marL="9525" marR="9525" marT="9525" marB="0" anchor="ctr"/>
                </a:tc>
                <a:tc gridSpan="2">
                  <a:txBody>
                    <a:bodyPr/>
                    <a:lstStyle/>
                    <a:p>
                      <a:pPr algn="ctr"/>
                      <a:r>
                        <a:rPr lang="ja-JP" altLang="en-US" dirty="0" smtClean="0">
                          <a:latin typeface="+mn-ea"/>
                          <a:ea typeface="+mn-ea"/>
                        </a:rPr>
                        <a:t>モデル</a:t>
                      </a:r>
                      <a:r>
                        <a:rPr lang="en-US" altLang="ja-JP" dirty="0" smtClean="0">
                          <a:latin typeface="+mn-ea"/>
                          <a:ea typeface="+mn-ea"/>
                        </a:rPr>
                        <a:t>1</a:t>
                      </a:r>
                      <a:endParaRPr lang="ja-JP" altLang="en-US" dirty="0">
                        <a:latin typeface="+mn-ea"/>
                        <a:ea typeface="+mn-ea"/>
                      </a:endParaRPr>
                    </a:p>
                  </a:txBody>
                  <a:tcPr marL="9525" marR="9525" marT="9525" marB="0" anchor="ctr"/>
                </a:tc>
                <a:tc hMerge="1">
                  <a:txBody>
                    <a:bodyPr/>
                    <a:lstStyle/>
                    <a:p>
                      <a:endParaRPr lang="ja-JP" altLang="en-US" dirty="0"/>
                    </a:p>
                  </a:txBody>
                  <a:tcPr marL="9525" marR="9525" marT="9525" marB="0" anchor="ctr"/>
                </a:tc>
                <a:tc gridSpan="2">
                  <a:txBody>
                    <a:bodyPr/>
                    <a:lstStyle/>
                    <a:p>
                      <a:pPr algn="ctr" fontAlgn="ctr"/>
                      <a:r>
                        <a:rPr lang="ja-JP" altLang="en-US" sz="1800" b="0" i="0" u="none" strike="noStrike" dirty="0" smtClean="0">
                          <a:solidFill>
                            <a:srgbClr val="000000"/>
                          </a:solidFill>
                          <a:effectLst/>
                          <a:latin typeface="+mn-ea"/>
                          <a:ea typeface="+mn-ea"/>
                        </a:rPr>
                        <a:t>モデル</a:t>
                      </a:r>
                      <a:r>
                        <a:rPr lang="en-US" altLang="ja-JP" sz="1800" b="0" i="0" u="none" strike="noStrike" dirty="0" smtClean="0">
                          <a:solidFill>
                            <a:srgbClr val="000000"/>
                          </a:solidFill>
                          <a:effectLst/>
                          <a:latin typeface="+mn-ea"/>
                          <a:ea typeface="+mn-ea"/>
                        </a:rPr>
                        <a:t>2</a:t>
                      </a:r>
                      <a:endParaRPr lang="ja-JP" altLang="en-US" sz="1800" b="0" i="0" u="none" strike="noStrike" dirty="0">
                        <a:solidFill>
                          <a:srgbClr val="000000"/>
                        </a:solidFill>
                        <a:effectLst/>
                        <a:latin typeface="+mn-ea"/>
                        <a:ea typeface="+mn-ea"/>
                      </a:endParaRPr>
                    </a:p>
                  </a:txBody>
                  <a:tcPr marL="9525" marR="9525" marT="9525" marB="0" anchor="ctr"/>
                </a:tc>
                <a:tc hMerge="1">
                  <a:txBody>
                    <a:bodyPr/>
                    <a:lstStyle/>
                    <a:p>
                      <a:endParaRPr kumimoji="1" lang="ja-JP" altLang="en-US"/>
                    </a:p>
                  </a:txBody>
                  <a:tcPr/>
                </a:tc>
              </a:tr>
              <a:tr h="410445">
                <a:tc>
                  <a:txBody>
                    <a:bodyPr/>
                    <a:lstStyle/>
                    <a:p>
                      <a:pPr algn="l" fontAlgn="ctr"/>
                      <a:r>
                        <a:rPr lang="ja-JP" altLang="en-US" sz="1800" u="none" strike="noStrike" dirty="0" smtClean="0">
                          <a:effectLst/>
                        </a:rPr>
                        <a:t>対数城</a:t>
                      </a:r>
                      <a:r>
                        <a:rPr lang="ja-JP" altLang="en-US" sz="1800" u="none" strike="noStrike" dirty="0">
                          <a:effectLst/>
                        </a:rPr>
                        <a:t>鎮化率</a:t>
                      </a:r>
                      <a:endParaRPr lang="ja-JP" altLang="en-US"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a:r>
                        <a:rPr lang="en-US" altLang="ja-JP" dirty="0" smtClean="0">
                          <a:latin typeface="+mn-ea"/>
                          <a:ea typeface="+mn-ea"/>
                        </a:rPr>
                        <a:t>-0.435</a:t>
                      </a:r>
                      <a:endParaRPr lang="ja-JP" altLang="en-US" dirty="0">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800" b="0" i="0" u="none" strike="noStrike" dirty="0" smtClean="0">
                          <a:solidFill>
                            <a:srgbClr val="000000"/>
                          </a:solidFill>
                          <a:effectLst/>
                          <a:latin typeface="+mn-ea"/>
                          <a:ea typeface="+mn-ea"/>
                        </a:rPr>
                        <a:t>**</a:t>
                      </a:r>
                      <a:endParaRPr lang="ja-JP" altLang="en-US" sz="18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r"/>
                      <a:r>
                        <a:rPr lang="en-US" altLang="ja-JP" dirty="0" smtClean="0">
                          <a:latin typeface="+mn-ea"/>
                          <a:ea typeface="+mn-ea"/>
                        </a:rPr>
                        <a:t>-0.185</a:t>
                      </a:r>
                      <a:endParaRPr lang="ja-JP" altLang="en-US" dirty="0">
                        <a:latin typeface="+mn-ea"/>
                        <a:ea typeface="+mn-ea"/>
                      </a:endParaRPr>
                    </a:p>
                  </a:txBody>
                  <a:tcPr marL="9525" marR="9525" marT="9525" marB="0" anchor="ctr">
                    <a:solidFill>
                      <a:schemeClr val="tx2">
                        <a:lumMod val="20000"/>
                        <a:lumOff val="80000"/>
                      </a:schemeClr>
                    </a:solidFill>
                  </a:tcPr>
                </a:tc>
                <a:tc>
                  <a:txBody>
                    <a:bodyPr/>
                    <a:lstStyle/>
                    <a:p>
                      <a:pPr algn="l" fontAlgn="ctr"/>
                      <a:endParaRPr lang="ja-JP" altLang="en-US" sz="18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r>
              <a:tr h="410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800" u="none" strike="noStrike" dirty="0" smtClean="0">
                          <a:effectLst/>
                        </a:rPr>
                        <a:t>対数ＧＤＰに占める第</a:t>
                      </a:r>
                      <a:r>
                        <a:rPr lang="en-US" altLang="ja-JP" sz="1800" u="none" strike="noStrike" dirty="0" smtClean="0">
                          <a:effectLst/>
                        </a:rPr>
                        <a:t>2</a:t>
                      </a:r>
                      <a:r>
                        <a:rPr lang="ja-JP" altLang="en-US" sz="1800" u="none" strike="noStrike" dirty="0" smtClean="0">
                          <a:effectLst/>
                        </a:rPr>
                        <a:t>次産業割合</a:t>
                      </a:r>
                      <a:endParaRPr lang="ja-JP" altLang="en-US" sz="1800" b="0" i="0" u="none" strike="noStrike" dirty="0" smtClean="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a:r>
                        <a:rPr lang="en-US" altLang="ja-JP" dirty="0" smtClean="0">
                          <a:latin typeface="+mn-ea"/>
                          <a:ea typeface="+mn-ea"/>
                        </a:rPr>
                        <a:t>0.169</a:t>
                      </a:r>
                      <a:endParaRPr lang="ja-JP" altLang="en-US" dirty="0">
                        <a:latin typeface="+mn-ea"/>
                        <a:ea typeface="+mn-ea"/>
                      </a:endParaRPr>
                    </a:p>
                  </a:txBody>
                  <a:tcPr marL="9525" marR="9525" marT="9525" marB="0" anchor="ctr">
                    <a:solidFill>
                      <a:schemeClr val="tx2">
                        <a:lumMod val="20000"/>
                        <a:lumOff val="80000"/>
                      </a:schemeClr>
                    </a:solidFill>
                  </a:tcPr>
                </a:tc>
                <a:tc>
                  <a:txBody>
                    <a:bodyPr/>
                    <a:lstStyle/>
                    <a:p>
                      <a:pPr algn="l" fontAlgn="ctr"/>
                      <a:endParaRPr lang="ja-JP" altLang="en-US" sz="18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r"/>
                      <a:r>
                        <a:rPr lang="en-US" altLang="ja-JP" dirty="0" smtClean="0">
                          <a:latin typeface="+mn-ea"/>
                          <a:ea typeface="+mn-ea"/>
                        </a:rPr>
                        <a:t>0.023</a:t>
                      </a:r>
                      <a:endParaRPr lang="ja-JP" altLang="en-US" dirty="0">
                        <a:latin typeface="+mn-ea"/>
                        <a:ea typeface="+mn-ea"/>
                      </a:endParaRPr>
                    </a:p>
                  </a:txBody>
                  <a:tcPr marL="9525" marR="9525" marT="9525" marB="0" anchor="ctr">
                    <a:solidFill>
                      <a:schemeClr val="tx2">
                        <a:lumMod val="20000"/>
                        <a:lumOff val="80000"/>
                      </a:schemeClr>
                    </a:solidFill>
                  </a:tcPr>
                </a:tc>
                <a:tc>
                  <a:txBody>
                    <a:bodyPr/>
                    <a:lstStyle/>
                    <a:p>
                      <a:pPr algn="l" fontAlgn="ctr"/>
                      <a:endParaRPr lang="ja-JP" altLang="en-US" sz="18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r>
              <a:tr h="410445">
                <a:tc>
                  <a:txBody>
                    <a:bodyPr/>
                    <a:lstStyle/>
                    <a:p>
                      <a:pPr algn="l" fontAlgn="ctr"/>
                      <a:r>
                        <a:rPr lang="ja-JP" altLang="en-US" sz="1800" b="0" i="0" u="none" strike="noStrike" dirty="0" smtClean="0">
                          <a:solidFill>
                            <a:srgbClr val="000000"/>
                          </a:solidFill>
                          <a:effectLst/>
                          <a:latin typeface="ＭＳ Ｐゴシック"/>
                        </a:rPr>
                        <a:t>対数ＧＤＰに占める財政支出割合</a:t>
                      </a:r>
                      <a:endParaRPr lang="zh-TW"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20000"/>
                        <a:lumOff val="80000"/>
                      </a:schemeClr>
                    </a:solidFill>
                  </a:tcPr>
                </a:tc>
                <a:tc>
                  <a:txBody>
                    <a:bodyPr/>
                    <a:lstStyle/>
                    <a:p>
                      <a:pPr algn="r"/>
                      <a:r>
                        <a:rPr lang="en-US" altLang="ja-JP" dirty="0" smtClean="0">
                          <a:latin typeface="+mn-ea"/>
                          <a:ea typeface="+mn-ea"/>
                        </a:rPr>
                        <a:t>0.286</a:t>
                      </a:r>
                      <a:endParaRPr lang="ja-JP" altLang="en-US" dirty="0">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800" b="0" i="0" u="none" strike="noStrike" dirty="0" smtClean="0">
                          <a:solidFill>
                            <a:srgbClr val="000000"/>
                          </a:solidFill>
                          <a:effectLst/>
                          <a:latin typeface="+mn-ea"/>
                          <a:ea typeface="+mn-ea"/>
                        </a:rPr>
                        <a:t>*</a:t>
                      </a:r>
                      <a:endParaRPr lang="ja-JP" altLang="en-US" sz="18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r"/>
                      <a:r>
                        <a:rPr lang="en-US" altLang="ja-JP" dirty="0" smtClean="0">
                          <a:latin typeface="+mn-ea"/>
                          <a:ea typeface="+mn-ea"/>
                        </a:rPr>
                        <a:t>0.274</a:t>
                      </a:r>
                      <a:endParaRPr lang="ja-JP" altLang="en-US" dirty="0">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800" b="0" i="0" u="none" strike="noStrike" dirty="0" smtClean="0">
                          <a:solidFill>
                            <a:srgbClr val="000000"/>
                          </a:solidFill>
                          <a:effectLst/>
                          <a:latin typeface="+mn-ea"/>
                          <a:ea typeface="+mn-ea"/>
                        </a:rPr>
                        <a:t>*</a:t>
                      </a:r>
                      <a:endParaRPr lang="ja-JP" altLang="en-US" sz="18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r>
              <a:tr h="410445">
                <a:tc>
                  <a:txBody>
                    <a:bodyPr/>
                    <a:lstStyle/>
                    <a:p>
                      <a:pPr algn="l" fontAlgn="ctr"/>
                      <a:r>
                        <a:rPr lang="ja-JP" altLang="en-US" sz="1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対数農村就業人口割合</a:t>
                      </a:r>
                      <a:endParaRPr lang="zh-TW"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tx2">
                        <a:lumMod val="20000"/>
                        <a:lumOff val="80000"/>
                      </a:schemeClr>
                    </a:solidFill>
                  </a:tcPr>
                </a:tc>
                <a:tc>
                  <a:txBody>
                    <a:bodyPr/>
                    <a:lstStyle/>
                    <a:p>
                      <a:pPr algn="r"/>
                      <a:endParaRPr lang="ja-JP" altLang="en-US" dirty="0">
                        <a:latin typeface="+mn-ea"/>
                        <a:ea typeface="+mn-ea"/>
                      </a:endParaRPr>
                    </a:p>
                  </a:txBody>
                  <a:tcPr marL="9525" marR="9525" marT="9525" marB="0" anchor="ctr">
                    <a:solidFill>
                      <a:schemeClr val="tx2">
                        <a:lumMod val="20000"/>
                        <a:lumOff val="80000"/>
                      </a:schemeClr>
                    </a:solidFill>
                  </a:tcPr>
                </a:tc>
                <a:tc>
                  <a:txBody>
                    <a:bodyPr/>
                    <a:lstStyle/>
                    <a:p>
                      <a:pPr algn="l" fontAlgn="ctr"/>
                      <a:endParaRPr lang="ja-JP" altLang="en-US" sz="18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r"/>
                      <a:r>
                        <a:rPr lang="en-US" altLang="ja-JP" dirty="0" smtClean="0">
                          <a:latin typeface="+mn-ea"/>
                          <a:ea typeface="+mn-ea"/>
                        </a:rPr>
                        <a:t>0.525</a:t>
                      </a:r>
                      <a:endParaRPr lang="ja-JP" altLang="en-US" dirty="0">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800" b="0" i="0" u="none" strike="noStrike" dirty="0" smtClean="0">
                          <a:solidFill>
                            <a:srgbClr val="000000"/>
                          </a:solidFill>
                          <a:effectLst/>
                          <a:latin typeface="+mn-ea"/>
                          <a:ea typeface="+mn-ea"/>
                        </a:rPr>
                        <a:t>**</a:t>
                      </a:r>
                      <a:endParaRPr lang="ja-JP" altLang="en-US" sz="18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r>
              <a:tr h="410445">
                <a:tc>
                  <a:txBody>
                    <a:bodyPr/>
                    <a:lstStyle/>
                    <a:p>
                      <a:pPr algn="l" fontAlgn="ctr"/>
                      <a:r>
                        <a:rPr lang="ja-JP" altLang="en-US" sz="1800" u="none" strike="noStrike" dirty="0">
                          <a:effectLst/>
                        </a:rPr>
                        <a:t>都市発達経済圏ダミー</a:t>
                      </a:r>
                      <a:endParaRPr lang="ja-JP" altLang="en-US"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a:r>
                        <a:rPr lang="en-US" altLang="ja-JP" dirty="0" smtClean="0">
                          <a:latin typeface="+mn-ea"/>
                          <a:ea typeface="+mn-ea"/>
                        </a:rPr>
                        <a:t>0.220</a:t>
                      </a:r>
                      <a:endParaRPr lang="ja-JP" altLang="en-US" dirty="0">
                        <a:latin typeface="+mn-ea"/>
                        <a:ea typeface="+mn-ea"/>
                      </a:endParaRPr>
                    </a:p>
                  </a:txBody>
                  <a:tcPr marL="9525" marR="9525" marT="9525" marB="0" anchor="ctr">
                    <a:solidFill>
                      <a:schemeClr val="tx2">
                        <a:lumMod val="20000"/>
                        <a:lumOff val="80000"/>
                      </a:schemeClr>
                    </a:solidFill>
                  </a:tcPr>
                </a:tc>
                <a:tc>
                  <a:txBody>
                    <a:bodyPr/>
                    <a:lstStyle/>
                    <a:p>
                      <a:pPr algn="l" fontAlgn="ctr"/>
                      <a:endParaRPr lang="ja-JP" altLang="en-US" sz="18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r"/>
                      <a:r>
                        <a:rPr lang="en-US" altLang="ja-JP" dirty="0" smtClean="0">
                          <a:latin typeface="+mn-ea"/>
                          <a:ea typeface="+mn-ea"/>
                        </a:rPr>
                        <a:t>0.436</a:t>
                      </a:r>
                      <a:endParaRPr lang="ja-JP" altLang="en-US" dirty="0">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dirty="0" smtClean="0">
                          <a:effectLst/>
                          <a:latin typeface="+mn-ea"/>
                          <a:ea typeface="+mn-ea"/>
                        </a:rPr>
                        <a:t>**</a:t>
                      </a:r>
                      <a:endParaRPr lang="ja-JP" altLang="en-US" sz="18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r>
              <a:tr h="410445">
                <a:tc>
                  <a:txBody>
                    <a:bodyPr/>
                    <a:lstStyle/>
                    <a:p>
                      <a:pPr algn="l" fontAlgn="ctr"/>
                      <a:r>
                        <a:rPr lang="ja-JP" altLang="en-US" sz="1800" u="none" strike="noStrike" dirty="0" smtClean="0">
                          <a:effectLst/>
                        </a:rPr>
                        <a:t>三峡ダム生態経済地域ダミー</a:t>
                      </a:r>
                      <a:endParaRPr lang="ja-JP" altLang="en-US" sz="1800" b="0" i="0" u="none" strike="noStrike" dirty="0">
                        <a:solidFill>
                          <a:srgbClr val="000000"/>
                        </a:solidFill>
                        <a:effectLst/>
                        <a:latin typeface="ＭＳ Ｐゴシック"/>
                      </a:endParaRPr>
                    </a:p>
                  </a:txBody>
                  <a:tcPr marL="9525" marR="9525" marT="9525" marB="0" anchor="ctr">
                    <a:solidFill>
                      <a:schemeClr val="tx2">
                        <a:lumMod val="20000"/>
                        <a:lumOff val="80000"/>
                      </a:schemeClr>
                    </a:solidFill>
                  </a:tcPr>
                </a:tc>
                <a:tc>
                  <a:txBody>
                    <a:bodyPr/>
                    <a:lstStyle/>
                    <a:p>
                      <a:pPr algn="r"/>
                      <a:r>
                        <a:rPr lang="en-US" altLang="ja-JP" dirty="0" smtClean="0">
                          <a:latin typeface="+mn-ea"/>
                          <a:ea typeface="+mn-ea"/>
                        </a:rPr>
                        <a:t>0.490</a:t>
                      </a:r>
                      <a:endParaRPr lang="ja-JP" altLang="en-US" dirty="0">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dirty="0">
                          <a:effectLst/>
                          <a:latin typeface="+mn-ea"/>
                          <a:ea typeface="+mn-ea"/>
                        </a:rPr>
                        <a:t>***</a:t>
                      </a:r>
                      <a:endParaRPr lang="ja-JP" altLang="en-US" sz="1800" b="0" i="0" u="none" strike="noStrike" dirty="0">
                        <a:solidFill>
                          <a:srgbClr val="000000"/>
                        </a:solidFill>
                        <a:effectLst/>
                        <a:latin typeface="+mn-ea"/>
                        <a:ea typeface="+mn-ea"/>
                      </a:endParaRPr>
                    </a:p>
                  </a:txBody>
                  <a:tcPr marL="9525" marR="9525" marT="9525" marB="0" anchor="ctr">
                    <a:solidFill>
                      <a:schemeClr val="tx2">
                        <a:lumMod val="20000"/>
                        <a:lumOff val="80000"/>
                      </a:schemeClr>
                    </a:solidFill>
                  </a:tcPr>
                </a:tc>
                <a:tc>
                  <a:txBody>
                    <a:bodyPr/>
                    <a:lstStyle/>
                    <a:p>
                      <a:pPr algn="r"/>
                      <a:r>
                        <a:rPr lang="en-US" altLang="ja-JP" dirty="0" smtClean="0">
                          <a:latin typeface="+mn-ea"/>
                          <a:ea typeface="+mn-ea"/>
                        </a:rPr>
                        <a:t>0.427</a:t>
                      </a:r>
                      <a:endParaRPr lang="ja-JP" altLang="en-US" dirty="0">
                        <a:latin typeface="+mn-ea"/>
                        <a:ea typeface="+mn-ea"/>
                      </a:endParaRPr>
                    </a:p>
                  </a:txBody>
                  <a:tcPr marL="9525" marR="9525" marT="9525" marB="0" anchor="ctr">
                    <a:solidFill>
                      <a:schemeClr val="tx2">
                        <a:lumMod val="20000"/>
                        <a:lumOff val="80000"/>
                      </a:schemeClr>
                    </a:solidFill>
                  </a:tcPr>
                </a:tc>
                <a:tc>
                  <a:txBody>
                    <a:bodyPr/>
                    <a:lstStyle/>
                    <a:p>
                      <a:pPr algn="l" fontAlgn="ctr"/>
                      <a:r>
                        <a:rPr lang="ja-JP" altLang="en-US" sz="1800" u="none" strike="noStrike" dirty="0">
                          <a:effectLst/>
                          <a:latin typeface="+mn-ea"/>
                          <a:ea typeface="+mn-ea"/>
                        </a:rPr>
                        <a:t>*</a:t>
                      </a:r>
                      <a:r>
                        <a:rPr lang="ja-JP" altLang="en-US" sz="1800" u="none" strike="noStrike" dirty="0" smtClean="0">
                          <a:effectLst/>
                          <a:latin typeface="+mn-ea"/>
                          <a:ea typeface="+mn-ea"/>
                        </a:rPr>
                        <a:t>**</a:t>
                      </a:r>
                      <a:endParaRPr lang="en-US" altLang="ja-JP" sz="1800" u="none" strike="noStrike" dirty="0" smtClean="0">
                        <a:effectLst/>
                        <a:latin typeface="+mn-ea"/>
                        <a:ea typeface="+mn-ea"/>
                      </a:endParaRPr>
                    </a:p>
                  </a:txBody>
                  <a:tcPr marL="9525" marR="9525" marT="9525" marB="0" anchor="ctr">
                    <a:solidFill>
                      <a:schemeClr val="tx2">
                        <a:lumMod val="20000"/>
                        <a:lumOff val="80000"/>
                      </a:schemeClr>
                    </a:solidFill>
                  </a:tcPr>
                </a:tc>
              </a:tr>
              <a:tr h="410445">
                <a:tc>
                  <a:txBody>
                    <a:bodyPr/>
                    <a:lstStyle/>
                    <a:p>
                      <a:r>
                        <a:rPr lang="ja-JP" altLang="en-US" dirty="0" smtClean="0"/>
                        <a:t>観察数</a:t>
                      </a:r>
                      <a:endParaRPr lang="ja-JP" altLang="en-US" dirty="0"/>
                    </a:p>
                  </a:txBody>
                  <a:tcPr marL="9525" marR="9525" marT="9525" marB="0" anchor="ctr"/>
                </a:tc>
                <a:tc gridSpan="2">
                  <a:txBody>
                    <a:bodyPr/>
                    <a:lstStyle/>
                    <a:p>
                      <a:pPr algn="ctr"/>
                      <a:r>
                        <a:rPr lang="en-US" altLang="ja-JP" dirty="0" smtClean="0">
                          <a:latin typeface="+mn-ea"/>
                          <a:ea typeface="+mn-ea"/>
                        </a:rPr>
                        <a:t>38</a:t>
                      </a:r>
                      <a:endParaRPr lang="ja-JP" altLang="en-US" dirty="0">
                        <a:latin typeface="+mn-ea"/>
                        <a:ea typeface="+mn-ea"/>
                      </a:endParaRPr>
                    </a:p>
                  </a:txBody>
                  <a:tcPr marL="9525" marR="9525" marT="9525" marB="0" anchor="ctr"/>
                </a:tc>
                <a:tc hMerge="1">
                  <a:txBody>
                    <a:bodyPr/>
                    <a:lstStyle/>
                    <a:p>
                      <a:pPr algn="r" fontAlgn="ctr"/>
                      <a:endParaRPr lang="en-US" altLang="ja-JP" sz="1800" b="0" i="0" u="none" strike="noStrike" dirty="0">
                        <a:solidFill>
                          <a:srgbClr val="000000"/>
                        </a:solidFill>
                        <a:effectLst/>
                        <a:latin typeface="ＭＳ Ｐゴシック"/>
                      </a:endParaRPr>
                    </a:p>
                  </a:txBody>
                  <a:tcPr marL="9525" marR="9525" marT="9525" marB="0" anchor="ctr"/>
                </a:tc>
                <a:tc gridSpan="2">
                  <a:txBody>
                    <a:bodyPr/>
                    <a:lstStyle/>
                    <a:p>
                      <a:pPr algn="ctr" fontAlgn="ctr"/>
                      <a:r>
                        <a:rPr lang="en-US" altLang="ja-JP" sz="1800" u="none" strike="noStrike" dirty="0">
                          <a:effectLst/>
                          <a:latin typeface="+mn-ea"/>
                          <a:ea typeface="+mn-ea"/>
                        </a:rPr>
                        <a:t>38</a:t>
                      </a:r>
                      <a:endParaRPr lang="en-US" altLang="ja-JP" sz="1800" b="0" i="0" u="none" strike="noStrike" dirty="0">
                        <a:solidFill>
                          <a:srgbClr val="000000"/>
                        </a:solidFill>
                        <a:effectLst/>
                        <a:latin typeface="+mn-ea"/>
                        <a:ea typeface="+mn-ea"/>
                      </a:endParaRPr>
                    </a:p>
                  </a:txBody>
                  <a:tcPr marL="9525" marR="9525" marT="9525" marB="0" anchor="ctr"/>
                </a:tc>
                <a:tc hMerge="1">
                  <a:txBody>
                    <a:bodyPr/>
                    <a:lstStyle/>
                    <a:p>
                      <a:endParaRPr kumimoji="1" lang="ja-JP" altLang="en-US"/>
                    </a:p>
                  </a:txBody>
                  <a:tcPr/>
                </a:tc>
              </a:tr>
              <a:tr h="410445">
                <a:tc>
                  <a:txBody>
                    <a:bodyPr/>
                    <a:lstStyle/>
                    <a:p>
                      <a:pPr algn="l" fontAlgn="ctr"/>
                      <a:r>
                        <a:rPr lang="ja-JP" altLang="en-US" sz="1800" u="none" strike="noStrike" dirty="0">
                          <a:effectLst/>
                        </a:rPr>
                        <a:t>修正済みＲ二乗</a:t>
                      </a:r>
                      <a:endParaRPr lang="ja-JP" altLang="en-US" sz="1800" b="0" i="0" u="none" strike="noStrike" dirty="0">
                        <a:solidFill>
                          <a:srgbClr val="000000"/>
                        </a:solidFill>
                        <a:effectLst/>
                        <a:latin typeface="ＭＳ Ｐゴシック"/>
                      </a:endParaRPr>
                    </a:p>
                  </a:txBody>
                  <a:tcPr marL="9525" marR="9525" marT="9525" marB="0" anchor="ctr"/>
                </a:tc>
                <a:tc gridSpan="2">
                  <a:txBody>
                    <a:bodyPr/>
                    <a:lstStyle/>
                    <a:p>
                      <a:pPr algn="ctr" fontAlgn="ctr"/>
                      <a:r>
                        <a:rPr lang="en-US" altLang="ja-JP" sz="1800" u="none" strike="noStrike" dirty="0" smtClean="0">
                          <a:effectLst/>
                          <a:latin typeface="+mn-ea"/>
                          <a:ea typeface="+mn-ea"/>
                        </a:rPr>
                        <a:t>0.636</a:t>
                      </a:r>
                      <a:endParaRPr lang="en-US" altLang="ja-JP" sz="1800" b="0" i="0" u="none" strike="noStrike" dirty="0">
                        <a:solidFill>
                          <a:srgbClr val="000000"/>
                        </a:solidFill>
                        <a:effectLst/>
                        <a:latin typeface="+mn-ea"/>
                        <a:ea typeface="+mn-ea"/>
                      </a:endParaRPr>
                    </a:p>
                  </a:txBody>
                  <a:tcPr marL="9525" marR="9525" marT="9525" marB="0" anchor="ctr"/>
                </a:tc>
                <a:tc hMerge="1">
                  <a:txBody>
                    <a:bodyPr/>
                    <a:lstStyle/>
                    <a:p>
                      <a:endParaRPr kumimoji="1" lang="ja-JP" altLang="en-US"/>
                    </a:p>
                  </a:txBody>
                  <a:tcPr/>
                </a:tc>
                <a:tc gridSpan="2">
                  <a:txBody>
                    <a:bodyPr/>
                    <a:lstStyle/>
                    <a:p>
                      <a:pPr algn="ctr" fontAlgn="ctr"/>
                      <a:r>
                        <a:rPr lang="en-US" altLang="ja-JP" sz="1800" u="none" strike="noStrike" dirty="0" smtClean="0">
                          <a:effectLst/>
                          <a:latin typeface="+mn-ea"/>
                          <a:ea typeface="+mn-ea"/>
                        </a:rPr>
                        <a:t>0.694</a:t>
                      </a:r>
                      <a:endParaRPr lang="en-US" altLang="ja-JP" sz="1800" b="0" i="0" u="none" strike="noStrike" dirty="0">
                        <a:solidFill>
                          <a:srgbClr val="000000"/>
                        </a:solidFill>
                        <a:effectLst/>
                        <a:latin typeface="+mn-ea"/>
                        <a:ea typeface="+mn-ea"/>
                      </a:endParaRPr>
                    </a:p>
                  </a:txBody>
                  <a:tcPr marL="9525" marR="9525" marT="9525" marB="0" anchor="ctr"/>
                </a:tc>
                <a:tc hMerge="1">
                  <a:txBody>
                    <a:bodyPr/>
                    <a:lstStyle/>
                    <a:p>
                      <a:endParaRPr kumimoji="1" lang="ja-JP" altLang="en-US"/>
                    </a:p>
                  </a:txBody>
                  <a:tcPr/>
                </a:tc>
              </a:tr>
            </a:tbl>
          </a:graphicData>
        </a:graphic>
      </p:graphicFrame>
      <p:sp>
        <p:nvSpPr>
          <p:cNvPr id="6" name="テキスト ボックス 5"/>
          <p:cNvSpPr txBox="1"/>
          <p:nvPr/>
        </p:nvSpPr>
        <p:spPr>
          <a:xfrm>
            <a:off x="326956" y="5301208"/>
            <a:ext cx="8568952" cy="369332"/>
          </a:xfrm>
          <a:prstGeom prst="rect">
            <a:avLst/>
          </a:prstGeom>
          <a:noFill/>
        </p:spPr>
        <p:txBody>
          <a:bodyPr wrap="square" rtlCol="0">
            <a:spAutoFit/>
          </a:bodyPr>
          <a:lstStyle/>
          <a:p>
            <a:r>
              <a:rPr kumimoji="1" lang="ja-JP" altLang="en-US" dirty="0" smtClean="0"/>
              <a:t>注</a:t>
            </a:r>
            <a:r>
              <a:rPr kumimoji="1" lang="en-US" altLang="ja-JP" dirty="0" smtClean="0"/>
              <a:t>1</a:t>
            </a:r>
            <a:r>
              <a:rPr lang="ja-JP" altLang="en-US" dirty="0" smtClean="0"/>
              <a:t>：城鎮化率は戸籍人口ベース。</a:t>
            </a:r>
            <a:endParaRPr kumimoji="1" lang="en-US" altLang="ja-JP" dirty="0" smtClean="0"/>
          </a:p>
        </p:txBody>
      </p:sp>
      <p:sp>
        <p:nvSpPr>
          <p:cNvPr id="7" name="テキスト ボックス 6"/>
          <p:cNvSpPr txBox="1"/>
          <p:nvPr/>
        </p:nvSpPr>
        <p:spPr>
          <a:xfrm>
            <a:off x="349816" y="5713928"/>
            <a:ext cx="8568952" cy="369332"/>
          </a:xfrm>
          <a:prstGeom prst="rect">
            <a:avLst/>
          </a:prstGeom>
          <a:noFill/>
        </p:spPr>
        <p:txBody>
          <a:bodyPr wrap="square" rtlCol="0">
            <a:spAutoFit/>
          </a:bodyPr>
          <a:lstStyle/>
          <a:p>
            <a:r>
              <a:rPr kumimoji="1" lang="ja-JP" altLang="en-US" dirty="0" smtClean="0"/>
              <a:t>注</a:t>
            </a:r>
            <a:r>
              <a:rPr kumimoji="1" lang="en-US" altLang="ja-JP" dirty="0" smtClean="0"/>
              <a:t>2</a:t>
            </a:r>
            <a:r>
              <a:rPr lang="ja-JP" altLang="en-US" dirty="0" smtClean="0"/>
              <a:t>：***は</a:t>
            </a:r>
            <a:r>
              <a:rPr lang="en-US" altLang="ja-JP" dirty="0" smtClean="0"/>
              <a:t>1</a:t>
            </a:r>
            <a:r>
              <a:rPr lang="ja-JP" altLang="en-US" dirty="0" smtClean="0"/>
              <a:t>％水準、**は</a:t>
            </a:r>
            <a:r>
              <a:rPr lang="en-US" altLang="ja-JP" dirty="0" smtClean="0"/>
              <a:t>5</a:t>
            </a:r>
            <a:r>
              <a:rPr lang="ja-JP" altLang="en-US" dirty="0" smtClean="0"/>
              <a:t>％水準、*は</a:t>
            </a:r>
            <a:r>
              <a:rPr lang="en-US" altLang="ja-JP" dirty="0" smtClean="0"/>
              <a:t>10</a:t>
            </a:r>
            <a:r>
              <a:rPr lang="ja-JP" altLang="en-US" dirty="0" smtClean="0"/>
              <a:t>％水準で有意であることを示す。</a:t>
            </a:r>
            <a:endParaRPr kumimoji="1" lang="en-US" altLang="ja-JP" dirty="0" smtClean="0"/>
          </a:p>
        </p:txBody>
      </p:sp>
    </p:spTree>
    <p:extLst>
      <p:ext uri="{BB962C8B-B14F-4D97-AF65-F5344CB8AC3E}">
        <p14:creationId xmlns:p14="http://schemas.microsoft.com/office/powerpoint/2010/main" val="222624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1.2</a:t>
            </a:r>
            <a:r>
              <a:rPr kumimoji="1" lang="ja-JP" altLang="en-US" dirty="0" smtClean="0"/>
              <a:t>　報告の</a:t>
            </a:r>
            <a:r>
              <a:rPr lang="ja-JP" altLang="en-US" dirty="0"/>
              <a:t>背景</a:t>
            </a:r>
            <a:endParaRPr kumimoji="1" lang="ja-JP" altLang="en-US" dirty="0"/>
          </a:p>
        </p:txBody>
      </p:sp>
      <p:sp>
        <p:nvSpPr>
          <p:cNvPr id="3" name="コンテンツ プレースホルダー 2"/>
          <p:cNvSpPr>
            <a:spLocks noGrp="1"/>
          </p:cNvSpPr>
          <p:nvPr>
            <p:ph idx="1"/>
          </p:nvPr>
        </p:nvSpPr>
        <p:spPr>
          <a:xfrm>
            <a:off x="457200" y="1600200"/>
            <a:ext cx="8229600" cy="5069160"/>
          </a:xfrm>
        </p:spPr>
        <p:txBody>
          <a:bodyPr>
            <a:normAutofit lnSpcReduction="10000"/>
          </a:bodyPr>
          <a:lstStyle/>
          <a:p>
            <a:r>
              <a:rPr lang="ja-JP" altLang="en-US" dirty="0" smtClean="0"/>
              <a:t>「重慶模式」は、各地で推進されている城鎮化政策のなかでもとりわけ注目を集めている。</a:t>
            </a:r>
            <a:endParaRPr lang="en-US" altLang="ja-JP" dirty="0" smtClean="0"/>
          </a:p>
          <a:p>
            <a:r>
              <a:rPr lang="ja-JP" altLang="en-US" dirty="0" smtClean="0"/>
              <a:t>なぜならば、「</a:t>
            </a:r>
            <a:r>
              <a:rPr lang="ja-JP" altLang="en-US" dirty="0"/>
              <a:t>農民と都市住民の平等化」を実現することを謳っているから。</a:t>
            </a:r>
          </a:p>
          <a:p>
            <a:r>
              <a:rPr lang="ja-JP" altLang="en-US" dirty="0" smtClean="0"/>
              <a:t>つまり、強力な地方政府が土地改革と戸籍改革を進め、開発によって得られる利益を地方政府がコントロールしつつ、農民に対して住宅や社会保障の提供を通じて一定の利益の分配を行っている。</a:t>
            </a:r>
            <a:endParaRPr lang="en-US" altLang="ja-JP" dirty="0" smtClean="0"/>
          </a:p>
          <a:p>
            <a:pPr marL="0" indent="0">
              <a:buNone/>
            </a:pPr>
            <a:endParaRPr kumimoji="1" lang="en-US" altLang="ja-JP" dirty="0" smtClean="0"/>
          </a:p>
        </p:txBody>
      </p:sp>
    </p:spTree>
    <p:extLst>
      <p:ext uri="{BB962C8B-B14F-4D97-AF65-F5344CB8AC3E}">
        <p14:creationId xmlns:p14="http://schemas.microsoft.com/office/powerpoint/2010/main" val="1673338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推計</a:t>
            </a:r>
            <a:r>
              <a:rPr kumimoji="1" lang="ja-JP" altLang="en-US" dirty="0" smtClean="0"/>
              <a:t>結果</a:t>
            </a:r>
            <a:endParaRPr kumimoji="1" lang="ja-JP" altLang="en-US" dirty="0"/>
          </a:p>
        </p:txBody>
      </p:sp>
      <p:sp>
        <p:nvSpPr>
          <p:cNvPr id="3" name="コンテンツ プレースホルダー 2"/>
          <p:cNvSpPr>
            <a:spLocks noGrp="1"/>
          </p:cNvSpPr>
          <p:nvPr>
            <p:ph idx="1"/>
          </p:nvPr>
        </p:nvSpPr>
        <p:spPr>
          <a:xfrm>
            <a:off x="457200" y="1600200"/>
            <a:ext cx="8229600" cy="4925144"/>
          </a:xfrm>
        </p:spPr>
        <p:txBody>
          <a:bodyPr>
            <a:normAutofit/>
          </a:bodyPr>
          <a:lstStyle/>
          <a:p>
            <a:r>
              <a:rPr kumimoji="1" lang="ja-JP" altLang="en-US" dirty="0" smtClean="0"/>
              <a:t>モデル</a:t>
            </a:r>
            <a:r>
              <a:rPr kumimoji="1" lang="en-US" altLang="ja-JP" dirty="0" smtClean="0"/>
              <a:t>1</a:t>
            </a:r>
            <a:r>
              <a:rPr lang="ja-JP" altLang="en-US" dirty="0"/>
              <a:t>から、所得</a:t>
            </a:r>
            <a:r>
              <a:rPr lang="ja-JP" altLang="en-US" dirty="0" smtClean="0"/>
              <a:t>格差</a:t>
            </a:r>
            <a:r>
              <a:rPr lang="ja-JP" altLang="en-US" dirty="0"/>
              <a:t>と</a:t>
            </a:r>
            <a:r>
              <a:rPr lang="ja-JP" altLang="en-US" dirty="0" smtClean="0"/>
              <a:t>城鎮化は</a:t>
            </a:r>
            <a:r>
              <a:rPr kumimoji="1" lang="ja-JP" altLang="en-US" dirty="0" smtClean="0"/>
              <a:t>、マイナスの</a:t>
            </a:r>
            <a:r>
              <a:rPr lang="ja-JP" altLang="en-US" dirty="0"/>
              <a:t>相関</a:t>
            </a:r>
            <a:r>
              <a:rPr kumimoji="1" lang="ja-JP" altLang="en-US" dirty="0" smtClean="0"/>
              <a:t>関係にある。ただし、モデル</a:t>
            </a:r>
            <a:r>
              <a:rPr kumimoji="1" lang="en-US" altLang="ja-JP" dirty="0" smtClean="0"/>
              <a:t>2</a:t>
            </a:r>
            <a:r>
              <a:rPr kumimoji="1" lang="ja-JP" altLang="en-US" dirty="0" smtClean="0"/>
              <a:t>にある</a:t>
            </a:r>
            <a:r>
              <a:rPr lang="ja-JP" altLang="en-US" dirty="0"/>
              <a:t>ように</a:t>
            </a:r>
            <a:r>
              <a:rPr lang="ja-JP" altLang="en-US" dirty="0" smtClean="0"/>
              <a:t>、農村就業人口割合の変数を加えると、城鎮化の所得格差軽減の効果はなくなる。</a:t>
            </a:r>
            <a:endParaRPr lang="en-US" altLang="ja-JP" dirty="0" smtClean="0"/>
          </a:p>
          <a:p>
            <a:r>
              <a:rPr kumimoji="1" lang="ja-JP" altLang="en-US" dirty="0" smtClean="0"/>
              <a:t>財政支出割合の符号は両モデルともにプラス。政府の経済活動への関与が格差を拡大させていることが示唆されている。</a:t>
            </a:r>
            <a:endParaRPr kumimoji="1" lang="en-US" altLang="ja-JP" dirty="0" smtClean="0"/>
          </a:p>
          <a:p>
            <a:endParaRPr kumimoji="1" lang="ja-JP" altLang="en-US" dirty="0"/>
          </a:p>
        </p:txBody>
      </p:sp>
    </p:spTree>
    <p:extLst>
      <p:ext uri="{BB962C8B-B14F-4D97-AF65-F5344CB8AC3E}">
        <p14:creationId xmlns:p14="http://schemas.microsoft.com/office/powerpoint/2010/main" val="3504141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457200" y="1600200"/>
            <a:ext cx="8229600" cy="4925144"/>
          </a:xfrm>
        </p:spPr>
        <p:txBody>
          <a:bodyPr>
            <a:normAutofit fontScale="92500" lnSpcReduction="20000"/>
          </a:bodyPr>
          <a:lstStyle/>
          <a:p>
            <a:r>
              <a:rPr kumimoji="1" lang="ja-JP" altLang="en-US" dirty="0" smtClean="0"/>
              <a:t>報告者はこれまで、重慶経済の観察から市内で所得格差が縮小しているのか懐疑的であったが、</a:t>
            </a:r>
            <a:r>
              <a:rPr kumimoji="1" lang="en-US" altLang="ja-JP" dirty="0" smtClean="0"/>
              <a:t>『</a:t>
            </a:r>
            <a:r>
              <a:rPr kumimoji="1" lang="ja-JP" altLang="en-US" dirty="0" smtClean="0"/>
              <a:t>重慶統計年鑑</a:t>
            </a:r>
            <a:r>
              <a:rPr kumimoji="1" lang="en-US" altLang="ja-JP" dirty="0" smtClean="0"/>
              <a:t>』</a:t>
            </a:r>
            <a:r>
              <a:rPr kumimoji="1" lang="ja-JP" altLang="en-US" dirty="0" smtClean="0"/>
              <a:t>のデータを分析することで、貧困地域と富裕地域間、農村都市間の格差ともに縮小していることを確認した。</a:t>
            </a:r>
            <a:endParaRPr kumimoji="1" lang="en-US" altLang="ja-JP" dirty="0" smtClean="0"/>
          </a:p>
          <a:p>
            <a:r>
              <a:rPr lang="ja-JP" altLang="en-US" dirty="0" smtClean="0"/>
              <a:t>一方で、重慶市の再分配政策は、本当に機能しているのだろうか。</a:t>
            </a:r>
            <a:r>
              <a:rPr lang="ja-JP" altLang="en-US" dirty="0"/>
              <a:t>財政支出</a:t>
            </a:r>
            <a:r>
              <a:rPr lang="ja-JP" altLang="en-US" dirty="0" smtClean="0"/>
              <a:t>割合変数は所得格差に対して</a:t>
            </a:r>
            <a:r>
              <a:rPr lang="ja-JP" altLang="en-US" smtClean="0"/>
              <a:t>プラスの</a:t>
            </a:r>
            <a:r>
              <a:rPr lang="ja-JP" altLang="en-US"/>
              <a:t>相関</a:t>
            </a:r>
            <a:r>
              <a:rPr lang="ja-JP" altLang="en-US" smtClean="0"/>
              <a:t>関係</a:t>
            </a:r>
            <a:r>
              <a:rPr lang="ja-JP" altLang="en-US" dirty="0" smtClean="0"/>
              <a:t>にあった。財政支出には社会保障や就業支援支出も含まれている。政府の行動が、ありがちな都市偏向型あるいは工業化偏向型開発に陥っている可能性もあり、注視が必要である。</a:t>
            </a:r>
            <a:endParaRPr kumimoji="1" lang="ja-JP" altLang="en-US" dirty="0"/>
          </a:p>
        </p:txBody>
      </p:sp>
    </p:spTree>
    <p:extLst>
      <p:ext uri="{BB962C8B-B14F-4D97-AF65-F5344CB8AC3E}">
        <p14:creationId xmlns:p14="http://schemas.microsoft.com/office/powerpoint/2010/main" val="1705324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a:xfrm>
            <a:off x="457200" y="1600200"/>
            <a:ext cx="8229600" cy="5141168"/>
          </a:xfrm>
        </p:spPr>
        <p:txBody>
          <a:bodyPr>
            <a:normAutofit fontScale="77500" lnSpcReduction="20000"/>
          </a:bodyPr>
          <a:lstStyle/>
          <a:p>
            <a:r>
              <a:rPr lang="zh-CN" altLang="ja-JP" dirty="0"/>
              <a:t>程开明，李金昌</a:t>
            </a:r>
            <a:r>
              <a:rPr lang="en-US" altLang="ja-JP" dirty="0"/>
              <a:t>  </a:t>
            </a:r>
            <a:r>
              <a:rPr lang="zh-CN" altLang="ja-JP" dirty="0"/>
              <a:t>城市偏向、城市化与城乡收入差距的作用机制与动态分析</a:t>
            </a:r>
            <a:r>
              <a:rPr lang="en-US" altLang="ja-JP" dirty="0"/>
              <a:t>  </a:t>
            </a:r>
            <a:r>
              <a:rPr lang="zh-CN" altLang="ja-JP" dirty="0"/>
              <a:t>数量经济技术经济研究，</a:t>
            </a:r>
            <a:r>
              <a:rPr lang="en-US" altLang="ja-JP" dirty="0"/>
              <a:t>2007</a:t>
            </a:r>
            <a:r>
              <a:rPr lang="zh-CN" altLang="ja-JP" dirty="0"/>
              <a:t>（</a:t>
            </a:r>
            <a:r>
              <a:rPr lang="en-US" altLang="ja-JP" dirty="0"/>
              <a:t>7</a:t>
            </a:r>
            <a:r>
              <a:rPr lang="zh-CN" altLang="ja-JP" dirty="0"/>
              <a:t>）</a:t>
            </a:r>
            <a:r>
              <a:rPr lang="en-US" altLang="ja-JP" dirty="0"/>
              <a:t>:</a:t>
            </a:r>
            <a:r>
              <a:rPr lang="en-US" altLang="ja-JP" dirty="0" smtClean="0"/>
              <a:t>116-125</a:t>
            </a:r>
          </a:p>
          <a:p>
            <a:r>
              <a:rPr lang="zh-CN" altLang="en-US" dirty="0"/>
              <a:t>陈晓毅  城市化，工业化与城乡收入差距</a:t>
            </a:r>
            <a:r>
              <a:rPr lang="en-US" altLang="zh-CN" dirty="0"/>
              <a:t>—</a:t>
            </a:r>
            <a:r>
              <a:rPr lang="zh-CN" altLang="en-US" dirty="0"/>
              <a:t>基于</a:t>
            </a:r>
            <a:r>
              <a:rPr lang="en-US" altLang="zh-CN" dirty="0"/>
              <a:t>SVAR</a:t>
            </a:r>
            <a:r>
              <a:rPr lang="zh-CN" altLang="en-US" dirty="0"/>
              <a:t>模型的研究  经济经纬，</a:t>
            </a:r>
            <a:r>
              <a:rPr lang="en-US" altLang="zh-CN" dirty="0"/>
              <a:t>2010</a:t>
            </a:r>
            <a:r>
              <a:rPr lang="zh-CN" altLang="en-US" dirty="0"/>
              <a:t>（</a:t>
            </a:r>
            <a:r>
              <a:rPr lang="en-US" altLang="zh-CN" dirty="0"/>
              <a:t>6</a:t>
            </a:r>
            <a:r>
              <a:rPr lang="zh-CN" altLang="en-US" dirty="0"/>
              <a:t>）：</a:t>
            </a:r>
            <a:r>
              <a:rPr lang="en-US" altLang="zh-CN" dirty="0" smtClean="0"/>
              <a:t>21-24</a:t>
            </a:r>
          </a:p>
          <a:p>
            <a:r>
              <a:rPr lang="zh-CN" altLang="en-US" dirty="0"/>
              <a:t>潘文轩  城市化与工业化对城乡居民收入差距的影响  山西财经大学学报，</a:t>
            </a:r>
            <a:r>
              <a:rPr lang="en-US" altLang="zh-CN" dirty="0"/>
              <a:t>2010(12):</a:t>
            </a:r>
            <a:r>
              <a:rPr lang="en-US" altLang="zh-CN" dirty="0" smtClean="0"/>
              <a:t>20-29</a:t>
            </a:r>
          </a:p>
          <a:p>
            <a:r>
              <a:rPr lang="zh-CN" altLang="en-US" dirty="0"/>
              <a:t>曹裕 陈晓红 马跃如  城市化、城乡收入差距与经济增长</a:t>
            </a:r>
            <a:r>
              <a:rPr lang="en-US" altLang="zh-CN" dirty="0"/>
              <a:t>—</a:t>
            </a:r>
            <a:r>
              <a:rPr lang="zh-CN" altLang="en-US" dirty="0"/>
              <a:t>基于我国省级面板的实证研究  统计研究，</a:t>
            </a:r>
            <a:r>
              <a:rPr lang="en-US" altLang="zh-CN" dirty="0"/>
              <a:t>2010</a:t>
            </a:r>
            <a:r>
              <a:rPr lang="zh-CN" altLang="en-US" dirty="0"/>
              <a:t>（</a:t>
            </a:r>
            <a:r>
              <a:rPr lang="en-US" altLang="zh-CN" dirty="0"/>
              <a:t>3</a:t>
            </a:r>
            <a:r>
              <a:rPr lang="zh-CN" altLang="en-US" dirty="0"/>
              <a:t>）：</a:t>
            </a:r>
            <a:r>
              <a:rPr lang="en-US" altLang="zh-CN" dirty="0" smtClean="0"/>
              <a:t>29-36</a:t>
            </a:r>
          </a:p>
          <a:p>
            <a:r>
              <a:rPr lang="zh-CN" altLang="en-US" dirty="0"/>
              <a:t>毛其淋  经济开放、城市化水平与城乡收入差距</a:t>
            </a:r>
            <a:r>
              <a:rPr lang="en-US" altLang="zh-CN" dirty="0"/>
              <a:t>—</a:t>
            </a:r>
            <a:r>
              <a:rPr lang="zh-CN" altLang="en-US" dirty="0"/>
              <a:t>基于我国省级面板的经验研究  浙江社会科学，</a:t>
            </a:r>
            <a:r>
              <a:rPr lang="en-US" altLang="zh-CN" dirty="0"/>
              <a:t>2011</a:t>
            </a:r>
            <a:r>
              <a:rPr lang="zh-CN" altLang="en-US" dirty="0"/>
              <a:t>（</a:t>
            </a:r>
            <a:r>
              <a:rPr lang="en-US" altLang="zh-CN" dirty="0"/>
              <a:t>1</a:t>
            </a:r>
            <a:r>
              <a:rPr lang="zh-CN" altLang="en-US" dirty="0"/>
              <a:t>）：</a:t>
            </a:r>
            <a:r>
              <a:rPr lang="en-US" altLang="zh-CN" dirty="0" smtClean="0"/>
              <a:t>11-22</a:t>
            </a:r>
          </a:p>
          <a:p>
            <a:r>
              <a:rPr lang="zh-CN" altLang="en-US" dirty="0"/>
              <a:t>贺建清　城镇化、工业化与城乡收入差距的实证研究　广东商学院学报，</a:t>
            </a:r>
            <a:r>
              <a:rPr lang="en-US" altLang="zh-CN" dirty="0"/>
              <a:t>2013</a:t>
            </a:r>
            <a:r>
              <a:rPr lang="zh-CN" altLang="en-US" dirty="0"/>
              <a:t>年（</a:t>
            </a:r>
            <a:r>
              <a:rPr lang="en-US" altLang="zh-CN" dirty="0"/>
              <a:t>4</a:t>
            </a:r>
            <a:r>
              <a:rPr lang="zh-CN" altLang="en-US" dirty="0"/>
              <a:t>）：</a:t>
            </a:r>
            <a:r>
              <a:rPr lang="en-US" altLang="zh-CN" dirty="0"/>
              <a:t>30-37</a:t>
            </a:r>
            <a:endParaRPr lang="en-US" altLang="zh-CN" dirty="0" smtClean="0"/>
          </a:p>
          <a:p>
            <a:endParaRPr kumimoji="1" lang="ja-JP" altLang="en-US" dirty="0"/>
          </a:p>
        </p:txBody>
      </p:sp>
    </p:spTree>
    <p:extLst>
      <p:ext uri="{BB962C8B-B14F-4D97-AF65-F5344CB8AC3E}">
        <p14:creationId xmlns:p14="http://schemas.microsoft.com/office/powerpoint/2010/main" val="87807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9145016" cy="1143000"/>
          </a:xfrm>
        </p:spPr>
        <p:txBody>
          <a:bodyPr>
            <a:normAutofit fontScale="90000"/>
          </a:bodyPr>
          <a:lstStyle/>
          <a:p>
            <a:r>
              <a:rPr kumimoji="1" lang="en-US" altLang="ja-JP" dirty="0" smtClean="0"/>
              <a:t>1.3</a:t>
            </a:r>
            <a:r>
              <a:rPr kumimoji="1" lang="ja-JP" altLang="en-US" dirty="0" smtClean="0"/>
              <a:t>　所得格差と都市化の関係を検証した</a:t>
            </a:r>
            <a:r>
              <a:rPr kumimoji="1" lang="en-US" altLang="ja-JP" dirty="0" smtClean="0"/>
              <a:t/>
            </a:r>
            <a:br>
              <a:rPr kumimoji="1" lang="en-US" altLang="ja-JP" dirty="0" smtClean="0"/>
            </a:br>
            <a:r>
              <a:rPr kumimoji="1" lang="ja-JP" altLang="en-US" dirty="0" smtClean="0"/>
              <a:t>先行研究</a:t>
            </a:r>
            <a:endParaRPr kumimoji="1" lang="ja-JP" altLang="en-US" dirty="0"/>
          </a:p>
        </p:txBody>
      </p:sp>
      <p:sp>
        <p:nvSpPr>
          <p:cNvPr id="3" name="コンテンツ プレースホルダー 2"/>
          <p:cNvSpPr>
            <a:spLocks noGrp="1"/>
          </p:cNvSpPr>
          <p:nvPr>
            <p:ph idx="1"/>
          </p:nvPr>
        </p:nvSpPr>
        <p:spPr>
          <a:xfrm>
            <a:off x="457200" y="1600200"/>
            <a:ext cx="8229600" cy="5213176"/>
          </a:xfrm>
        </p:spPr>
        <p:txBody>
          <a:bodyPr>
            <a:normAutofit fontScale="92500" lnSpcReduction="20000"/>
          </a:bodyPr>
          <a:lstStyle/>
          <a:p>
            <a:pPr marL="0" indent="0">
              <a:buNone/>
            </a:pPr>
            <a:r>
              <a:rPr lang="ja-JP" altLang="en-US" dirty="0"/>
              <a:t>所得格差</a:t>
            </a:r>
            <a:r>
              <a:rPr lang="ja-JP" altLang="en-US" dirty="0" smtClean="0"/>
              <a:t>と</a:t>
            </a:r>
            <a:r>
              <a:rPr lang="ja-JP" altLang="en-US" dirty="0"/>
              <a:t>城</a:t>
            </a:r>
            <a:r>
              <a:rPr lang="ja-JP" altLang="en-US" dirty="0" smtClean="0"/>
              <a:t>鎮化の関係</a:t>
            </a:r>
            <a:r>
              <a:rPr lang="ja-JP" altLang="en-US" dirty="0"/>
              <a:t>について</a:t>
            </a:r>
            <a:r>
              <a:rPr lang="ja-JP" altLang="en-US" dirty="0" smtClean="0"/>
              <a:t>、</a:t>
            </a:r>
            <a:endParaRPr lang="en-US" altLang="ja-JP" dirty="0" smtClean="0"/>
          </a:p>
          <a:p>
            <a:pPr marL="0" indent="0">
              <a:buNone/>
            </a:pPr>
            <a:r>
              <a:rPr lang="ja-JP" altLang="en-US" dirty="0" smtClean="0">
                <a:latin typeface="+mn-ea"/>
              </a:rPr>
              <a:t>■　マイナス</a:t>
            </a:r>
            <a:r>
              <a:rPr lang="ja-JP" altLang="en-US" dirty="0">
                <a:latin typeface="+mn-ea"/>
              </a:rPr>
              <a:t>の相関関係を</a:t>
            </a:r>
            <a:r>
              <a:rPr lang="ja-JP" altLang="en-US" dirty="0" smtClean="0">
                <a:latin typeface="+mn-ea"/>
              </a:rPr>
              <a:t>主張</a:t>
            </a:r>
            <a:endParaRPr lang="en-US" altLang="ja-JP" dirty="0" smtClean="0">
              <a:latin typeface="+mn-ea"/>
            </a:endParaRPr>
          </a:p>
          <a:p>
            <a:pPr marL="0" indent="0">
              <a:buNone/>
            </a:pPr>
            <a:r>
              <a:rPr lang="ja-JP" altLang="en-US" dirty="0">
                <a:latin typeface="+mn-ea"/>
              </a:rPr>
              <a:t>　</a:t>
            </a:r>
            <a:r>
              <a:rPr lang="ja-JP" altLang="en-US" dirty="0" smtClean="0">
                <a:latin typeface="+mn-ea"/>
              </a:rPr>
              <a:t>　　李</a:t>
            </a:r>
            <a:r>
              <a:rPr lang="ja-JP" altLang="en-US" dirty="0">
                <a:latin typeface="+mn-ea"/>
              </a:rPr>
              <a:t>金昌</a:t>
            </a:r>
            <a:r>
              <a:rPr lang="en-US" altLang="ja-JP" dirty="0">
                <a:latin typeface="+mn-ea"/>
              </a:rPr>
              <a:t>( 2007)</a:t>
            </a:r>
            <a:r>
              <a:rPr lang="ja-JP" altLang="en-US" dirty="0">
                <a:latin typeface="+mn-ea"/>
              </a:rPr>
              <a:t>は、</a:t>
            </a:r>
            <a:r>
              <a:rPr lang="en-US" altLang="ja-JP" dirty="0">
                <a:latin typeface="+mn-ea"/>
              </a:rPr>
              <a:t>1978 </a:t>
            </a:r>
            <a:r>
              <a:rPr lang="ja-JP" altLang="en-US" dirty="0">
                <a:latin typeface="+mn-ea"/>
              </a:rPr>
              <a:t>年～ </a:t>
            </a:r>
            <a:r>
              <a:rPr lang="en-US" altLang="ja-JP" dirty="0">
                <a:latin typeface="+mn-ea"/>
              </a:rPr>
              <a:t>2004 </a:t>
            </a:r>
            <a:r>
              <a:rPr lang="ja-JP" altLang="en-US" dirty="0">
                <a:latin typeface="+mn-ea"/>
              </a:rPr>
              <a:t>年までのデータを利用して、</a:t>
            </a:r>
            <a:r>
              <a:rPr lang="ja-JP" altLang="en-US" dirty="0" smtClean="0">
                <a:latin typeface="+mn-ea"/>
              </a:rPr>
              <a:t>城鎮化</a:t>
            </a:r>
            <a:r>
              <a:rPr lang="ja-JP" altLang="en-US" dirty="0">
                <a:latin typeface="+mn-ea"/>
              </a:rPr>
              <a:t>や都市偏向型の開発が都市農村格差を拡大させる</a:t>
            </a:r>
            <a:r>
              <a:rPr lang="ja-JP" altLang="en-US" dirty="0" smtClean="0">
                <a:latin typeface="+mn-ea"/>
              </a:rPr>
              <a:t>原因。</a:t>
            </a:r>
            <a:endParaRPr lang="en-US" altLang="ja-JP" dirty="0">
              <a:latin typeface="+mn-ea"/>
            </a:endParaRPr>
          </a:p>
          <a:p>
            <a:pPr marL="0" indent="0">
              <a:buNone/>
            </a:pPr>
            <a:r>
              <a:rPr lang="ja-JP" altLang="en-US" dirty="0" smtClean="0">
                <a:latin typeface="+mn-ea"/>
              </a:rPr>
              <a:t>　　　陳</a:t>
            </a:r>
            <a:r>
              <a:rPr lang="ja-JP" altLang="en-US" dirty="0">
                <a:latin typeface="+mn-ea"/>
              </a:rPr>
              <a:t>暁毅</a:t>
            </a:r>
            <a:r>
              <a:rPr lang="en-US" altLang="ja-JP" dirty="0">
                <a:latin typeface="+mn-ea"/>
              </a:rPr>
              <a:t>(2010)</a:t>
            </a:r>
            <a:r>
              <a:rPr lang="ja-JP" altLang="en-US" dirty="0" smtClean="0">
                <a:latin typeface="+mn-ea"/>
              </a:rPr>
              <a:t>は、城鎮化</a:t>
            </a:r>
            <a:r>
              <a:rPr lang="ja-JP" altLang="en-US" dirty="0">
                <a:latin typeface="+mn-ea"/>
              </a:rPr>
              <a:t>や工業化と都市農村格差の関係について、短期的には拡大するが、長期的には格差縮小に</a:t>
            </a:r>
            <a:r>
              <a:rPr lang="ja-JP" altLang="en-US" dirty="0" smtClean="0">
                <a:latin typeface="+mn-ea"/>
              </a:rPr>
              <a:t>向かう。</a:t>
            </a:r>
            <a:endParaRPr lang="en-US" altLang="ja-JP" dirty="0" smtClean="0">
              <a:latin typeface="+mn-ea"/>
            </a:endParaRPr>
          </a:p>
          <a:p>
            <a:pPr marL="0" indent="0">
              <a:buNone/>
            </a:pPr>
            <a:r>
              <a:rPr lang="ja-JP" altLang="en-US" dirty="0">
                <a:latin typeface="+mn-ea"/>
              </a:rPr>
              <a:t>　</a:t>
            </a:r>
            <a:r>
              <a:rPr lang="ja-JP" altLang="en-US" dirty="0" smtClean="0">
                <a:latin typeface="+mn-ea"/>
              </a:rPr>
              <a:t>　　</a:t>
            </a:r>
            <a:endParaRPr lang="en-US" altLang="ja-JP" dirty="0" smtClean="0">
              <a:latin typeface="+mn-ea"/>
            </a:endParaRPr>
          </a:p>
          <a:p>
            <a:pPr marL="0" indent="0">
              <a:buNone/>
            </a:pPr>
            <a:r>
              <a:rPr lang="ja-JP" altLang="en-US" dirty="0" smtClean="0">
                <a:latin typeface="+mn-ea"/>
              </a:rPr>
              <a:t>■　プラスの相関関係を主張</a:t>
            </a:r>
            <a:endParaRPr lang="en-US" altLang="ja-JP" dirty="0" smtClean="0">
              <a:latin typeface="+mn-ea"/>
            </a:endParaRPr>
          </a:p>
          <a:p>
            <a:r>
              <a:rPr lang="ja-JP" altLang="en-US" dirty="0" smtClean="0">
                <a:latin typeface="+mn-ea"/>
              </a:rPr>
              <a:t>潘文軒</a:t>
            </a:r>
            <a:r>
              <a:rPr lang="en-US" altLang="ja-JP" dirty="0" smtClean="0">
                <a:latin typeface="+mn-ea"/>
              </a:rPr>
              <a:t>( </a:t>
            </a:r>
            <a:r>
              <a:rPr lang="en-US" altLang="ja-JP" dirty="0">
                <a:latin typeface="+mn-ea"/>
              </a:rPr>
              <a:t>2010) </a:t>
            </a:r>
            <a:r>
              <a:rPr lang="ja-JP" altLang="en-US" dirty="0" err="1" smtClean="0">
                <a:latin typeface="+mn-ea"/>
              </a:rPr>
              <a:t>、</a:t>
            </a:r>
            <a:r>
              <a:rPr lang="ja-JP" altLang="en-US" dirty="0" smtClean="0">
                <a:latin typeface="+mn-ea"/>
              </a:rPr>
              <a:t>曹</a:t>
            </a:r>
            <a:r>
              <a:rPr lang="ja-JP" altLang="en-US" dirty="0">
                <a:latin typeface="+mn-ea"/>
              </a:rPr>
              <a:t>裕等</a:t>
            </a:r>
            <a:r>
              <a:rPr lang="en-US" altLang="ja-JP" dirty="0">
                <a:latin typeface="+mn-ea"/>
              </a:rPr>
              <a:t>( 2010)</a:t>
            </a:r>
            <a:r>
              <a:rPr lang="ja-JP" altLang="en-US" dirty="0" err="1">
                <a:latin typeface="+mn-ea"/>
              </a:rPr>
              <a:t>、</a:t>
            </a:r>
            <a:r>
              <a:rPr lang="ja-JP" altLang="en-US" dirty="0">
                <a:latin typeface="+mn-ea"/>
              </a:rPr>
              <a:t>毛其淋</a:t>
            </a:r>
            <a:r>
              <a:rPr lang="en-US" altLang="ja-JP" dirty="0">
                <a:latin typeface="+mn-ea"/>
              </a:rPr>
              <a:t>( 2011</a:t>
            </a:r>
            <a:r>
              <a:rPr lang="en-US" altLang="ja-JP" dirty="0" smtClean="0">
                <a:latin typeface="+mn-ea"/>
              </a:rPr>
              <a:t>)</a:t>
            </a:r>
            <a:r>
              <a:rPr lang="ja-JP" altLang="en-US" dirty="0" smtClean="0">
                <a:latin typeface="+mn-ea"/>
              </a:rPr>
              <a:t>など。</a:t>
            </a:r>
            <a:endParaRPr kumimoji="1" lang="ja-JP" altLang="en-US" dirty="0">
              <a:latin typeface="+mn-ea"/>
            </a:endParaRPr>
          </a:p>
        </p:txBody>
      </p:sp>
    </p:spTree>
    <p:extLst>
      <p:ext uri="{BB962C8B-B14F-4D97-AF65-F5344CB8AC3E}">
        <p14:creationId xmlns:p14="http://schemas.microsoft.com/office/powerpoint/2010/main" val="101789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1.4</a:t>
            </a:r>
            <a:r>
              <a:rPr kumimoji="1" lang="ja-JP" altLang="en-US" dirty="0" smtClean="0"/>
              <a:t>　重慶市概要　　</a:t>
            </a:r>
            <a:endParaRPr kumimoji="1" lang="ja-JP" altLang="en-US" dirty="0"/>
          </a:p>
        </p:txBody>
      </p:sp>
      <p:sp>
        <p:nvSpPr>
          <p:cNvPr id="3" name="コンテンツ プレースホルダー 2"/>
          <p:cNvSpPr>
            <a:spLocks noGrp="1"/>
          </p:cNvSpPr>
          <p:nvPr>
            <p:ph idx="1"/>
          </p:nvPr>
        </p:nvSpPr>
        <p:spPr>
          <a:xfrm>
            <a:off x="395536" y="1412776"/>
            <a:ext cx="8229600" cy="4525963"/>
          </a:xfrm>
        </p:spPr>
        <p:txBody>
          <a:bodyPr/>
          <a:lstStyle/>
          <a:p>
            <a:r>
              <a:rPr kumimoji="1" lang="ja-JP" altLang="en-US" dirty="0" smtClean="0"/>
              <a:t>面積：</a:t>
            </a:r>
            <a:r>
              <a:rPr kumimoji="1" lang="en-US" altLang="ja-JP" dirty="0" smtClean="0"/>
              <a:t>8.24</a:t>
            </a:r>
            <a:r>
              <a:rPr kumimoji="1" lang="ja-JP" altLang="en-US" dirty="0" smtClean="0"/>
              <a:t>万</a:t>
            </a:r>
            <a:r>
              <a:rPr lang="en-US" altLang="ja-JP" dirty="0" smtClean="0"/>
              <a:t>k</a:t>
            </a:r>
            <a:r>
              <a:rPr lang="ja-JP" altLang="en-US" dirty="0" smtClean="0"/>
              <a:t>㎡（北海道とほぼ同じ）</a:t>
            </a:r>
            <a:endParaRPr lang="en-US" altLang="ja-JP" dirty="0" smtClean="0"/>
          </a:p>
          <a:p>
            <a:r>
              <a:rPr kumimoji="1" lang="ja-JP" altLang="en-US" dirty="0" smtClean="0"/>
              <a:t>人口：</a:t>
            </a:r>
            <a:r>
              <a:rPr kumimoji="1" lang="en-US" altLang="ja-JP" dirty="0" smtClean="0"/>
              <a:t>20991.4</a:t>
            </a:r>
            <a:r>
              <a:rPr kumimoji="1" lang="ja-JP" altLang="en-US" dirty="0" smtClean="0"/>
              <a:t>万人（</a:t>
            </a:r>
            <a:r>
              <a:rPr kumimoji="1" lang="en-US" altLang="ja-JP" dirty="0" smtClean="0"/>
              <a:t>2014</a:t>
            </a:r>
            <a:r>
              <a:rPr kumimoji="1" lang="ja-JP" altLang="en-US" dirty="0" smtClean="0"/>
              <a:t>年末常住人口）</a:t>
            </a:r>
            <a:endParaRPr kumimoji="1" lang="en-US" altLang="ja-JP" dirty="0" smtClean="0"/>
          </a:p>
          <a:p>
            <a:r>
              <a:rPr lang="ja-JP" altLang="en-US" dirty="0" smtClean="0"/>
              <a:t>重慶市の略称：「渝」</a:t>
            </a:r>
            <a:endParaRPr kumimoji="1" lang="ja-JP" altLang="en-US" dirty="0"/>
          </a:p>
        </p:txBody>
      </p:sp>
      <p:pic>
        <p:nvPicPr>
          <p:cNvPr id="3074" name="Picture 2" descr="中華人民共和国中の重慶市の位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780928"/>
            <a:ext cx="4652516" cy="396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46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7200" y="1600200"/>
            <a:ext cx="8229600" cy="4925144"/>
          </a:xfrm>
        </p:spPr>
        <p:txBody>
          <a:bodyPr>
            <a:normAutofit fontScale="92500" lnSpcReduction="10000"/>
          </a:bodyPr>
          <a:lstStyle/>
          <a:p>
            <a:r>
              <a:rPr lang="en-US" altLang="ja-JP" dirty="0" smtClean="0"/>
              <a:t>1937</a:t>
            </a:r>
            <a:r>
              <a:rPr lang="ja-JP" altLang="en-US" dirty="0" smtClean="0"/>
              <a:t>年国民政府が一時的に首都機能を移した後、</a:t>
            </a:r>
            <a:r>
              <a:rPr lang="en-US" altLang="ja-JP" dirty="0" smtClean="0"/>
              <a:t>1949</a:t>
            </a:r>
            <a:r>
              <a:rPr lang="ja-JP" altLang="en-US" dirty="0" smtClean="0"/>
              <a:t>年中央直轄市への昇格を経て</a:t>
            </a:r>
            <a:r>
              <a:rPr lang="en-US" altLang="ja-JP" dirty="0" smtClean="0"/>
              <a:t>1954</a:t>
            </a:r>
            <a:r>
              <a:rPr lang="ja-JP" altLang="en-US" dirty="0" smtClean="0"/>
              <a:t>年に四川省管下に編入。その後三峡ダム建設を契機に</a:t>
            </a:r>
            <a:r>
              <a:rPr lang="en-US" altLang="ja-JP" dirty="0" smtClean="0"/>
              <a:t>1997</a:t>
            </a:r>
            <a:r>
              <a:rPr lang="ja-JP" altLang="en-US" dirty="0" smtClean="0"/>
              <a:t>年に全国で</a:t>
            </a:r>
            <a:r>
              <a:rPr lang="en-US" altLang="ja-JP" dirty="0" smtClean="0"/>
              <a:t>7</a:t>
            </a:r>
            <a:r>
              <a:rPr lang="ja-JP" altLang="en-US" dirty="0" smtClean="0"/>
              <a:t>番目の中央直轄市に指定された。</a:t>
            </a:r>
            <a:endParaRPr lang="en-US" altLang="ja-JP" dirty="0" smtClean="0"/>
          </a:p>
          <a:p>
            <a:r>
              <a:rPr kumimoji="1" lang="en-US" altLang="ja-JP" dirty="0"/>
              <a:t>2007</a:t>
            </a:r>
            <a:r>
              <a:rPr kumimoji="1" lang="ja-JP" altLang="en-US" dirty="0" smtClean="0"/>
              <a:t>年成都市とともに全国都市農村統一総合改革試験地区として承認。</a:t>
            </a:r>
            <a:endParaRPr kumimoji="1" lang="en-US" altLang="ja-JP" dirty="0" smtClean="0"/>
          </a:p>
          <a:p>
            <a:r>
              <a:rPr lang="en-US" altLang="ja-JP" dirty="0"/>
              <a:t>2010</a:t>
            </a:r>
            <a:r>
              <a:rPr lang="ja-JP" altLang="en-US" dirty="0" smtClean="0"/>
              <a:t>年市内に国家級重点開発経済区である「両江新区」が成立。</a:t>
            </a:r>
            <a:endParaRPr lang="en-US" altLang="ja-JP" dirty="0" smtClean="0"/>
          </a:p>
          <a:p>
            <a:r>
              <a:rPr kumimoji="1" lang="en-US" altLang="ja-JP" dirty="0"/>
              <a:t>2011</a:t>
            </a:r>
            <a:r>
              <a:rPr kumimoji="1" lang="ja-JP" altLang="en-US" dirty="0" smtClean="0"/>
              <a:t>年成都・重慶経済区区域計画が国務院から正式承認</a:t>
            </a:r>
            <a:endParaRPr kumimoji="1" lang="ja-JP" altLang="en-US" dirty="0"/>
          </a:p>
        </p:txBody>
      </p:sp>
    </p:spTree>
    <p:extLst>
      <p:ext uri="{BB962C8B-B14F-4D97-AF65-F5344CB8AC3E}">
        <p14:creationId xmlns:p14="http://schemas.microsoft.com/office/powerpoint/2010/main" val="51638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経済概況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ここ数年は中国の景気減速の影響を受け、成長率は鈍化するも、固定資産投資や対外貿易の増加がけん引し、全国平均より高い成長率を維持。</a:t>
            </a:r>
            <a:r>
              <a:rPr kumimoji="1" lang="en-US" altLang="ja-JP" dirty="0" smtClean="0"/>
              <a:t>2014</a:t>
            </a:r>
            <a:r>
              <a:rPr kumimoji="1" lang="ja-JP" altLang="en-US" dirty="0" smtClean="0"/>
              <a:t>年は工業生産が引き続き順調に増加し、特に自動車生産台数は</a:t>
            </a:r>
            <a:r>
              <a:rPr kumimoji="1" lang="en-US" altLang="ja-JP" dirty="0" smtClean="0"/>
              <a:t>260</a:t>
            </a:r>
            <a:r>
              <a:rPr kumimoji="1" lang="ja-JP" altLang="en-US" dirty="0" smtClean="0"/>
              <a:t>万台、ノート</a:t>
            </a:r>
            <a:r>
              <a:rPr kumimoji="1" lang="en-US" altLang="ja-JP" dirty="0" smtClean="0"/>
              <a:t>PC</a:t>
            </a:r>
            <a:r>
              <a:rPr kumimoji="1" lang="ja-JP" altLang="en-US" dirty="0" smtClean="0"/>
              <a:t>は</a:t>
            </a:r>
            <a:r>
              <a:rPr kumimoji="1" lang="en-US" altLang="ja-JP" dirty="0" smtClean="0"/>
              <a:t>6100</a:t>
            </a:r>
            <a:r>
              <a:rPr kumimoji="1" lang="ja-JP" altLang="en-US" dirty="0" smtClean="0"/>
              <a:t>万台に達し、国内屈指の生産拠点として重慶経済を牽引している。</a:t>
            </a:r>
            <a:endParaRPr kumimoji="1" lang="en-US" altLang="ja-JP" dirty="0" smtClean="0"/>
          </a:p>
          <a:p>
            <a:endParaRPr kumimoji="1" lang="ja-JP" altLang="en-US" dirty="0"/>
          </a:p>
        </p:txBody>
      </p:sp>
    </p:spTree>
    <p:extLst>
      <p:ext uri="{BB962C8B-B14F-4D97-AF65-F5344CB8AC3E}">
        <p14:creationId xmlns:p14="http://schemas.microsoft.com/office/powerpoint/2010/main" val="398053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重慶市は</a:t>
            </a:r>
            <a:r>
              <a:rPr kumimoji="1" lang="en-US" altLang="ja-JP" dirty="0" smtClean="0"/>
              <a:t>12</a:t>
            </a:r>
            <a:r>
              <a:rPr kumimoji="1" lang="ja-JP" altLang="en-US" dirty="0" smtClean="0"/>
              <a:t>～</a:t>
            </a:r>
            <a:r>
              <a:rPr kumimoji="1" lang="en-US" altLang="ja-JP" dirty="0" smtClean="0"/>
              <a:t>16</a:t>
            </a:r>
            <a:r>
              <a:rPr kumimoji="1" lang="ja-JP" altLang="en-US" dirty="0" smtClean="0"/>
              <a:t>％の高い経済成長率を維持</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73979762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650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産業動向</a:t>
            </a:r>
            <a:endParaRPr kumimoji="1" lang="ja-JP" altLang="en-US" dirty="0"/>
          </a:p>
        </p:txBody>
      </p:sp>
      <p:sp>
        <p:nvSpPr>
          <p:cNvPr id="3" name="コンテンツ プレースホルダー 2"/>
          <p:cNvSpPr>
            <a:spLocks noGrp="1"/>
          </p:cNvSpPr>
          <p:nvPr>
            <p:ph idx="1"/>
          </p:nvPr>
        </p:nvSpPr>
        <p:spPr>
          <a:xfrm>
            <a:off x="323528" y="1556792"/>
            <a:ext cx="8363272" cy="5184576"/>
          </a:xfrm>
        </p:spPr>
        <p:txBody>
          <a:bodyPr>
            <a:normAutofit lnSpcReduction="10000"/>
          </a:bodyPr>
          <a:lstStyle/>
          <a:p>
            <a:r>
              <a:rPr kumimoji="1" lang="ja-JP" altLang="en-US" dirty="0" smtClean="0"/>
              <a:t>重工業を中心とした単一的産業構造から、多元的産業構造へ向けた転換の過渡期にあり、従来の基幹産業である自動車・オートバイ産業、装備製造業（機械・大型輸送機・電子工業など）の他に、</a:t>
            </a:r>
            <a:r>
              <a:rPr kumimoji="1" lang="en-US" altLang="ja-JP" dirty="0" smtClean="0"/>
              <a:t>IT</a:t>
            </a:r>
            <a:r>
              <a:rPr kumimoji="1" lang="ja-JP" altLang="en-US" dirty="0" smtClean="0"/>
              <a:t>を中心としたハイテク産業、および化学工業等の新たな産業の発展に力を入れている。</a:t>
            </a:r>
            <a:endParaRPr kumimoji="1" lang="en-US" altLang="ja-JP" dirty="0" smtClean="0"/>
          </a:p>
          <a:p>
            <a:r>
              <a:rPr lang="ja-JP" altLang="en-US" dirty="0"/>
              <a:t>特</a:t>
            </a:r>
            <a:r>
              <a:rPr lang="ja-JP" altLang="en-US" dirty="0" smtClean="0"/>
              <a:t>にノート</a:t>
            </a:r>
            <a:r>
              <a:rPr lang="en-US" altLang="ja-JP" dirty="0" smtClean="0"/>
              <a:t>PC</a:t>
            </a:r>
            <a:r>
              <a:rPr lang="ja-JP" altLang="en-US" dirty="0" smtClean="0"/>
              <a:t>関連の分野では</a:t>
            </a:r>
            <a:r>
              <a:rPr lang="en-US" altLang="ja-JP" dirty="0" smtClean="0"/>
              <a:t>2009</a:t>
            </a:r>
            <a:r>
              <a:rPr lang="ja-JP" altLang="en-US" dirty="0" smtClean="0"/>
              <a:t>年後半より</a:t>
            </a:r>
            <a:r>
              <a:rPr lang="en-US" altLang="ja-JP" dirty="0" smtClean="0"/>
              <a:t>HP</a:t>
            </a:r>
            <a:r>
              <a:rPr lang="ja-JP" altLang="en-US" dirty="0" err="1" smtClean="0"/>
              <a:t>、</a:t>
            </a:r>
            <a:r>
              <a:rPr lang="ja-JP" altLang="en-US" dirty="0" smtClean="0"/>
              <a:t>東芝、エイサー、アスース、アウトソーシングとしてフォックスコン、クアンタなどが相次いで進出し、産業基盤が構築されつつある。</a:t>
            </a:r>
            <a:endParaRPr kumimoji="1" lang="ja-JP" altLang="en-US" dirty="0"/>
          </a:p>
        </p:txBody>
      </p:sp>
    </p:spTree>
    <p:extLst>
      <p:ext uri="{BB962C8B-B14F-4D97-AF65-F5344CB8AC3E}">
        <p14:creationId xmlns:p14="http://schemas.microsoft.com/office/powerpoint/2010/main" val="36795974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4547</TotalTime>
  <Words>2212</Words>
  <Application>Microsoft Office PowerPoint</Application>
  <PresentationFormat>画面に合わせる (4:3)</PresentationFormat>
  <Paragraphs>631</Paragraphs>
  <Slides>32</Slides>
  <Notes>0</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Office ​​テーマ</vt:lpstr>
      <vt:lpstr>「重慶モデルの検証」 ―城鎮化と都市農村格差間の関係に関する実証研究 </vt:lpstr>
      <vt:lpstr>1.　はじめに 1.1　報告の目的</vt:lpstr>
      <vt:lpstr>1.2　報告の背景</vt:lpstr>
      <vt:lpstr>1.3　所得格差と都市化の関係を検証した 先行研究</vt:lpstr>
      <vt:lpstr>1.4　重慶市概要　　</vt:lpstr>
      <vt:lpstr>PowerPoint プレゼンテーション</vt:lpstr>
      <vt:lpstr>経済概況</vt:lpstr>
      <vt:lpstr>重慶市は12～16％の高い経済成長率を維持</vt:lpstr>
      <vt:lpstr>産業動向</vt:lpstr>
      <vt:lpstr>2.　格差の現状 2.1全国ジニ係数の推移</vt:lpstr>
      <vt:lpstr>2.2　重慶市を含め所得 格差は縮小傾向 （都市可処分所得/農村純収入）</vt:lpstr>
      <vt:lpstr>2.3基本マクロ経済指標でみる経済の 地域別構造 </vt:lpstr>
      <vt:lpstr>三大地域の経済格差とその分解</vt:lpstr>
      <vt:lpstr>タイル尺度の計算式</vt:lpstr>
      <vt:lpstr>比較的に豊かな重慶市区と貧しい万州地区・黔江地区</vt:lpstr>
      <vt:lpstr>都市発達経済圏と三峡ダム生態地域との比較（2012年）</vt:lpstr>
      <vt:lpstr>1人当たりＧＤＰ格差は縮小傾向</vt:lpstr>
      <vt:lpstr>都市発達経済圏、三峡ダム生態地域の都市農村間の格差も縮小傾向</vt:lpstr>
      <vt:lpstr>総収入への寄与度（都市）</vt:lpstr>
      <vt:lpstr>純収入への寄与度（農村）</vt:lpstr>
      <vt:lpstr>重慶市格差の現状総括</vt:lpstr>
      <vt:lpstr>3.　城鎮化の現状 3.1　城鎮化率の推移</vt:lpstr>
      <vt:lpstr>重慶市　城鎮人口/常住人口</vt:lpstr>
      <vt:lpstr>重慶市　都市人口/戸籍人口</vt:lpstr>
      <vt:lpstr>3.2　重慶での「新型城鎮化」政策の展開</vt:lpstr>
      <vt:lpstr>4.所得格差の要因分析</vt:lpstr>
      <vt:lpstr>推計モデル</vt:lpstr>
      <vt:lpstr>基本統計量</vt:lpstr>
      <vt:lpstr>　推計結果</vt:lpstr>
      <vt:lpstr>推計結果</vt:lpstr>
      <vt:lpstr>まとめ</vt:lpstr>
      <vt:lpstr>参考文献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重慶モデルの再検証 －所得格差の視点から</dc:title>
  <dc:creator>ericao7</dc:creator>
  <cp:lastModifiedBy>ericao7</cp:lastModifiedBy>
  <cp:revision>121</cp:revision>
  <cp:lastPrinted>2015-03-27T05:16:00Z</cp:lastPrinted>
  <dcterms:created xsi:type="dcterms:W3CDTF">2014-07-23T04:52:49Z</dcterms:created>
  <dcterms:modified xsi:type="dcterms:W3CDTF">2015-05-30T05:09:00Z</dcterms:modified>
</cp:coreProperties>
</file>