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64"/>
  </p:notesMasterIdLst>
  <p:sldIdLst>
    <p:sldId id="256" r:id="rId2"/>
    <p:sldId id="257" r:id="rId3"/>
    <p:sldId id="31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2" r:id="rId37"/>
    <p:sldId id="293" r:id="rId38"/>
    <p:sldId id="290" r:id="rId39"/>
    <p:sldId id="294" r:id="rId40"/>
    <p:sldId id="295" r:id="rId41"/>
    <p:sldId id="296" r:id="rId42"/>
    <p:sldId id="297" r:id="rId43"/>
    <p:sldId id="298" r:id="rId44"/>
    <p:sldId id="299" r:id="rId45"/>
    <p:sldId id="300" r:id="rId46"/>
    <p:sldId id="301" r:id="rId47"/>
    <p:sldId id="302" r:id="rId48"/>
    <p:sldId id="303" r:id="rId49"/>
    <p:sldId id="304" r:id="rId50"/>
    <p:sldId id="307" r:id="rId51"/>
    <p:sldId id="305" r:id="rId52"/>
    <p:sldId id="306" r:id="rId53"/>
    <p:sldId id="291" r:id="rId54"/>
    <p:sldId id="308" r:id="rId55"/>
    <p:sldId id="309" r:id="rId56"/>
    <p:sldId id="310" r:id="rId57"/>
    <p:sldId id="311" r:id="rId58"/>
    <p:sldId id="312" r:id="rId59"/>
    <p:sldId id="313" r:id="rId60"/>
    <p:sldId id="314" r:id="rId61"/>
    <p:sldId id="315" r:id="rId62"/>
    <p:sldId id="316" r:id="rId6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81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B2D640-1AB1-47C9-9C75-8CFD24553798}" type="datetimeFigureOut">
              <a:rPr kumimoji="1" lang="ja-JP" altLang="en-US" smtClean="0"/>
              <a:pPr/>
              <a:t>2014/9/11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F6858-42DB-4FF3-8104-1638937CB3B6}" type="slidenum">
              <a:rPr kumimoji="1" lang="ja-JP" altLang="en-US" smtClean="0"/>
              <a:pPr/>
              <a:t>‹#›</a:t>
            </a:fld>
            <a:endParaRPr kumimoji="1" lang="ja-JP" altLang="en-US"/>
          </a:p>
        </p:txBody>
      </p:sp>
    </p:spTree>
    <p:extLst>
      <p:ext uri="{BB962C8B-B14F-4D97-AF65-F5344CB8AC3E}">
        <p14:creationId xmlns:p14="http://schemas.microsoft.com/office/powerpoint/2010/main" val="1436414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82336F9-00DB-4D29-9D94-71A9D8CD7F98}" type="datetime1">
              <a:rPr kumimoji="1" lang="ja-JP" altLang="en-US" smtClean="0"/>
              <a:pPr/>
              <a:t>2014/9/11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70849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B4650B0-EDCA-4DEA-923B-90D18F89386C}" type="datetime1">
              <a:rPr kumimoji="1" lang="ja-JP" altLang="en-US" smtClean="0"/>
              <a:pPr/>
              <a:t>2014/9/11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31707475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B4650B0-EDCA-4DEA-923B-90D18F89386C}" type="datetime1">
              <a:rPr kumimoji="1" lang="ja-JP" altLang="en-US" smtClean="0"/>
              <a:pPr/>
              <a:t>2014/9/11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20268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B4650B0-EDCA-4DEA-923B-90D18F89386C}" type="datetime1">
              <a:rPr kumimoji="1" lang="ja-JP" altLang="en-US" smtClean="0"/>
              <a:pPr/>
              <a:t>2014/9/11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00369609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B4650B0-EDCA-4DEA-923B-90D18F89386C}" type="datetime1">
              <a:rPr kumimoji="1" lang="ja-JP" altLang="en-US" smtClean="0"/>
              <a:pPr/>
              <a:t>2014/9/11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755363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B4650B0-EDCA-4DEA-923B-90D18F89386C}" type="datetime1">
              <a:rPr kumimoji="1" lang="ja-JP" altLang="en-US" smtClean="0"/>
              <a:pPr/>
              <a:t>2014/9/11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72267165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4650B0-EDCA-4DEA-923B-90D18F89386C}" type="datetime1">
              <a:rPr kumimoji="1" lang="ja-JP" altLang="en-US" smtClean="0"/>
              <a:pPr/>
              <a:t>2014/9/11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78275922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4650B0-EDCA-4DEA-923B-90D18F89386C}" type="datetime1">
              <a:rPr kumimoji="1" lang="ja-JP" altLang="en-US" smtClean="0"/>
              <a:pPr/>
              <a:t>2014/9/11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03129782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B1A764E-F790-45F9-A33D-B383CADD0991}" type="datetime1">
              <a:rPr kumimoji="1" lang="ja-JP" altLang="en-US" smtClean="0"/>
              <a:pPr/>
              <a:t>2014/9/11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253600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BC837AC-EEF6-45B7-8353-4398577041CB}" type="datetime1">
              <a:rPr kumimoji="1" lang="ja-JP" altLang="en-US" smtClean="0"/>
              <a:pPr/>
              <a:t>2014/9/11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07023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7EF94B6-67C2-492E-9797-0B0584A9E817}" type="datetime1">
              <a:rPr kumimoji="1" lang="ja-JP" altLang="en-US" smtClean="0"/>
              <a:pPr/>
              <a:t>2014/9/11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5267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AB24FF7-2408-4991-8AAC-1506D07CADFF}" type="datetime1">
              <a:rPr kumimoji="1" lang="ja-JP" altLang="en-US" smtClean="0"/>
              <a:pPr/>
              <a:t>2014/9/11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255351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1625003-A875-4867-A783-8926FF2A8590}" type="datetime1">
              <a:rPr kumimoji="1" lang="ja-JP" altLang="en-US" smtClean="0"/>
              <a:pPr/>
              <a:t>2014/9/11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69343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68673-2512-46F2-B061-C1DD92332731}" type="datetime1">
              <a:rPr kumimoji="1" lang="ja-JP" altLang="en-US" smtClean="0"/>
              <a:pPr/>
              <a:t>2014/9/11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00494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4650B0-EDCA-4DEA-923B-90D18F89386C}" type="datetime1">
              <a:rPr kumimoji="1" lang="ja-JP" altLang="en-US" smtClean="0"/>
              <a:pPr/>
              <a:t>2014/9/11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01684469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8A86F7-6B0F-4E15-ABFB-5D827891DE08}" type="datetime1">
              <a:rPr kumimoji="1" lang="ja-JP" altLang="en-US" smtClean="0"/>
              <a:pPr/>
              <a:t>2014/9/11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6093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4650B0-EDCA-4DEA-923B-90D18F89386C}" type="datetime1">
              <a:rPr kumimoji="1" lang="ja-JP" altLang="en-US" smtClean="0"/>
              <a:pPr/>
              <a:t>2014/9/11</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9479021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sz="4900" dirty="0" smtClean="0">
                <a:solidFill>
                  <a:srgbClr val="FF0000"/>
                </a:solidFill>
              </a:rPr>
              <a:t>                                                     </a:t>
            </a:r>
            <a:r>
              <a:rPr lang="ja-JP" altLang="ja-JP" sz="3100" dirty="0" smtClean="0">
                <a:solidFill>
                  <a:srgbClr val="FF0000"/>
                </a:solidFill>
              </a:rPr>
              <a:t>台湾における最大富豪</a:t>
            </a:r>
            <a:r>
              <a:rPr lang="ja-JP" altLang="ja-JP" sz="3100" dirty="0" smtClean="0">
                <a:solidFill>
                  <a:srgbClr val="FF0000"/>
                </a:solidFill>
              </a:rPr>
              <a:t>の</a:t>
            </a:r>
            <a:r>
              <a:rPr lang="en-US" altLang="ja-JP" sz="3100" dirty="0" smtClean="0">
                <a:solidFill>
                  <a:srgbClr val="FF0000"/>
                </a:solidFill>
              </a:rPr>
              <a:t/>
            </a:r>
            <a:br>
              <a:rPr lang="en-US" altLang="ja-JP" sz="3100" dirty="0" smtClean="0">
                <a:solidFill>
                  <a:srgbClr val="FF0000"/>
                </a:solidFill>
              </a:rPr>
            </a:br>
            <a:r>
              <a:rPr lang="ja-JP" altLang="ja-JP" sz="3100" dirty="0" smtClean="0">
                <a:solidFill>
                  <a:srgbClr val="FF0000"/>
                </a:solidFill>
              </a:rPr>
              <a:t>女性</a:t>
            </a:r>
            <a:r>
              <a:rPr lang="ja-JP" altLang="ja-JP" sz="3100" dirty="0" smtClean="0">
                <a:solidFill>
                  <a:srgbClr val="FF0000"/>
                </a:solidFill>
              </a:rPr>
              <a:t>企業家・王雪紅</a:t>
            </a:r>
            <a:r>
              <a:rPr lang="en-US" altLang="ja-JP" sz="4900" dirty="0" smtClean="0">
                <a:solidFill>
                  <a:srgbClr val="FF0000"/>
                </a:solidFill>
              </a:rPr>
              <a:t/>
            </a:r>
            <a:br>
              <a:rPr lang="en-US" altLang="ja-JP" sz="4900" dirty="0" smtClean="0">
                <a:solidFill>
                  <a:srgbClr val="FF0000"/>
                </a:solidFill>
              </a:rPr>
            </a:br>
            <a:r>
              <a:rPr lang="ja-JP" altLang="ja-JP" sz="2700" dirty="0" smtClean="0">
                <a:solidFill>
                  <a:srgbClr val="FF0000"/>
                </a:solidFill>
              </a:rPr>
              <a:t>－経営の神様・王永慶の“反逆の娘”から</a:t>
            </a:r>
            <a:r>
              <a:rPr lang="en-US" altLang="ja-JP" sz="2700" dirty="0" smtClean="0">
                <a:solidFill>
                  <a:srgbClr val="FF0000"/>
                </a:solidFill>
              </a:rPr>
              <a:t>VIA</a:t>
            </a:r>
            <a:r>
              <a:rPr lang="ja-JP" altLang="ja-JP" sz="2700" dirty="0" err="1" smtClean="0">
                <a:solidFill>
                  <a:srgbClr val="FF0000"/>
                </a:solidFill>
              </a:rPr>
              <a:t>、</a:t>
            </a:r>
            <a:r>
              <a:rPr lang="en-US" altLang="ja-JP" sz="2700" dirty="0" smtClean="0">
                <a:solidFill>
                  <a:srgbClr val="FF0000"/>
                </a:solidFill>
              </a:rPr>
              <a:t>HTC</a:t>
            </a:r>
            <a:r>
              <a:rPr lang="ja-JP" altLang="ja-JP" sz="2700" dirty="0" smtClean="0">
                <a:solidFill>
                  <a:srgbClr val="FF0000"/>
                </a:solidFill>
              </a:rPr>
              <a:t>のオーナーへの道－</a:t>
            </a:r>
            <a:r>
              <a:rPr lang="ja-JP" altLang="ja-JP" dirty="0" smtClean="0"/>
              <a:t/>
            </a:r>
            <a:br>
              <a:rPr lang="ja-JP" altLang="ja-JP" dirty="0" smtClean="0"/>
            </a:br>
            <a:r>
              <a:rPr lang="ja-JP" altLang="ja-JP" dirty="0" smtClean="0"/>
              <a:t>　　　　　　　　　　　　　　　　　　　　　　　　　　　</a:t>
            </a:r>
            <a:endParaRPr kumimoji="1" lang="ja-JP" altLang="en-US" dirty="0"/>
          </a:p>
        </p:txBody>
      </p:sp>
      <p:sp>
        <p:nvSpPr>
          <p:cNvPr id="3" name="サブタイトル 2"/>
          <p:cNvSpPr>
            <a:spLocks noGrp="1"/>
          </p:cNvSpPr>
          <p:nvPr>
            <p:ph type="subTitle" idx="1"/>
          </p:nvPr>
        </p:nvSpPr>
        <p:spPr/>
        <p:txBody>
          <a:bodyPr>
            <a:normAutofit/>
          </a:bodyPr>
          <a:lstStyle/>
          <a:p>
            <a:r>
              <a:rPr lang="ja-JP" altLang="en-US" dirty="0" smtClean="0"/>
              <a:t>九州産業大学</a:t>
            </a:r>
            <a:endParaRPr lang="en-US" altLang="ja-JP" dirty="0" smtClean="0"/>
          </a:p>
          <a:p>
            <a:r>
              <a:rPr lang="ja-JP" altLang="ja-JP" dirty="0" smtClean="0"/>
              <a:t>朝元　照雄</a:t>
            </a:r>
            <a:br>
              <a:rPr lang="ja-JP" altLang="ja-JP" dirty="0" smtClean="0"/>
            </a:b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pic>
        <p:nvPicPr>
          <p:cNvPr id="63489" name="Picture 1"/>
          <p:cNvPicPr>
            <a:picLocks noChangeAspect="1" noChangeArrowheads="1"/>
          </p:cNvPicPr>
          <p:nvPr/>
        </p:nvPicPr>
        <p:blipFill>
          <a:blip r:embed="rId2" cstate="print"/>
          <a:srcRect/>
          <a:stretch>
            <a:fillRect/>
          </a:stretch>
        </p:blipFill>
        <p:spPr bwMode="auto">
          <a:xfrm>
            <a:off x="1331640" y="3501008"/>
            <a:ext cx="3257726" cy="19442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しかし、王雪紅は父親の援助をいっさい受けないで、自らの努力によって今日の成果を達成したのだ。</a:t>
            </a:r>
            <a:endParaRPr lang="en-US" altLang="ja-JP" dirty="0" smtClean="0"/>
          </a:p>
          <a:p>
            <a:r>
              <a:rPr lang="ja-JP" altLang="ja-JP" dirty="0" smtClean="0"/>
              <a:t>それが注目される理由である。むしろ、王雪紅は王永慶の“</a:t>
            </a:r>
            <a:r>
              <a:rPr lang="ja-JP" altLang="ja-JP" dirty="0" smtClean="0">
                <a:solidFill>
                  <a:srgbClr val="FF0000"/>
                </a:solidFill>
              </a:rPr>
              <a:t>反逆する娘</a:t>
            </a:r>
            <a:r>
              <a:rPr lang="ja-JP" altLang="ja-JP" dirty="0" smtClean="0"/>
              <a:t>”と呼ばれる。</a:t>
            </a:r>
            <a:endParaRPr lang="en-US" altLang="ja-JP" dirty="0" smtClean="0"/>
          </a:p>
          <a:p>
            <a:r>
              <a:rPr lang="ja-JP" altLang="ja-JP" dirty="0" smtClean="0"/>
              <a:t>つまり、親がアレンジした平坦な道を蹴って、自ら企業を設けて成功を収めたことが注目されているのである。</a:t>
            </a:r>
            <a:endParaRPr lang="en-US" altLang="ja-JP" dirty="0" smtClean="0"/>
          </a:p>
          <a:p>
            <a:r>
              <a:rPr lang="ja-JP" altLang="ja-JP" dirty="0" smtClean="0"/>
              <a:t>王雪紅は父親・王永慶の</a:t>
            </a:r>
            <a:r>
              <a:rPr lang="en-US" altLang="ja-JP" dirty="0" smtClean="0"/>
              <a:t>DNA</a:t>
            </a:r>
            <a:r>
              <a:rPr lang="ja-JP" altLang="ja-JP" dirty="0" smtClean="0"/>
              <a:t>を受け就いて、ドラマチックなサクセス・ストーリーを歩んだのである。</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王雪紅は</a:t>
            </a:r>
            <a:r>
              <a:rPr lang="en-US" altLang="ja-JP" dirty="0" smtClean="0"/>
              <a:t>15</a:t>
            </a:r>
            <a:r>
              <a:rPr lang="ja-JP" altLang="ja-JP" dirty="0" smtClean="0"/>
              <a:t>歳の時に父親からアメリカに送られ、カリフォルニアの高校を卒業した。</a:t>
            </a:r>
            <a:endParaRPr lang="en-US" altLang="ja-JP" dirty="0" smtClean="0"/>
          </a:p>
          <a:p>
            <a:r>
              <a:rPr lang="ja-JP" altLang="ja-JP" dirty="0" smtClean="0"/>
              <a:t>卒業後、ピアノが大好きな王はアメリカ・カリフォルニア大学バークレー校の音楽学部作曲学科に入学した。</a:t>
            </a:r>
            <a:endParaRPr lang="en-US" altLang="ja-JP" dirty="0" smtClean="0"/>
          </a:p>
          <a:p>
            <a:r>
              <a:rPr lang="ja-JP" altLang="ja-JP" dirty="0" smtClean="0"/>
              <a:t>しかし、直ちに音楽の才能がないことに気がついた。そのために、同大学の経済学部に転学部することになった。</a:t>
            </a:r>
          </a:p>
          <a:p>
            <a:r>
              <a:rPr lang="en-US" altLang="ja-JP" dirty="0" smtClean="0"/>
              <a:t>1981</a:t>
            </a:r>
            <a:r>
              <a:rPr lang="ja-JP" altLang="ja-JP" dirty="0" smtClean="0"/>
              <a:t>年に王雪紅はカリフォルニア大学バークレー校の経済学研究科の修士課程を修了後、王永慶がアレンジした台湾プラスチックグループに就職した。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しかし、当時、台湾プラスチックの社内では王永慶の第</a:t>
            </a:r>
            <a:r>
              <a:rPr lang="en-US" altLang="ja-JP" dirty="0" smtClean="0"/>
              <a:t>2</a:t>
            </a:r>
            <a:r>
              <a:rPr lang="ja-JP" altLang="ja-JP" dirty="0" smtClean="0"/>
              <a:t>夫人（</a:t>
            </a:r>
            <a:r>
              <a:rPr lang="ja-JP" altLang="ja-JP" dirty="0" smtClean="0">
                <a:solidFill>
                  <a:srgbClr val="FF0000"/>
                </a:solidFill>
              </a:rPr>
              <a:t>王楊嬌</a:t>
            </a:r>
            <a:r>
              <a:rPr lang="ja-JP" altLang="ja-JP" dirty="0" smtClean="0"/>
              <a:t>）一族（雪紅は３女・末娘）と第</a:t>
            </a:r>
            <a:r>
              <a:rPr lang="en-US" altLang="ja-JP" dirty="0" smtClean="0"/>
              <a:t>3</a:t>
            </a:r>
            <a:r>
              <a:rPr lang="ja-JP" altLang="ja-JP" dirty="0" smtClean="0"/>
              <a:t>夫人（李寶珠）一族の勢力争いが展開されていた。</a:t>
            </a:r>
            <a:endParaRPr lang="en-US" altLang="ja-JP" dirty="0" smtClean="0"/>
          </a:p>
          <a:p>
            <a:r>
              <a:rPr lang="ja-JP" altLang="ja-JP" dirty="0" smtClean="0"/>
              <a:t>王雪紅は嫌気を感じ、</a:t>
            </a:r>
            <a:r>
              <a:rPr lang="en-US" altLang="ja-JP" dirty="0" smtClean="0"/>
              <a:t>2</a:t>
            </a:r>
            <a:r>
              <a:rPr lang="ja-JP" altLang="ja-JP" dirty="0" smtClean="0"/>
              <a:t>番目姉の王雪齢と義理の兄の簡明仁が設けたパソコン製造企業の</a:t>
            </a:r>
            <a:r>
              <a:rPr lang="ja-JP" altLang="ja-JP" dirty="0" smtClean="0">
                <a:solidFill>
                  <a:srgbClr val="FF0000"/>
                </a:solidFill>
              </a:rPr>
              <a:t>大衆電脳</a:t>
            </a:r>
            <a:r>
              <a:rPr lang="ja-JP" altLang="ja-JP" dirty="0" smtClean="0"/>
              <a:t>（</a:t>
            </a:r>
            <a:r>
              <a:rPr lang="en-US" altLang="ja-JP" dirty="0" smtClean="0">
                <a:solidFill>
                  <a:srgbClr val="FF0000"/>
                </a:solidFill>
              </a:rPr>
              <a:t>FIC</a:t>
            </a:r>
            <a:r>
              <a:rPr lang="ja-JP" altLang="ja-JP" dirty="0" smtClean="0"/>
              <a:t>）に転職した。</a:t>
            </a:r>
            <a:endParaRPr lang="en-US" altLang="ja-JP" dirty="0" smtClean="0"/>
          </a:p>
          <a:p>
            <a:r>
              <a:rPr lang="ja-JP" altLang="ja-JP" dirty="0" smtClean="0"/>
              <a:t>義理の兄の簡明仁は「二二八事件」（</a:t>
            </a:r>
            <a:r>
              <a:rPr lang="en-US" altLang="ja-JP" dirty="0" smtClean="0"/>
              <a:t>1947</a:t>
            </a:r>
            <a:r>
              <a:rPr lang="ja-JP" altLang="ja-JP" dirty="0" smtClean="0"/>
              <a:t>年</a:t>
            </a:r>
            <a:r>
              <a:rPr lang="en-US" altLang="ja-JP" dirty="0" smtClean="0"/>
              <a:t>2</a:t>
            </a:r>
            <a:r>
              <a:rPr lang="ja-JP" altLang="ja-JP" dirty="0" smtClean="0"/>
              <a:t>月</a:t>
            </a:r>
            <a:r>
              <a:rPr lang="en-US" altLang="ja-JP" dirty="0" smtClean="0"/>
              <a:t>27</a:t>
            </a:r>
            <a:r>
              <a:rPr lang="ja-JP" altLang="ja-JP" dirty="0" smtClean="0"/>
              <a:t>日の闇タバコ販売の未亡人の摘発から発端して、</a:t>
            </a:r>
            <a:r>
              <a:rPr lang="en-US" altLang="ja-JP" dirty="0" smtClean="0"/>
              <a:t>28</a:t>
            </a:r>
            <a:r>
              <a:rPr lang="ja-JP" altLang="ja-JP" dirty="0" smtClean="0"/>
              <a:t>日から台湾全土にわたる抗議デモに対する殺害・弾圧事件）および白色テロの犠牲者の</a:t>
            </a:r>
            <a:r>
              <a:rPr lang="en-US" altLang="ja-JP" dirty="0" smtClean="0"/>
              <a:t>2</a:t>
            </a:r>
            <a:r>
              <a:rPr lang="ja-JP" altLang="ja-JP" dirty="0" smtClean="0"/>
              <a:t>代目として知られている。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姉の王雪齢は</a:t>
            </a:r>
            <a:r>
              <a:rPr lang="en-US" altLang="ja-JP" dirty="0" smtClean="0"/>
              <a:t>15</a:t>
            </a:r>
            <a:r>
              <a:rPr lang="ja-JP" altLang="ja-JP" dirty="0" smtClean="0"/>
              <a:t>歳でイギリスにわたり、高校卒業後にロンドン大学に進学し、その後、カリフォルニア大学バークレー校の応用数学と統計学の修士課程を修了した。</a:t>
            </a:r>
            <a:endParaRPr lang="en-US" altLang="ja-JP" dirty="0" smtClean="0"/>
          </a:p>
          <a:p>
            <a:r>
              <a:rPr lang="ja-JP" altLang="ja-JP" dirty="0" smtClean="0"/>
              <a:t>その後、アメリカでの仕事の経験を積んで、</a:t>
            </a:r>
            <a:r>
              <a:rPr lang="en-US" altLang="ja-JP" dirty="0" smtClean="0"/>
              <a:t>1970</a:t>
            </a:r>
            <a:r>
              <a:rPr lang="ja-JP" altLang="ja-JP" dirty="0" smtClean="0"/>
              <a:t>年に主人の簡明仁と共に台湾に帰国し、</a:t>
            </a:r>
            <a:r>
              <a:rPr lang="en-US" altLang="ja-JP" dirty="0" smtClean="0"/>
              <a:t>2</a:t>
            </a:r>
            <a:r>
              <a:rPr lang="ja-JP" altLang="ja-JP" dirty="0" smtClean="0"/>
              <a:t>万</a:t>
            </a:r>
            <a:r>
              <a:rPr lang="en-US" altLang="ja-JP" dirty="0" smtClean="0"/>
              <a:t>5,000</a:t>
            </a:r>
            <a:r>
              <a:rPr lang="ja-JP" altLang="ja-JP" dirty="0" smtClean="0"/>
              <a:t>ドルで</a:t>
            </a:r>
            <a:r>
              <a:rPr lang="ja-JP" altLang="ja-JP" dirty="0" smtClean="0">
                <a:solidFill>
                  <a:srgbClr val="FF0000"/>
                </a:solidFill>
              </a:rPr>
              <a:t>大衆電脳</a:t>
            </a:r>
            <a:r>
              <a:rPr lang="ja-JP" altLang="ja-JP" dirty="0" smtClean="0"/>
              <a:t>を設けた。</a:t>
            </a:r>
            <a:endParaRPr lang="en-US" altLang="ja-JP" dirty="0" smtClean="0"/>
          </a:p>
          <a:p>
            <a:r>
              <a:rPr lang="ja-JP" altLang="ja-JP" dirty="0" smtClean="0"/>
              <a:t>資金がなく、親のバックアップが無い状況で自らの実力で創業した姉夫婦に王雪紅は尊敬の念を抱いた。</a:t>
            </a:r>
            <a:endParaRPr lang="en-US" altLang="ja-JP" dirty="0" smtClean="0"/>
          </a:p>
          <a:p>
            <a:r>
              <a:rPr lang="ja-JP" altLang="ja-JP" dirty="0" smtClean="0"/>
              <a:t>いつか自分も自らの事業を設けたいと、王雪紅は考えていた。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アメリカでの販路拡大のために、王雪紅は常に</a:t>
            </a:r>
            <a:r>
              <a:rPr lang="en-US" altLang="ja-JP" dirty="0" smtClean="0"/>
              <a:t>1</a:t>
            </a:r>
            <a:r>
              <a:rPr lang="ja-JP" altLang="ja-JP" dirty="0" smtClean="0"/>
              <a:t>人でアメリカのパソコン展覧会で、大きな机の上に大衆電脳の製品を並べて、パソコンや関連部品を説明した。</a:t>
            </a:r>
            <a:endParaRPr lang="en-US" altLang="ja-JP" dirty="0" smtClean="0"/>
          </a:p>
          <a:p>
            <a:r>
              <a:rPr lang="ja-JP" altLang="ja-JP" dirty="0" smtClean="0"/>
              <a:t>王が台湾に帰国した後、大衆電脳の業務部門の副総経理（副部長）を担当し、昼間は公務に、夜はヨーロッパ市場との国際電話、受注・出荷の催促などに翻弄された。</a:t>
            </a:r>
            <a:endParaRPr lang="en-US" altLang="ja-JP" dirty="0" smtClean="0"/>
          </a:p>
          <a:p>
            <a:r>
              <a:rPr lang="ja-JP" altLang="ja-JP" dirty="0" smtClean="0"/>
              <a:t>王雪紅が大衆電脳で販売業務を担当した時期は、大衆電脳の全盛期で、</a:t>
            </a:r>
            <a:r>
              <a:rPr lang="en-US" altLang="ja-JP" dirty="0" smtClean="0"/>
              <a:t>1989</a:t>
            </a:r>
            <a:r>
              <a:rPr lang="ja-JP" altLang="ja-JP" dirty="0" smtClean="0"/>
              <a:t>～</a:t>
            </a:r>
            <a:r>
              <a:rPr lang="en-US" altLang="ja-JP" dirty="0" smtClean="0"/>
              <a:t>91</a:t>
            </a:r>
            <a:r>
              <a:rPr lang="ja-JP" altLang="ja-JP" dirty="0" smtClean="0"/>
              <a:t>年に売上高は</a:t>
            </a:r>
            <a:r>
              <a:rPr lang="en-US" altLang="ja-JP" dirty="0" smtClean="0"/>
              <a:t>7</a:t>
            </a:r>
            <a:r>
              <a:rPr lang="ja-JP" altLang="ja-JP" dirty="0" smtClean="0"/>
              <a:t>倍も増加した。</a:t>
            </a:r>
            <a:endParaRPr lang="en-US" altLang="ja-JP" dirty="0" smtClean="0"/>
          </a:p>
          <a:p>
            <a:r>
              <a:rPr lang="ja-JP" altLang="ja-JP" dirty="0" smtClean="0"/>
              <a:t>そして、大衆電脳のマザーボートの販売量は世界のトップの座を獲得し、王雪紅は「</a:t>
            </a:r>
            <a:r>
              <a:rPr lang="ja-JP" altLang="ja-JP" dirty="0" smtClean="0">
                <a:solidFill>
                  <a:srgbClr val="FF0000"/>
                </a:solidFill>
              </a:rPr>
              <a:t>マザーボートの女王</a:t>
            </a:r>
            <a:r>
              <a:rPr lang="ja-JP" altLang="ja-JP" dirty="0" smtClean="0"/>
              <a:t>」と呼ばれるようになった。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事実上、王雪紅は最初から順調に成功したのではなかった。</a:t>
            </a:r>
            <a:endParaRPr lang="en-US" altLang="ja-JP" dirty="0" smtClean="0"/>
          </a:p>
          <a:p>
            <a:r>
              <a:rPr lang="ja-JP" altLang="ja-JP" dirty="0" smtClean="0"/>
              <a:t>スペインから多くのパソコンの受注をもらったが、製品を納めた後、</a:t>
            </a:r>
            <a:r>
              <a:rPr lang="en-US" altLang="ja-JP" dirty="0" smtClean="0"/>
              <a:t>3</a:t>
            </a:r>
            <a:r>
              <a:rPr lang="ja-JP" altLang="ja-JP" dirty="0" smtClean="0"/>
              <a:t>カ月後には代金の</a:t>
            </a:r>
            <a:r>
              <a:rPr lang="en-US" altLang="ja-JP" dirty="0" smtClean="0">
                <a:solidFill>
                  <a:srgbClr val="FF0000"/>
                </a:solidFill>
              </a:rPr>
              <a:t>70</a:t>
            </a:r>
            <a:r>
              <a:rPr lang="ja-JP" altLang="ja-JP" dirty="0" smtClean="0">
                <a:solidFill>
                  <a:srgbClr val="FF0000"/>
                </a:solidFill>
              </a:rPr>
              <a:t>万ドル</a:t>
            </a:r>
            <a:r>
              <a:rPr lang="ja-JP" altLang="ja-JP" dirty="0" smtClean="0"/>
              <a:t>が支払われておらず、大衆電脳にとっては多額の資金である。</a:t>
            </a:r>
            <a:endParaRPr lang="en-US" altLang="ja-JP" dirty="0" smtClean="0"/>
          </a:p>
          <a:p>
            <a:r>
              <a:rPr lang="ja-JP" altLang="ja-JP" dirty="0" smtClean="0"/>
              <a:t>大衆電脳は倒産の危機に直面した。</a:t>
            </a:r>
            <a:endParaRPr lang="en-US" altLang="ja-JP" dirty="0" smtClean="0"/>
          </a:p>
          <a:p>
            <a:r>
              <a:rPr lang="ja-JP" altLang="ja-JP" dirty="0" smtClean="0"/>
              <a:t>ペテン師の詐欺に直面して不服の王雪紅は、債務を返済してもらうために航空券を購入し、単身でスペインに飛び立って交渉にあたった。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スペインで王雪紅は直ちに通訳と弁護士を探し、アパートを借りて長期間にわたって戦う決心をした。</a:t>
            </a:r>
            <a:endParaRPr lang="en-US" altLang="ja-JP" dirty="0" smtClean="0"/>
          </a:p>
          <a:p>
            <a:r>
              <a:rPr lang="ja-JP" altLang="ja-JP" dirty="0" smtClean="0"/>
              <a:t>そのほかに、王雪紅はボディーガードを雇い、債務の返済を要求したが、相手は</a:t>
            </a:r>
            <a:r>
              <a:rPr lang="ja-JP" altLang="ja-JP" dirty="0" smtClean="0">
                <a:solidFill>
                  <a:srgbClr val="FF0000"/>
                </a:solidFill>
              </a:rPr>
              <a:t>ペテン師</a:t>
            </a:r>
            <a:r>
              <a:rPr lang="ja-JP" altLang="ja-JP" dirty="0" smtClean="0"/>
              <a:t>のため、スペインで半年間滞在したが、製品代金の返済を獲得することができなかった。</a:t>
            </a:r>
          </a:p>
          <a:p>
            <a:r>
              <a:rPr lang="en-US" altLang="ja-JP" dirty="0" smtClean="0"/>
              <a:t>70</a:t>
            </a:r>
            <a:r>
              <a:rPr lang="ja-JP" altLang="ja-JP" dirty="0" smtClean="0"/>
              <a:t>万ドルの代金がもらえなかったが、王雪紅はスペイン滞在期間にヨーロッパ市場の各地で情報を蒐集した。</a:t>
            </a:r>
            <a:endParaRPr lang="en-US" altLang="ja-JP" dirty="0" smtClean="0"/>
          </a:p>
          <a:p>
            <a:r>
              <a:rPr lang="ja-JP" altLang="ja-JP" dirty="0" smtClean="0"/>
              <a:t>王は鉄道に乗り換えて全ヨーロッパを回り、大衆電脳のパソコンおよびマザーボードをセールスした。</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それによって、王は大衆電脳のヨーロッパ市場を開拓し、後には大衆電脳の最も重要な市場の１つになった。</a:t>
            </a:r>
            <a:endParaRPr lang="en-US" altLang="ja-JP" dirty="0" smtClean="0"/>
          </a:p>
          <a:p>
            <a:r>
              <a:rPr lang="ja-JP" altLang="ja-JP" dirty="0" smtClean="0"/>
              <a:t>大衆電脳の</a:t>
            </a:r>
            <a:r>
              <a:rPr lang="ja-JP" altLang="ja-JP" dirty="0" smtClean="0">
                <a:solidFill>
                  <a:srgbClr val="FF0000"/>
                </a:solidFill>
              </a:rPr>
              <a:t>マザーボード</a:t>
            </a:r>
            <a:r>
              <a:rPr lang="ja-JP" altLang="ja-JP" dirty="0" smtClean="0"/>
              <a:t>は、一時的には</a:t>
            </a:r>
            <a:r>
              <a:rPr lang="en-US" altLang="ja-JP" dirty="0" smtClean="0">
                <a:solidFill>
                  <a:srgbClr val="FF0000"/>
                </a:solidFill>
              </a:rPr>
              <a:t>50</a:t>
            </a:r>
            <a:r>
              <a:rPr lang="ja-JP" altLang="ja-JP" dirty="0" smtClean="0">
                <a:solidFill>
                  <a:srgbClr val="FF0000"/>
                </a:solidFill>
              </a:rPr>
              <a:t>％以</a:t>
            </a:r>
            <a:r>
              <a:rPr lang="ja-JP" altLang="ja-JP" dirty="0" smtClean="0"/>
              <a:t>上の市場シェアを占めるようになった。</a:t>
            </a:r>
            <a:endParaRPr lang="en-US" altLang="ja-JP" dirty="0" smtClean="0"/>
          </a:p>
          <a:p>
            <a:r>
              <a:rPr lang="ja-JP" altLang="ja-JP" dirty="0" smtClean="0"/>
              <a:t>この時に訪問した企業および代理店は、後日には王雪紅の最も信頼されるビジネスのパートナーになった。</a:t>
            </a:r>
            <a:endParaRPr lang="en-US" altLang="ja-JP" dirty="0" smtClean="0"/>
          </a:p>
          <a:p>
            <a:r>
              <a:rPr lang="ja-JP" altLang="ja-JP" dirty="0" smtClean="0"/>
              <a:t>王雪紅が威盛電子（</a:t>
            </a:r>
            <a:r>
              <a:rPr lang="en-US" altLang="ja-JP" dirty="0" smtClean="0"/>
              <a:t>VIA</a:t>
            </a:r>
            <a:r>
              <a:rPr lang="ja-JP" altLang="ja-JP" dirty="0" smtClean="0"/>
              <a:t>）および</a:t>
            </a:r>
            <a:r>
              <a:rPr lang="en-US" altLang="ja-JP" dirty="0" smtClean="0"/>
              <a:t>HTC</a:t>
            </a:r>
            <a:r>
              <a:rPr lang="ja-JP" altLang="ja-JP" dirty="0" smtClean="0"/>
              <a:t>を経営した時にも、ヨーロッパ市場は重要な販売先になっていた。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ja-JP" dirty="0" smtClean="0">
                <a:solidFill>
                  <a:srgbClr val="FF0000"/>
                </a:solidFill>
              </a:rPr>
              <a:t>（</a:t>
            </a:r>
            <a:r>
              <a:rPr lang="en-US" altLang="ja-JP" dirty="0" smtClean="0">
                <a:solidFill>
                  <a:srgbClr val="FF0000"/>
                </a:solidFill>
              </a:rPr>
              <a:t>2</a:t>
            </a:r>
            <a:r>
              <a:rPr lang="ja-JP" altLang="ja-JP" dirty="0" smtClean="0">
                <a:solidFill>
                  <a:srgbClr val="FF0000"/>
                </a:solidFill>
              </a:rPr>
              <a:t>）企業家への道</a:t>
            </a:r>
            <a:endParaRPr kumimoji="1" lang="ja-JP" altLang="en-US" dirty="0">
              <a:solidFill>
                <a:srgbClr val="FF0000"/>
              </a:solidFill>
            </a:endParaRPr>
          </a:p>
        </p:txBody>
      </p:sp>
      <p:sp>
        <p:nvSpPr>
          <p:cNvPr id="2" name="コンテンツ プレースホルダ 1"/>
          <p:cNvSpPr>
            <a:spLocks noGrp="1"/>
          </p:cNvSpPr>
          <p:nvPr>
            <p:ph idx="1"/>
          </p:nvPr>
        </p:nvSpPr>
        <p:spPr/>
        <p:txBody>
          <a:bodyPr>
            <a:normAutofit/>
          </a:bodyPr>
          <a:lstStyle/>
          <a:p>
            <a:r>
              <a:rPr lang="en-US" altLang="ja-JP" dirty="0" smtClean="0"/>
              <a:t>1988</a:t>
            </a:r>
            <a:r>
              <a:rPr lang="ja-JP" altLang="ja-JP" dirty="0" smtClean="0"/>
              <a:t>年秋、王雪紅は區永禧と離婚し、</a:t>
            </a:r>
            <a:r>
              <a:rPr lang="en-US" altLang="ja-JP" dirty="0" smtClean="0"/>
              <a:t>7</a:t>
            </a:r>
            <a:r>
              <a:rPr lang="ja-JP" altLang="ja-JP" dirty="0" smtClean="0"/>
              <a:t>年間勤務した大衆電脳から退職して単独でアメリカに渡った。</a:t>
            </a:r>
            <a:endParaRPr lang="en-US" altLang="ja-JP" dirty="0" smtClean="0"/>
          </a:p>
          <a:p>
            <a:r>
              <a:rPr lang="ja-JP" altLang="ja-JP" dirty="0" smtClean="0"/>
              <a:t>自分のビジネスを起こす準備という理由であった。</a:t>
            </a:r>
            <a:endParaRPr lang="en-US" altLang="ja-JP" dirty="0" smtClean="0"/>
          </a:p>
          <a:p>
            <a:r>
              <a:rPr lang="ja-JP" altLang="ja-JP" dirty="0" smtClean="0"/>
              <a:t>王永慶は娘の状況を知った後、台湾プラスチックのアメリカ東部機構にポストをアレンジしたが、王雪紅は親の好意を辞退した。</a:t>
            </a:r>
            <a:endParaRPr lang="en-US" altLang="ja-JP" dirty="0" smtClean="0"/>
          </a:p>
          <a:p>
            <a:r>
              <a:rPr lang="ja-JP" altLang="ja-JP" dirty="0" smtClean="0"/>
              <a:t>王雪紅はロサンゼルス、サンフランシスコ、ニューヨークなどの大都市を回り、最初は姉と同じようにコストがかからない</a:t>
            </a:r>
            <a:r>
              <a:rPr lang="ja-JP" altLang="ja-JP" dirty="0" smtClean="0">
                <a:solidFill>
                  <a:srgbClr val="FF0000"/>
                </a:solidFill>
              </a:rPr>
              <a:t>パソコンの代理販売</a:t>
            </a:r>
            <a:r>
              <a:rPr lang="ja-JP" altLang="ja-JP" dirty="0" smtClean="0"/>
              <a:t>を行うことを考えた。</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しかし、大衆電脳の設立時はパソコンのブーム時期であり、この時期にパソコンは既に</a:t>
            </a:r>
            <a:r>
              <a:rPr lang="ja-JP" altLang="ja-JP" dirty="0" smtClean="0">
                <a:solidFill>
                  <a:srgbClr val="FF0000"/>
                </a:solidFill>
              </a:rPr>
              <a:t>新興ビジネス</a:t>
            </a:r>
            <a:r>
              <a:rPr lang="ja-JP" altLang="ja-JP" dirty="0" smtClean="0"/>
              <a:t>ではなくなっていた。</a:t>
            </a:r>
            <a:endParaRPr lang="en-US" altLang="ja-JP" dirty="0" smtClean="0"/>
          </a:p>
          <a:p>
            <a:r>
              <a:rPr lang="ja-JP" altLang="ja-JP" dirty="0" smtClean="0"/>
              <a:t>このビジネスは次第に成熟期に入り、発展の潜在力は大きくないことである。しかし、他の事業に投資する経験がなく、必要とする資金も不足である。</a:t>
            </a:r>
            <a:endParaRPr lang="en-US" altLang="ja-JP" dirty="0" smtClean="0"/>
          </a:p>
          <a:p>
            <a:r>
              <a:rPr lang="ja-JP" altLang="ja-JP" dirty="0" smtClean="0"/>
              <a:t>王雪紅はビジネス市場を理解するために、人脈を紡ぐために、多くの</a:t>
            </a:r>
            <a:r>
              <a:rPr lang="en-US" altLang="ja-JP" dirty="0" smtClean="0"/>
              <a:t>IT</a:t>
            </a:r>
            <a:r>
              <a:rPr lang="ja-JP" altLang="ja-JP" dirty="0" smtClean="0"/>
              <a:t>関連のパーティに参加した。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smtClean="0">
                <a:solidFill>
                  <a:srgbClr val="FF0000"/>
                </a:solidFill>
              </a:rPr>
              <a:t>はじめに</a:t>
            </a:r>
            <a:endParaRPr kumimoji="1" lang="ja-JP" altLang="en-US" dirty="0">
              <a:solidFill>
                <a:srgbClr val="FF0000"/>
              </a:solidFill>
            </a:endParaRPr>
          </a:p>
        </p:txBody>
      </p:sp>
      <p:sp>
        <p:nvSpPr>
          <p:cNvPr id="3" name="コンテンツ プレースホルダ 2"/>
          <p:cNvSpPr>
            <a:spLocks noGrp="1"/>
          </p:cNvSpPr>
          <p:nvPr>
            <p:ph idx="1"/>
          </p:nvPr>
        </p:nvSpPr>
        <p:spPr/>
        <p:txBody>
          <a:bodyPr>
            <a:normAutofit fontScale="85000" lnSpcReduction="20000"/>
          </a:bodyPr>
          <a:lstStyle/>
          <a:p>
            <a:r>
              <a:rPr lang="ja-JP" altLang="ja-JP" sz="3200" dirty="0" smtClean="0"/>
              <a:t>現在、王雪紅（</a:t>
            </a:r>
            <a:r>
              <a:rPr lang="en-US" altLang="ja-JP" sz="3200" dirty="0" smtClean="0"/>
              <a:t>Cher Wang</a:t>
            </a:r>
            <a:r>
              <a:rPr lang="ja-JP" altLang="ja-JP" sz="3200" dirty="0" smtClean="0"/>
              <a:t>）が注目されている。</a:t>
            </a:r>
            <a:endParaRPr lang="en-US" altLang="ja-JP" sz="3200" dirty="0" smtClean="0"/>
          </a:p>
          <a:p>
            <a:r>
              <a:rPr lang="ja-JP" altLang="ja-JP" sz="3200" dirty="0" smtClean="0"/>
              <a:t>それは「なぜ王雪紅は台湾最大の金持ち企業家になったのか」、そして、「王雪紅はいかにして成功したのか」である。</a:t>
            </a:r>
            <a:endParaRPr lang="en-US" altLang="ja-JP" sz="3200" dirty="0" smtClean="0"/>
          </a:p>
          <a:p>
            <a:r>
              <a:rPr lang="ja-JP" altLang="ja-JP" sz="3200" dirty="0" smtClean="0"/>
              <a:t>なぜ</a:t>
            </a:r>
            <a:r>
              <a:rPr lang="en-US" altLang="ja-JP" sz="3200" dirty="0" smtClean="0"/>
              <a:t>HTC</a:t>
            </a:r>
            <a:r>
              <a:rPr lang="ja-JP" altLang="ja-JP" sz="3200" dirty="0" err="1" smtClean="0"/>
              <a:t>の董</a:t>
            </a:r>
            <a:r>
              <a:rPr lang="ja-JP" altLang="ja-JP" sz="3200" dirty="0" smtClean="0"/>
              <a:t>事長（会長）の王雪紅が注目されたのか。</a:t>
            </a:r>
            <a:endParaRPr lang="en-US" altLang="ja-JP" sz="3200" dirty="0" smtClean="0"/>
          </a:p>
          <a:p>
            <a:r>
              <a:rPr lang="ja-JP" altLang="ja-JP" sz="3200" dirty="0" smtClean="0"/>
              <a:t>次の最も輝かしい“業績”を築きあげたのである。</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この時に事業のパートナーと生涯にわたり重要な役割を果たす主人の</a:t>
            </a:r>
            <a:r>
              <a:rPr lang="ja-JP" altLang="ja-JP" dirty="0" smtClean="0">
                <a:solidFill>
                  <a:srgbClr val="FF0000"/>
                </a:solidFill>
              </a:rPr>
              <a:t>陳文琦</a:t>
            </a:r>
            <a:r>
              <a:rPr lang="ja-JP" altLang="ja-JP" dirty="0" smtClean="0"/>
              <a:t>と知り合った。</a:t>
            </a:r>
            <a:endParaRPr lang="en-US" altLang="ja-JP" dirty="0" smtClean="0"/>
          </a:p>
          <a:p>
            <a:r>
              <a:rPr lang="ja-JP" altLang="ja-JP" dirty="0" smtClean="0"/>
              <a:t>王雪紅は陳文琦が潜在的にビジネスのパートナーである可能性を直感し、氏の経歴を調べた。</a:t>
            </a:r>
            <a:endParaRPr lang="en-US" altLang="ja-JP" dirty="0" smtClean="0"/>
          </a:p>
          <a:p>
            <a:r>
              <a:rPr lang="ja-JP" altLang="ja-JP" dirty="0" smtClean="0"/>
              <a:t>陳文琦は台湾大学大学院の電機工程研究所で修了の後、</a:t>
            </a:r>
            <a:r>
              <a:rPr lang="ja-JP" altLang="ja-JP" dirty="0" smtClean="0">
                <a:solidFill>
                  <a:srgbClr val="FF0000"/>
                </a:solidFill>
              </a:rPr>
              <a:t>カリフォルニア工科大学大学院</a:t>
            </a:r>
            <a:r>
              <a:rPr lang="ja-JP" altLang="ja-JP" dirty="0" smtClean="0"/>
              <a:t>の</a:t>
            </a:r>
            <a:r>
              <a:rPr lang="ja-JP" altLang="ja-JP" dirty="0" smtClean="0">
                <a:solidFill>
                  <a:srgbClr val="FF0000"/>
                </a:solidFill>
              </a:rPr>
              <a:t>コンピューター修士学位</a:t>
            </a:r>
            <a:r>
              <a:rPr lang="ja-JP" altLang="ja-JP" dirty="0" smtClean="0"/>
              <a:t>を獲得した後、</a:t>
            </a:r>
            <a:r>
              <a:rPr lang="ja-JP" altLang="ja-JP" dirty="0" smtClean="0">
                <a:solidFill>
                  <a:srgbClr val="FF0000"/>
                </a:solidFill>
              </a:rPr>
              <a:t>インテル</a:t>
            </a:r>
            <a:r>
              <a:rPr lang="ja-JP" altLang="ja-JP" dirty="0" smtClean="0"/>
              <a:t>などの著名な</a:t>
            </a:r>
            <a:r>
              <a:rPr lang="en-US" altLang="ja-JP" dirty="0" smtClean="0"/>
              <a:t>IT</a:t>
            </a:r>
            <a:r>
              <a:rPr lang="ja-JP" altLang="ja-JP" dirty="0" smtClean="0"/>
              <a:t>企業に就職し、構造設計領域で頭角をあらわしていた。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en-US" altLang="ja-JP" dirty="0" smtClean="0"/>
              <a:t>1989</a:t>
            </a:r>
            <a:r>
              <a:rPr lang="ja-JP" altLang="ja-JP" dirty="0" smtClean="0"/>
              <a:t>年に陳文琦はインテルから離職し、自ら</a:t>
            </a:r>
            <a:r>
              <a:rPr lang="en-US" altLang="ja-JP" dirty="0" smtClean="0">
                <a:solidFill>
                  <a:srgbClr val="FF0000"/>
                </a:solidFill>
              </a:rPr>
              <a:t>Symphony</a:t>
            </a:r>
            <a:r>
              <a:rPr lang="ja-JP" altLang="ja-JP" dirty="0" smtClean="0"/>
              <a:t>を設立してシニア管理者に就いた。このような経歴の持ち主のために、王雪紅の興味を引いて、良い友人になった。</a:t>
            </a:r>
            <a:endParaRPr lang="en-US" altLang="ja-JP" dirty="0" smtClean="0"/>
          </a:p>
          <a:p>
            <a:r>
              <a:rPr lang="ja-JP" altLang="ja-JP" dirty="0" smtClean="0"/>
              <a:t>この時に、王雪紅は陳文琦からの貴重な情報をもらった。</a:t>
            </a:r>
            <a:endParaRPr lang="en-US" altLang="ja-JP" dirty="0" smtClean="0"/>
          </a:p>
          <a:p>
            <a:r>
              <a:rPr lang="ja-JP" altLang="ja-JP" dirty="0" smtClean="0"/>
              <a:t>シリコンバレーで日系技師が設立した</a:t>
            </a:r>
            <a:r>
              <a:rPr lang="en-US" altLang="ja-JP" dirty="0" smtClean="0">
                <a:solidFill>
                  <a:srgbClr val="FF0000"/>
                </a:solidFill>
              </a:rPr>
              <a:t>VIA Chip Technologies</a:t>
            </a:r>
            <a:r>
              <a:rPr lang="ja-JP" altLang="ja-JP" dirty="0" smtClean="0"/>
              <a:t>という</a:t>
            </a:r>
            <a:r>
              <a:rPr lang="en-US" altLang="ja-JP" dirty="0" smtClean="0"/>
              <a:t>IC</a:t>
            </a:r>
            <a:r>
              <a:rPr lang="ja-JP" altLang="ja-JP" dirty="0" smtClean="0"/>
              <a:t>チップセットのファブレス（製造部門を持たないで、半導体の設計のみを専門に行うビジネス）企業は経営不振による倒産に直面し、安い価格で企業を売却するという。</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21</a:t>
            </a:fld>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調査から明らかになったことは、この企業の製品はトップの大企業の封鎖から突破することができず、淘汰の危機に晒された。</a:t>
            </a:r>
            <a:endParaRPr lang="ja-JP" altLang="en-US" dirty="0" smtClean="0"/>
          </a:p>
          <a:p>
            <a:r>
              <a:rPr lang="ja-JP" altLang="ja-JP" dirty="0" smtClean="0"/>
              <a:t>事実上、この企業の問題点は経営不良であり、上手く経営すると、業績が回復する潜在力が十分あるという。このようなチャンスは滅多にないとわかり、陳文琦の協力によって</a:t>
            </a:r>
            <a:r>
              <a:rPr lang="en-US" altLang="ja-JP" dirty="0" smtClean="0">
                <a:solidFill>
                  <a:srgbClr val="FF0000"/>
                </a:solidFill>
              </a:rPr>
              <a:t>VIA</a:t>
            </a:r>
            <a:r>
              <a:rPr lang="ja-JP" altLang="ja-JP" dirty="0" smtClean="0"/>
              <a:t>の社長と交渉した。</a:t>
            </a:r>
            <a:endParaRPr lang="en-US" altLang="ja-JP" dirty="0" smtClean="0"/>
          </a:p>
          <a:p>
            <a:r>
              <a:rPr lang="ja-JP" altLang="ja-JP" dirty="0" smtClean="0"/>
              <a:t>双方は直ちに</a:t>
            </a:r>
            <a:r>
              <a:rPr lang="ja-JP" altLang="ja-JP" dirty="0" smtClean="0">
                <a:solidFill>
                  <a:srgbClr val="FF0000"/>
                </a:solidFill>
              </a:rPr>
              <a:t>売却協議書</a:t>
            </a:r>
            <a:r>
              <a:rPr lang="ja-JP" altLang="ja-JP" dirty="0" smtClean="0"/>
              <a:t>を締結したが、当時、王雪紅は手持ちではこのような大金がなく、直ちに台湾に帰国し、貯蓄を取り出したあとに、不足分は母親からもらった住宅を担保に</a:t>
            </a:r>
            <a:r>
              <a:rPr lang="en-US" altLang="ja-JP" dirty="0" smtClean="0"/>
              <a:t>500</a:t>
            </a:r>
            <a:r>
              <a:rPr lang="ja-JP" altLang="ja-JP" dirty="0" smtClean="0"/>
              <a:t>万台湾元で買収金を揃えることになった。</a:t>
            </a:r>
            <a:endParaRPr lang="en-US" altLang="ja-JP" dirty="0" smtClean="0"/>
          </a:p>
          <a:p>
            <a:endParaRPr lang="ja-JP" altLang="en-US"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22</a:t>
            </a:fld>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en-US" altLang="ja-JP" dirty="0" smtClean="0"/>
              <a:t>VIA</a:t>
            </a:r>
            <a:r>
              <a:rPr lang="ja-JP" altLang="ja-JP" dirty="0" smtClean="0"/>
              <a:t>の買収資金について、「父親の王永慶からの財政の援助があるか」の問いに対し、「考えたことがない。恐らくはくれないだろう」と王雪紅はスッパリと答えた。</a:t>
            </a:r>
          </a:p>
          <a:p>
            <a:r>
              <a:rPr lang="ja-JP" altLang="ja-JP" dirty="0" smtClean="0"/>
              <a:t>王雪紅は</a:t>
            </a:r>
            <a:r>
              <a:rPr lang="en-US" altLang="ja-JP" dirty="0" smtClean="0"/>
              <a:t>1982</a:t>
            </a:r>
            <a:r>
              <a:rPr lang="ja-JP" altLang="ja-JP" dirty="0" smtClean="0"/>
              <a:t>年に大衆電脳に入社し、</a:t>
            </a:r>
            <a:r>
              <a:rPr lang="en-US" altLang="ja-JP" dirty="0" smtClean="0"/>
              <a:t>1992</a:t>
            </a:r>
            <a:r>
              <a:rPr lang="ja-JP" altLang="ja-JP" dirty="0" smtClean="0"/>
              <a:t>年に</a:t>
            </a:r>
            <a:r>
              <a:rPr lang="en-US" altLang="ja-JP" dirty="0" smtClean="0"/>
              <a:t>VIA</a:t>
            </a:r>
            <a:r>
              <a:rPr lang="ja-JP" altLang="ja-JP" dirty="0" smtClean="0"/>
              <a:t>を買収し、企業の英語名は</a:t>
            </a:r>
            <a:r>
              <a:rPr lang="en-US" altLang="ja-JP" dirty="0" smtClean="0">
                <a:solidFill>
                  <a:srgbClr val="FF0000"/>
                </a:solidFill>
              </a:rPr>
              <a:t>VIA</a:t>
            </a:r>
            <a:r>
              <a:rPr lang="ja-JP" altLang="ja-JP" dirty="0" smtClean="0"/>
              <a:t>にして、中国語名を「</a:t>
            </a:r>
            <a:r>
              <a:rPr lang="ja-JP" altLang="ja-JP" dirty="0" smtClean="0">
                <a:solidFill>
                  <a:srgbClr val="FF0000"/>
                </a:solidFill>
              </a:rPr>
              <a:t>威盛電子</a:t>
            </a:r>
            <a:r>
              <a:rPr lang="ja-JP" altLang="ja-JP" dirty="0" smtClean="0"/>
              <a:t>」にした。</a:t>
            </a:r>
            <a:endParaRPr lang="en-US" altLang="ja-JP" dirty="0" smtClean="0"/>
          </a:p>
          <a:p>
            <a:r>
              <a:rPr lang="ja-JP" altLang="ja-JP" dirty="0" smtClean="0"/>
              <a:t>この</a:t>
            </a:r>
            <a:r>
              <a:rPr lang="en-US" altLang="ja-JP" dirty="0" smtClean="0"/>
              <a:t>10</a:t>
            </a:r>
            <a:r>
              <a:rPr lang="ja-JP" altLang="ja-JP" dirty="0" smtClean="0"/>
              <a:t>年間に王雪紅はビジネス界の新人から企業の董事長（会長）に一気に登りつめることになった。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威盛電子の設立後、他の台湾の</a:t>
            </a:r>
            <a:r>
              <a:rPr lang="en-US" altLang="ja-JP" dirty="0" smtClean="0"/>
              <a:t>IT</a:t>
            </a:r>
            <a:r>
              <a:rPr lang="ja-JP" altLang="ja-JP" dirty="0" smtClean="0"/>
              <a:t>企業と同じように、他のパソコン企業に</a:t>
            </a:r>
            <a:r>
              <a:rPr lang="ja-JP" altLang="ja-JP" dirty="0" smtClean="0">
                <a:solidFill>
                  <a:srgbClr val="FF0000"/>
                </a:solidFill>
              </a:rPr>
              <a:t>マザーボードの</a:t>
            </a:r>
            <a:r>
              <a:rPr lang="en-US" altLang="ja-JP" dirty="0" smtClean="0">
                <a:solidFill>
                  <a:srgbClr val="FF0000"/>
                </a:solidFill>
              </a:rPr>
              <a:t>IC</a:t>
            </a:r>
            <a:r>
              <a:rPr lang="ja-JP" altLang="ja-JP" dirty="0" smtClean="0">
                <a:solidFill>
                  <a:srgbClr val="FF0000"/>
                </a:solidFill>
              </a:rPr>
              <a:t>チップ</a:t>
            </a:r>
            <a:r>
              <a:rPr lang="ja-JP" altLang="ja-JP" dirty="0" smtClean="0"/>
              <a:t>を提供していた。</a:t>
            </a:r>
            <a:endParaRPr lang="en-US" altLang="ja-JP" dirty="0" smtClean="0"/>
          </a:p>
          <a:p>
            <a:r>
              <a:rPr lang="ja-JP" altLang="ja-JP" dirty="0" smtClean="0">
                <a:solidFill>
                  <a:srgbClr val="FF0000"/>
                </a:solidFill>
              </a:rPr>
              <a:t>ファブレス企業</a:t>
            </a:r>
            <a:r>
              <a:rPr lang="ja-JP" altLang="ja-JP" dirty="0" smtClean="0"/>
              <a:t>のために、威盛電子は独自にマザーボードのチップを自らが設計しているが、製造できる能力がなく、これらのチップは他社に製造を委託していた。</a:t>
            </a:r>
            <a:endParaRPr lang="en-US" altLang="ja-JP" dirty="0" smtClean="0"/>
          </a:p>
          <a:p>
            <a:r>
              <a:rPr lang="ja-JP" altLang="ja-JP" dirty="0" smtClean="0"/>
              <a:t>威盛電子のチップは他社よりも安く、優れていた。</a:t>
            </a:r>
            <a:endParaRPr lang="en-US" altLang="ja-JP" dirty="0" smtClean="0"/>
          </a:p>
          <a:p>
            <a:r>
              <a:rPr lang="ja-JP" altLang="ja-JP" dirty="0" smtClean="0"/>
              <a:t>マザーボードのチップの設計の次に、威盛電子の</a:t>
            </a:r>
            <a:r>
              <a:rPr lang="en-US" altLang="ja-JP" dirty="0" smtClean="0"/>
              <a:t>IC</a:t>
            </a:r>
            <a:r>
              <a:rPr lang="ja-JP" altLang="ja-JP" dirty="0" smtClean="0"/>
              <a:t>チップセット市場に進出するようになった。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24</a:t>
            </a:fld>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王雪紅は陳文琦に入社を誘い、陳文琦は自らが</a:t>
            </a:r>
            <a:r>
              <a:rPr lang="en-US" altLang="ja-JP" dirty="0" smtClean="0"/>
              <a:t>2</a:t>
            </a:r>
            <a:r>
              <a:rPr lang="ja-JP" altLang="ja-JP" dirty="0" smtClean="0"/>
              <a:t>年間経営した</a:t>
            </a:r>
            <a:r>
              <a:rPr lang="en-US" altLang="ja-JP" dirty="0" smtClean="0"/>
              <a:t>Symphony</a:t>
            </a:r>
            <a:r>
              <a:rPr lang="ja-JP" altLang="ja-JP" dirty="0" smtClean="0"/>
              <a:t>を手放し、</a:t>
            </a:r>
            <a:r>
              <a:rPr lang="ja-JP" altLang="ja-JP" dirty="0" smtClean="0">
                <a:solidFill>
                  <a:srgbClr val="FF0000"/>
                </a:solidFill>
              </a:rPr>
              <a:t>威盛電子</a:t>
            </a:r>
            <a:r>
              <a:rPr lang="ja-JP" altLang="ja-JP" dirty="0" smtClean="0"/>
              <a:t>の総経理（社長）に就任した。</a:t>
            </a:r>
            <a:endParaRPr lang="en-US" altLang="ja-JP" dirty="0" smtClean="0"/>
          </a:p>
          <a:p>
            <a:r>
              <a:rPr lang="ja-JP" altLang="ja-JP" dirty="0" smtClean="0"/>
              <a:t>その後、王雪紅は陳文琦のかつての同僚の</a:t>
            </a:r>
            <a:r>
              <a:rPr lang="ja-JP" altLang="ja-JP" dirty="0" smtClean="0">
                <a:solidFill>
                  <a:srgbClr val="FF0000"/>
                </a:solidFill>
              </a:rPr>
              <a:t>林子牧</a:t>
            </a:r>
            <a:r>
              <a:rPr lang="ja-JP" altLang="ja-JP" dirty="0" smtClean="0"/>
              <a:t>をスカウトした。</a:t>
            </a:r>
            <a:endParaRPr lang="en-US" altLang="ja-JP" dirty="0" smtClean="0"/>
          </a:p>
          <a:p>
            <a:r>
              <a:rPr lang="ja-JP" altLang="ja-JP" dirty="0" smtClean="0"/>
              <a:t>林はカリフォルニア工科大学大学院のコンピューター博士の学位を持ち、</a:t>
            </a:r>
            <a:r>
              <a:rPr lang="en-US" altLang="ja-JP" dirty="0" smtClean="0"/>
              <a:t>IC</a:t>
            </a:r>
            <a:r>
              <a:rPr lang="ja-JP" altLang="ja-JP" dirty="0" smtClean="0"/>
              <a:t>設計領域の“鬼才”であり、彼が加入すると威盛電子の製品の</a:t>
            </a:r>
            <a:r>
              <a:rPr lang="en-US" altLang="ja-JP" dirty="0" smtClean="0"/>
              <a:t>R&amp;D</a:t>
            </a:r>
            <a:r>
              <a:rPr lang="ja-JP" altLang="ja-JP" dirty="0" smtClean="0"/>
              <a:t>関連の心配がなくなる。</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25</a:t>
            </a:fld>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林の大学院の“師匠”は半導体領域権威の</a:t>
            </a:r>
            <a:r>
              <a:rPr lang="en-US" altLang="ja-JP" dirty="0" smtClean="0">
                <a:solidFill>
                  <a:srgbClr val="FF0000"/>
                </a:solidFill>
              </a:rPr>
              <a:t>Carver Mead</a:t>
            </a:r>
            <a:r>
              <a:rPr lang="ja-JP" altLang="ja-JP" dirty="0" smtClean="0">
                <a:solidFill>
                  <a:srgbClr val="FF0000"/>
                </a:solidFill>
              </a:rPr>
              <a:t>教授</a:t>
            </a:r>
            <a:r>
              <a:rPr lang="ja-JP" altLang="ja-JP" dirty="0" smtClean="0"/>
              <a:t>である。</a:t>
            </a:r>
            <a:endParaRPr lang="en-US" altLang="ja-JP" dirty="0" smtClean="0"/>
          </a:p>
          <a:p>
            <a:r>
              <a:rPr lang="ja-JP" altLang="ja-JP" dirty="0" smtClean="0"/>
              <a:t>この時期に、林はある株主との意見が合わず、直ぐに威盛電子に加入することになった。</a:t>
            </a:r>
            <a:endParaRPr lang="en-US" altLang="ja-JP" dirty="0" smtClean="0"/>
          </a:p>
          <a:p>
            <a:r>
              <a:rPr lang="ja-JP" altLang="ja-JP" dirty="0" smtClean="0"/>
              <a:t>それ以降、王は資金と戦略を担当、陳は製品と販売を担当し、林は</a:t>
            </a:r>
            <a:r>
              <a:rPr lang="en-US" altLang="ja-JP" dirty="0" smtClean="0"/>
              <a:t>R&amp;D</a:t>
            </a:r>
            <a:r>
              <a:rPr lang="ja-JP" altLang="ja-JP" dirty="0" smtClean="0"/>
              <a:t>を担当するようになり、威盛電子の“</a:t>
            </a:r>
            <a:r>
              <a:rPr lang="ja-JP" altLang="ja-JP" dirty="0" smtClean="0">
                <a:solidFill>
                  <a:srgbClr val="FF0000"/>
                </a:solidFill>
              </a:rPr>
              <a:t>鉄のトライアングル</a:t>
            </a:r>
            <a:r>
              <a:rPr lang="ja-JP" altLang="ja-JP" dirty="0" smtClean="0"/>
              <a:t>”が形成されるようになった。</a:t>
            </a:r>
            <a:endParaRPr lang="en-US" altLang="ja-JP" dirty="0" smtClean="0"/>
          </a:p>
          <a:p>
            <a:r>
              <a:rPr lang="ja-JP" altLang="ja-JP" dirty="0" smtClean="0"/>
              <a:t>競争が激しいチップセット市場において、名が知られておらず威盛電子は多くの</a:t>
            </a:r>
            <a:r>
              <a:rPr lang="en-US" altLang="ja-JP" dirty="0" smtClean="0"/>
              <a:t>IT</a:t>
            </a:r>
            <a:r>
              <a:rPr lang="ja-JP" altLang="ja-JP" dirty="0" smtClean="0"/>
              <a:t>企業の一社のなかで、製品の品質や生産規模のいずれも劣勢に立たされた。</a:t>
            </a:r>
            <a:endParaRPr lang="en-US" altLang="ja-JP" dirty="0" smtClean="0"/>
          </a:p>
          <a:p>
            <a:endParaRPr lang="ja-JP"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26</a:t>
            </a:fld>
            <a:endParaRPr kumimoji="1" lang="ja-JP"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幸いにして、姉と義理の兄の大衆電脳が威盛電子の製品全数を購入し、辛うじて生き残れることができた。</a:t>
            </a:r>
          </a:p>
          <a:p>
            <a:r>
              <a:rPr lang="ja-JP" altLang="ja-JP" dirty="0" smtClean="0"/>
              <a:t>　この時に台湾は既に</a:t>
            </a:r>
            <a:r>
              <a:rPr lang="ja-JP" altLang="ja-JP" dirty="0" smtClean="0">
                <a:solidFill>
                  <a:srgbClr val="FF0000"/>
                </a:solidFill>
              </a:rPr>
              <a:t>世界のパソコンの生産基地</a:t>
            </a:r>
            <a:r>
              <a:rPr lang="ja-JP" altLang="ja-JP" dirty="0" smtClean="0"/>
              <a:t>になり、世界の</a:t>
            </a:r>
            <a:r>
              <a:rPr lang="ja-JP" altLang="ja-JP" dirty="0" smtClean="0">
                <a:solidFill>
                  <a:srgbClr val="FF0000"/>
                </a:solidFill>
              </a:rPr>
              <a:t>マザーボードの</a:t>
            </a:r>
            <a:r>
              <a:rPr lang="en-US" altLang="ja-JP" dirty="0" smtClean="0">
                <a:solidFill>
                  <a:srgbClr val="FF0000"/>
                </a:solidFill>
              </a:rPr>
              <a:t>80</a:t>
            </a:r>
            <a:r>
              <a:rPr lang="ja-JP" altLang="ja-JP" dirty="0" smtClean="0">
                <a:solidFill>
                  <a:srgbClr val="FF0000"/>
                </a:solidFill>
              </a:rPr>
              <a:t>％以上</a:t>
            </a:r>
            <a:r>
              <a:rPr lang="ja-JP" altLang="ja-JP" dirty="0" smtClean="0"/>
              <a:t>が台湾の企業が製造していた。</a:t>
            </a:r>
            <a:endParaRPr lang="en-US" altLang="ja-JP" dirty="0" smtClean="0"/>
          </a:p>
          <a:p>
            <a:r>
              <a:rPr lang="ja-JP" altLang="ja-JP" dirty="0" smtClean="0"/>
              <a:t>そのために、王と陳は企業戦略を変更し、威盛電子の</a:t>
            </a:r>
            <a:r>
              <a:rPr lang="ja-JP" altLang="ja-JP" dirty="0" smtClean="0">
                <a:solidFill>
                  <a:srgbClr val="FF0000"/>
                </a:solidFill>
              </a:rPr>
              <a:t>本社をシリコンバレーから台湾</a:t>
            </a:r>
            <a:r>
              <a:rPr lang="ja-JP" altLang="ja-JP" dirty="0" smtClean="0"/>
              <a:t>に移転するようになった。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27</a:t>
            </a:fld>
            <a:endParaRPr kumimoji="1"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その理由は、顧客の近くにいると、顧客の市場ニーズを吸い上げ、直ちに製品に反映しやすいからである。</a:t>
            </a:r>
            <a:endParaRPr lang="en-US" altLang="ja-JP" dirty="0" smtClean="0"/>
          </a:p>
          <a:p>
            <a:r>
              <a:rPr lang="ja-JP" altLang="ja-JP" dirty="0" smtClean="0"/>
              <a:t>同時に、威盛電子は</a:t>
            </a:r>
            <a:r>
              <a:rPr lang="ja-JP" altLang="ja-JP" dirty="0" smtClean="0">
                <a:solidFill>
                  <a:srgbClr val="FF0000"/>
                </a:solidFill>
              </a:rPr>
              <a:t>ファブレス（デザインハウス）路線</a:t>
            </a:r>
            <a:r>
              <a:rPr lang="ja-JP" altLang="ja-JP" dirty="0" smtClean="0"/>
              <a:t>を採用したため、自ら設計したチップをファウンドリー（自社ブランドを持たず、半導体製造委託ビジネス）の</a:t>
            </a:r>
            <a:r>
              <a:rPr lang="ja-JP" altLang="ja-JP" dirty="0" smtClean="0">
                <a:solidFill>
                  <a:srgbClr val="FF0000"/>
                </a:solidFill>
              </a:rPr>
              <a:t>台湾積体電路製造（</a:t>
            </a:r>
            <a:r>
              <a:rPr lang="en-US" altLang="ja-JP" dirty="0" smtClean="0">
                <a:solidFill>
                  <a:srgbClr val="FF0000"/>
                </a:solidFill>
              </a:rPr>
              <a:t>TSMC</a:t>
            </a:r>
            <a:r>
              <a:rPr lang="ja-JP" altLang="ja-JP" dirty="0" smtClean="0">
                <a:solidFill>
                  <a:srgbClr val="FF0000"/>
                </a:solidFill>
              </a:rPr>
              <a:t>）</a:t>
            </a:r>
            <a:r>
              <a:rPr lang="ja-JP" altLang="ja-JP" dirty="0" smtClean="0"/>
              <a:t>に製造を委託するようになった。</a:t>
            </a:r>
            <a:endParaRPr lang="en-US" altLang="ja-JP" dirty="0" smtClean="0"/>
          </a:p>
          <a:p>
            <a:r>
              <a:rPr lang="ja-JP" altLang="ja-JP" dirty="0" smtClean="0"/>
              <a:t>そうすると、自らが莫大な資金を使いウェハー工場を設けて製造することが不要となるからである。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28</a:t>
            </a:fld>
            <a:endParaRPr kumimoji="1" lang="ja-JP"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ja-JP" dirty="0" smtClean="0">
                <a:solidFill>
                  <a:srgbClr val="FF0000"/>
                </a:solidFill>
              </a:rPr>
              <a:t>（</a:t>
            </a:r>
            <a:r>
              <a:rPr lang="en-US" altLang="ja-JP" dirty="0" smtClean="0">
                <a:solidFill>
                  <a:srgbClr val="FF0000"/>
                </a:solidFill>
              </a:rPr>
              <a:t>3</a:t>
            </a:r>
            <a:r>
              <a:rPr lang="ja-JP" altLang="ja-JP" dirty="0" smtClean="0">
                <a:solidFill>
                  <a:srgbClr val="FF0000"/>
                </a:solidFill>
              </a:rPr>
              <a:t>）インテルへの挑戦</a:t>
            </a:r>
            <a:endParaRPr kumimoji="1" lang="ja-JP" altLang="en-US" dirty="0">
              <a:solidFill>
                <a:srgbClr val="FF0000"/>
              </a:solidFill>
            </a:endParaRPr>
          </a:p>
        </p:txBody>
      </p:sp>
      <p:sp>
        <p:nvSpPr>
          <p:cNvPr id="2" name="コンテンツ プレースホルダ 1"/>
          <p:cNvSpPr>
            <a:spLocks noGrp="1"/>
          </p:cNvSpPr>
          <p:nvPr>
            <p:ph idx="1"/>
          </p:nvPr>
        </p:nvSpPr>
        <p:spPr/>
        <p:txBody>
          <a:bodyPr>
            <a:normAutofit/>
          </a:bodyPr>
          <a:lstStyle/>
          <a:p>
            <a:r>
              <a:rPr lang="en-US" altLang="ja-JP" dirty="0" smtClean="0"/>
              <a:t>1994</a:t>
            </a:r>
            <a:r>
              <a:rPr lang="ja-JP" altLang="ja-JP" dirty="0" smtClean="0"/>
              <a:t>年に</a:t>
            </a:r>
            <a:r>
              <a:rPr lang="en-US" altLang="ja-JP" dirty="0" smtClean="0"/>
              <a:t>CPU</a:t>
            </a:r>
            <a:r>
              <a:rPr lang="ja-JP" altLang="ja-JP" dirty="0" smtClean="0"/>
              <a:t>（中央演算処理装置）のトップメーカーのインテルはチップセット・ビジネス市場に参入すると発表した。</a:t>
            </a:r>
            <a:endParaRPr lang="en-US" altLang="ja-JP" dirty="0" smtClean="0"/>
          </a:p>
          <a:p>
            <a:r>
              <a:rPr lang="ja-JP" altLang="ja-JP" dirty="0" smtClean="0"/>
              <a:t>この市場では既に熾烈な競争になっていて、この大企業の参入はさらに厳しい競争になることを意味している。</a:t>
            </a:r>
            <a:endParaRPr lang="en-US" altLang="ja-JP" dirty="0" smtClean="0"/>
          </a:p>
          <a:p>
            <a:r>
              <a:rPr lang="ja-JP" altLang="ja-JP" dirty="0" smtClean="0"/>
              <a:t>この時期、威盛電子は大衆電脳からマザーボード用チップの注文があるため、辛うじて生存を維持することができた。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29</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2051720" y="1311964"/>
            <a:ext cx="5184576" cy="4147662"/>
          </a:xfrm>
          <a:prstGeom prst="rect">
            <a:avLst/>
          </a:prstGeom>
          <a:noFill/>
          <a:ln w="9525">
            <a:noFill/>
            <a:miter lim="800000"/>
            <a:headEnd/>
            <a:tailEnd/>
          </a:ln>
        </p:spPr>
      </p:pic>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
        <p:nvSpPr>
          <p:cNvPr id="1030" name="AutoShape 6" descr="data:image/jpeg;base64,/9j/4AAQSkZJRgABAQAAAQABAAD/2wCEAAkGBxQTEhQUERQUFBQUFBUVFhUVFBQVFRQVFBQWFhQVFxYYHCggGBolHBQUITEhJSkrLi4uFx8zODMsNygtLisBCgoKDg0OGhAQGywfHyUuLCwvLCwsLCwsLCwsLCwsLCwsLCwsLCwsLCwsLCwsLCwsLCwsLCwsLCwsLCwsLCwsLP/AABEIAKAAyAMBIgACEQEDEQH/xAAcAAAABwEBAAAAAAAAAAAAAAABAgMEBQYHAAj/xAA+EAACAQIDBQYDBQUIAwAAAAABAgADEQQSIQUGMUFREyJhcYGRBzKxFEJSocEzYoLR8CNDcnOSsrPhJFPx/8QAGQEAAwEBAQAAAAAAAAAAAAAAAQMEAgAF/8QAKBEAAgIBBAEEAQUBAAAAAAAAAAECEQMEEiExQRMiUWGRQnGB0fAz/9oADAMBAAIRAxEAPwBgTCkwCYBM84tBJhbziZ0Jx0AzoM44CDG+Nxa0lu3PQDmTIPGbUqHg4TwFv1m4wcgNpFktOEpWJ2o66l2PkxGsWwm8FQHU5x0a1/Qia9JmPUVl/wBnVbGWfDvpKPsrGLUAZfUcwehls2fUuJDnjTKcb4J/C1Y/RpDUHknReHFOheSI6hHEMDOMsbtCBjXSRuKo3k1VWMaySecTaZVMbhLSOZLS1YqheQmKw1oEzdkfaGAhis4CaCBOtDgTrQHBbQYa06ccRt50CDGAOgQ1oNpxwW0LUcKCzcALmK2kFvXi8qKoPzEk+S/9n8oUrdAZB7Rx5Zy7eg6DpJjdnd/7RlZtb8pEbvbCqY2pkQhQNWduCj9TNn2HsoYWmqUVDn8TG2Y24WAjMj/SjWCF+5kHid0EykZbLw4Xmcbb2K1NiF4A6TcsJtVyxStSCE81YkeoIER3gTCBf7Zb34ZVLEH0ilJxdplE8akqkjDt2dpGnXAPyuQrA9fun3M1XZtSZfvlhFpYkdkQUYZ1Pjfh5zScG2s7P7kmTQTg3EsVIyRwzyKw7XEfYcyGPDGS5RKI0VjemYustxyJ5IKwjeqkdkRNlmmgIi6tOR2Jw95N1aUa1KUQ1RtMq9ehEOzlgxGGkfVw06zRH5IIWOeygilOsI2CTo77KBOs4rwEECKUqRYgKLkmwHUnhLphd06XYXZi1Q6lhwXwAjWzkikgQQI5xWENN2RuKn3HIwgSCzhMLKTvXWz1GA+7Zfbj+ZMvNVwiljwUFj6C8zijUzEMxsWbMSeAubk+Ubh8sXP4NL+GmzTRpur/ADMUPplJ/WXXaOx1qC9idDwYrx8vKVvc2utakKlO9rkC/HuywNj6g7q8TzPLxk7ly9x6UYcLZ0RWzN3HokZC5BYaO5bKAfmB/SKbR+0AuaQQMKjDvgnug6EWPnHv2+rQN3ptVBPzhtR/BaFo7cDMWam6hr6MLWI4W66Q7kuTTjJ9dGa/EPCsz0Wq5VckLxuHue8Bp0ynXrLZTTWVj4oY9amJwyr9wmo38TIF/wBpl1WhrNZH7I/yQ5P+jHmCkjSWM8GklKaSR9mHIWoiOUESpLHSLHwYtnZYQpHKrBySkxYyenG1SjJQ04m1GYlEKZDPQjSrhZPPQiL0Ipo2mVx8NC9hJ2phYicNFsNkSKECS32edBYSG3f2OR3mOWow7i21RTxc9CRwltZWyZQQABYdDf8AWMtn4IAlicxbW5EcV8WosDYH2tp0lcVX2ParhFS3kwpDK2moy/6eH5GRK05asdhwxYVGGvA89OBPSVLH7XoUbhnDMPuoQb+vARbi7pGJryV/fzH9nRFIfPW08kXifXQSmI1gB4Rxtiua1Vqjm5PIDRRyUSOrNrLIQ2xolk7Zofw42n2NLI2gZiQfHmJo/wBlTEIVY6MPumxHkRMt3KoipRZTyN/eWihVrYbVTmXof5yDJKsjPYwxvHGu6JXEbHFPRqbE8mps6k+zRtRpVKdItiatwLsL8UQfiP3jD1d9VynOG0Bvp0mW70b4VMX3QOzpE/LfVh4/yjIxeXhdHZtQ8Ufd3/vwR21sf29erV1s3y34hR8s3mjRuAeoB9xeee6Ot/G4m47u744OotCmamWqyomVlYDOFAtmtbU8IzURdKl0eTCVttlgoUZI0qcFKEd06chNNhFpxwiwypFlSNgZYULDBIoFhwspRhiHZwDTjnLOyQgGZpRM0o/yQpSYkgpkeaMSbDyTKQppxMkaTIs0J0kDTgxTRqytYKszUgQbsX1uePhKxvTvRSw1QhgWqWB7Pof3jyEuGM2eSVNM5eR8R18/Gec9t4t6mIrPUvnao978dGIsfKwEvwyUnaKcuTarXkntr7zVa4szWTki6KL9eZ9ZBVa8aLUnFpSqIpTb7Ck6iNsQdTHCHWJ1l707yZL9uFTyVMvEVKYZT4f1f2l5xNFbaylfDpe1p2Hz0Hb1p1Bcj0a59ZoC4F+J4Tzc8amz2MDTgihb14a2HrkaZUufAMwUe5MzEjWbJv8A4PsdnOTq+IrISf3Kd8ijw1J9Zj9RZZp47YUQayW7IAr2tFme4/KNTF6Z0jiU9Q7ubSFfC0Kx41KSMf8AERr+YMmqa3FxwmZfCbbRq4I0SNcO2UHqjAsvtqPQTStk6019R7GeZmxqD4H+LHQWGCwwEECYRlnBYYCcIaPizJ1p1oMGMTAEtOtDToGcJlYGWKEQIuQRMrAikGKaDZSsTtdEBCgtbgSSQTfUXnnnbBPb1rm96tQ356uZvXyG1hlLZiCbqABrbTQTB9rNetVPWo+v8RlOmcea/JXqklFUMQ1v5xVWiVvaFJsZWQiraGLVF0v4RC8WWpcTmci7fBuqPtrUzwqUmv8Aw/8A2a7VpkDLz+UeZNhMI3Axpo7QoNa92yW6hxaeh8VR76MPG/ibaH6+0XKG/grwT2oovxboZsL+7SBsPHQCYZUGk9AfFCmBgMQx5Kqr5swuZgLRm2mxOZ9CbU+cELYRxStYQlY8J1iaNP8Agxi1yYilwYOlS/NlIKj2K/nNk2L+yHm31M85/DTaXY41AeFUGmfM6r+YnovYR/sv4m+sh1SocncCQtDSP23XZKFRkNmVbg+sy9t88Yt/7W9ieKKeflJ4u+BGTKoPk2AQwjbAVC1Omx4sisfMqDHIEbFjAZ06dGoAMAzibcYQ1V/EPcTmwB4EJ2y/iX3EKa6fiX/UJhhFJ0Krg8CD5TothMnq7eUOOJVb+5OvmLTJd4LDEVrcDUci3QsSPrNmG49cVGcPTIN+6CefI3EyjfrAtRxlVHAB7psDcWZR/KU4YbJdPot1UoyiqIDL0MTcXENbpOJv5yo88IrQ40iOXS0VQ348Zxw+2TicmIo1Pw1Ub2YXnqXEN3b9NfaeTm4T1JsnGivQGhDNTBsRYm68R14zUWkxsOin/GnGhcB2fOrVQf6TmP0mEMZpnxnxtzhKQN7U2qN5nKo+jTMqnWc3YMvdA5tBCs1xCXJvpewvprp1hA9+HCAUOcNXZGV10ZWDDXmpuPpPTHwy22cXghVZQrdpUVgCSAVPK/XSeZUmtfA3eKoKpwIpqaRFStn1zKbKLdLGT6mG6F/BuMvBru3h/wCNW/y2mR1NohSQF4G3G36TX9rrehV/y3+hmH4kd5vMzzFBSlyS6rhom8ViWTLe4BF7eYB+hjnAs1VajKxtSAZrsb2Y2FvWMt4/7s/uU/8AjSON0/2eM/yU/wCSYWGO1v8AcT+uhF9pAEgs2niYs+wcTVpnEIbUit7moQbDQ92QmN/aN5zRKBtsen4gD3qRkYRhHd9Bgt12VJ64RArOxUXsCSdTxNo52Vg2xBbsEL5bZjawF+Gp5yC2i16h9vLSal8OqQXBIQLFmdj494gfkIIYIyVyYccd8qKw27eIH9yfQr/OR2092cSxXLh2Nr8l8PGa9Om44Ixdoe9PFlQ+HWxquHp1u2Tsy7rYaahV46eZnS3XnRg6EVFUiKNaYH8WMbTq49mpNmyotN7cM6XuL89CJqW+W2Th8JVqKRntlT/E2gM89Vamp5k/1eejF2Mm6OA6QWWEFQzu0vymhYlUJHrOY215xVqd+ERaEyLBriekNyKpbAYdywF6K29Bb30nmek1jbkZtWyd9MPg9k4ZXs9Y02CJoSLMRc9Jw3F5M836xBbGVFZi3ZWpgnmF19+9+UrrGGxWKLuzt8zsWPPViTJzcbdw47EBWuKKWaqw6ckB6tY/nAuEZk90i/fCfdJDhq1bEpmGKTs1U6Wo/ea/Vjb0Ameb8buLgcU1GnU7RMqut7Z1DcFe2l9PWegMVjKdCkzGy06SXsNAFQcB6TzztjaBxOIq4hxlNVs2W98osABfyAnJhmkkRK0yeN/pJndTeCrgMQleixsCBUTlUp3BdPYaeMZWh8Nhu1dKYFy7KoA55jaFq1yYR6wo1Vr0M6/LVpZh1Adb6+OszXE7uIHa5Y69QP0l12fdUUWy2UKAOQAsB7RLEYME3E8/Jp/MA5Md/ZUt49iueyKWy5Etc6/sxx9obd7ZrU6WLLWN6SCwv/7JbdqULpT8FA9ltA2LQsK3ii/7ov03e3xyI9NXZlmKUmo1gTr0mn4PAl9kooBzCnmtzurXtIrG4bvt5mXbYllw1O+gCaxmnip3GXwCGPbZkTYIO178ZdN0drLQp9lVPdBJVhra/EGNds7IV6hah3QTcq3C/UdPKRD7Oqr90nyN557eXHLjmhaTg7RpFLa+HbhVX1NvrHlNlb5WB8iDMkZ2HG48xIvHY+oHKqbcPlGvDrKMeplJ04r8tf2M9do3HJOkTuarDB0M5JYrcliSdSTqTOnpLTwascpujC/iZt1azJRptmWmSWIOhc6ADy195nlQ9Y7qN1BEb1DGRSiqNzds5WBEOpEbXhw8JkdrUgV6WbUaH6xOlrF1brDZwxr0iOMSd9ZLmxHhEaeyXqtagrVG5qgLEe3CE6vgi5tfwxZFwCZBYlnznqwNr+1pjOJosjFHVkYaFWBDDzBmp/C85sJlHE1Xv+X85jI6iMwq5US+3Nk4nHVWph+ywyqNRqajnUggcQNOMou8W67YQgVG7p4OBpp1B9NPab3hKIVABymW/EDb6piqlGpey0swGhzs50XKRrw48oqMpWUyhBoy9n435cZq3w43EylMViPn+anT/Bfmx5nwlb+H+67V65r11yopzhSPma9xp0Gk1avjypy0wWY8h9fCZy50nSFY8V8k8agEBqy24yt1MBWqavVy+Ci/5mN6uyqo+SsfJl/UGIeeXwO9JfJaRUuBJDZ9MZGI+9p5WlNwGLdWy1tL8DyPkZasBUtqOB/q8ZjmpP7E5cVDXFYbvN5yZKWw6L4AGKinbW3HnE3e5tabUNt/ZIVrG5sxsSLaC0n8JspHpITcMVBJHW3SEbBXJPjJPBtlUKeWkzixR3PcdRFV9gnkwbwItIhdzWaoxYrTU/hAJOnsJdQZ1416XE+TqQjg8OKaKgvZQFF+NhBi06UKlwgnjh3iWUw3aQM0WMCtSiTUukVYzlhsDERVKm1tIv8AaABeAwhOx9IQCuFxALd8ELztxmz/AA/x2HyFaDDhqODeo5zFlUCP9l7RNCrTqr9xgSOF1v3h7X/KKyY93JRhz7Pa1wz0Dt3duhjaeSugOmjj508VPH0kLu3u6MAvZAs9yW7QiwJ56cuUmNi7WSqitTYEMLqf0kjUrgi7aD3irtFW2pXQT7SLcZTN4NkUq2Jp1jYsqFST53H6yw4utT1Ckgtc+FxzHSVfefagomjUU93t1WoOIKVRY+RBsfQxcm3wjbglFtk8wsoUaHl/XSPcJQCDqx4nr/1GeHpgMbcBy5X6iOy8niLYq1SJtUhWMSYwsB1cBgQfTwPIx1sjENlseI09owYxXZ57xN+MCdOw1wXjZdbMljyjsKOkgth17sV8P1k3mlyy8EE40xF6VuEJmjq8Kyg8ZlyXgxQgD0nNi7eMF6PQwlHC21bj0mfUa6DQ+vAieaDN+sGj/9k="/>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en-US" altLang="ja-JP" dirty="0" smtClean="0"/>
              <a:t>1997</a:t>
            </a:r>
            <a:r>
              <a:rPr lang="ja-JP" altLang="ja-JP" dirty="0" smtClean="0"/>
              <a:t>年に威盛電子はコンパック（</a:t>
            </a:r>
            <a:r>
              <a:rPr lang="en-US" altLang="ja-JP" dirty="0" smtClean="0"/>
              <a:t>Compaq</a:t>
            </a:r>
            <a:r>
              <a:rPr lang="ja-JP" altLang="ja-JP" dirty="0" smtClean="0"/>
              <a:t>）と共同でチップセットの開発を行うことになり、コンパックから注文を得ることができた。</a:t>
            </a:r>
            <a:endParaRPr lang="en-US" altLang="ja-JP" dirty="0" smtClean="0"/>
          </a:p>
          <a:p>
            <a:r>
              <a:rPr lang="ja-JP" altLang="ja-JP" dirty="0" smtClean="0"/>
              <a:t>その後、威盛電子は</a:t>
            </a:r>
            <a:r>
              <a:rPr lang="en-US" altLang="ja-JP" dirty="0" smtClean="0"/>
              <a:t>IBM</a:t>
            </a:r>
            <a:r>
              <a:rPr lang="ja-JP" altLang="ja-JP" dirty="0" err="1" smtClean="0"/>
              <a:t>、</a:t>
            </a:r>
            <a:r>
              <a:rPr lang="en-US" altLang="ja-JP" dirty="0" smtClean="0"/>
              <a:t>HP</a:t>
            </a:r>
            <a:r>
              <a:rPr lang="ja-JP" altLang="ja-JP" dirty="0" smtClean="0"/>
              <a:t>などの大企業から多くの注文が得られた。</a:t>
            </a:r>
            <a:endParaRPr lang="en-US" altLang="ja-JP" dirty="0" smtClean="0"/>
          </a:p>
          <a:p>
            <a:r>
              <a:rPr lang="en-US" altLang="ja-JP" dirty="0" smtClean="0"/>
              <a:t>1997</a:t>
            </a:r>
            <a:r>
              <a:rPr lang="ja-JP" altLang="ja-JP" dirty="0" smtClean="0"/>
              <a:t>年から</a:t>
            </a:r>
            <a:r>
              <a:rPr lang="en-US" altLang="ja-JP" dirty="0" smtClean="0"/>
              <a:t>2001</a:t>
            </a:r>
            <a:r>
              <a:rPr lang="ja-JP" altLang="ja-JP" dirty="0" smtClean="0"/>
              <a:t>年にかけて、威盛電子は台湾最大のファブレス企業になり、マザーボード用チップはインテルに続く</a:t>
            </a:r>
            <a:r>
              <a:rPr lang="ja-JP" altLang="ja-JP" dirty="0" smtClean="0">
                <a:solidFill>
                  <a:srgbClr val="FF0000"/>
                </a:solidFill>
              </a:rPr>
              <a:t>世界第</a:t>
            </a:r>
            <a:r>
              <a:rPr lang="en-US" altLang="ja-JP" dirty="0" smtClean="0">
                <a:solidFill>
                  <a:srgbClr val="FF0000"/>
                </a:solidFill>
              </a:rPr>
              <a:t>2</a:t>
            </a:r>
            <a:r>
              <a:rPr lang="ja-JP" altLang="ja-JP" dirty="0" smtClean="0">
                <a:solidFill>
                  <a:srgbClr val="FF0000"/>
                </a:solidFill>
              </a:rPr>
              <a:t>位</a:t>
            </a:r>
            <a:r>
              <a:rPr lang="ja-JP" altLang="ja-JP" dirty="0" smtClean="0"/>
              <a:t>に登り上がった。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30</a:t>
            </a:fld>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威盛電子のビジネスが軌道に乗り、王雪紅がホットした時に、</a:t>
            </a:r>
            <a:r>
              <a:rPr lang="en-US" altLang="ja-JP" dirty="0" smtClean="0"/>
              <a:t>1999</a:t>
            </a:r>
            <a:r>
              <a:rPr lang="ja-JP" altLang="ja-JP" dirty="0" smtClean="0"/>
              <a:t>年</a:t>
            </a:r>
            <a:r>
              <a:rPr lang="en-US" altLang="ja-JP" dirty="0" smtClean="0"/>
              <a:t>6</a:t>
            </a:r>
            <a:r>
              <a:rPr lang="ja-JP" altLang="ja-JP" dirty="0" smtClean="0"/>
              <a:t>月、</a:t>
            </a:r>
            <a:r>
              <a:rPr lang="ja-JP" altLang="ja-JP" dirty="0" smtClean="0">
                <a:solidFill>
                  <a:srgbClr val="FF0000"/>
                </a:solidFill>
              </a:rPr>
              <a:t>インテル</a:t>
            </a:r>
            <a:r>
              <a:rPr lang="ja-JP" altLang="ja-JP" dirty="0" smtClean="0"/>
              <a:t>はアメリカ、イギリスおよびシンガポールなどで威盛電子が特許を侵害したと訴えられるようになった。</a:t>
            </a:r>
            <a:endParaRPr lang="en-US" altLang="ja-JP" dirty="0" smtClean="0"/>
          </a:p>
          <a:p>
            <a:r>
              <a:rPr lang="ja-JP" altLang="ja-JP" dirty="0" smtClean="0"/>
              <a:t>そして、</a:t>
            </a:r>
            <a:r>
              <a:rPr lang="ja-JP" altLang="ja-JP" dirty="0" smtClean="0">
                <a:solidFill>
                  <a:srgbClr val="FF0000"/>
                </a:solidFill>
              </a:rPr>
              <a:t>インテル</a:t>
            </a:r>
            <a:r>
              <a:rPr lang="ja-JP" altLang="ja-JP" dirty="0" smtClean="0"/>
              <a:t>はアメリカの商務省に、インテルと互換性のある威盛電子のチップセットのアメリカへの輸出を禁止するように要求した。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31</a:t>
            </a:fld>
            <a:endParaRPr kumimoji="1"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インテルの３つの常套手段としては、</a:t>
            </a:r>
            <a:endParaRPr lang="en-US" altLang="ja-JP" dirty="0" smtClean="0"/>
          </a:p>
          <a:p>
            <a:r>
              <a:rPr lang="ja-JP" altLang="ja-JP" dirty="0" smtClean="0">
                <a:solidFill>
                  <a:srgbClr val="FF0000"/>
                </a:solidFill>
              </a:rPr>
              <a:t>（</a:t>
            </a:r>
            <a:r>
              <a:rPr lang="en-US" altLang="ja-JP" dirty="0" smtClean="0">
                <a:solidFill>
                  <a:srgbClr val="FF0000"/>
                </a:solidFill>
              </a:rPr>
              <a:t>1</a:t>
            </a:r>
            <a:r>
              <a:rPr lang="ja-JP" altLang="ja-JP" dirty="0" smtClean="0">
                <a:solidFill>
                  <a:srgbClr val="FF0000"/>
                </a:solidFill>
              </a:rPr>
              <a:t>）</a:t>
            </a:r>
            <a:r>
              <a:rPr lang="ja-JP" altLang="ja-JP" dirty="0" smtClean="0"/>
              <a:t>インテルは突然に製品の設計を変更する。</a:t>
            </a:r>
            <a:endParaRPr lang="en-US" altLang="ja-JP" dirty="0" smtClean="0"/>
          </a:p>
          <a:p>
            <a:r>
              <a:rPr lang="ja-JP" altLang="ja-JP" dirty="0" smtClean="0"/>
              <a:t>それによって、ライバルは直ちに対応する関連の製品を出荷することができず、予定よりも出荷が遅れるようになる。</a:t>
            </a:r>
            <a:endParaRPr lang="en-US" altLang="ja-JP" dirty="0" smtClean="0"/>
          </a:p>
          <a:p>
            <a:r>
              <a:rPr lang="ja-JP" altLang="ja-JP" dirty="0" smtClean="0"/>
              <a:t>数回も遅れると販売店から見向きされなくなり、市場から淘汰されるようになる。</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32</a:t>
            </a:fld>
            <a:endParaRPr kumimoji="1" lang="ja-JP"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solidFill>
                  <a:srgbClr val="FF0000"/>
                </a:solidFill>
              </a:rPr>
              <a:t>（</a:t>
            </a:r>
            <a:r>
              <a:rPr lang="en-US" altLang="ja-JP" dirty="0" smtClean="0">
                <a:solidFill>
                  <a:srgbClr val="FF0000"/>
                </a:solidFill>
              </a:rPr>
              <a:t>2</a:t>
            </a:r>
            <a:r>
              <a:rPr lang="ja-JP" altLang="ja-JP" dirty="0" smtClean="0">
                <a:solidFill>
                  <a:srgbClr val="FF0000"/>
                </a:solidFill>
              </a:rPr>
              <a:t>）</a:t>
            </a:r>
            <a:r>
              <a:rPr lang="ja-JP" altLang="ja-JP" dirty="0" smtClean="0"/>
              <a:t>インテルはライバルと性能が近い部品の価格を大幅に引き下げて、市場シェアを奪い取る戦略を採用する。</a:t>
            </a:r>
            <a:endParaRPr lang="en-US" altLang="ja-JP" dirty="0" smtClean="0"/>
          </a:p>
          <a:p>
            <a:r>
              <a:rPr lang="ja-JP" altLang="ja-JP" dirty="0" smtClean="0">
                <a:solidFill>
                  <a:srgbClr val="FF0000"/>
                </a:solidFill>
              </a:rPr>
              <a:t>（</a:t>
            </a:r>
            <a:r>
              <a:rPr lang="en-US" altLang="ja-JP" dirty="0" smtClean="0">
                <a:solidFill>
                  <a:srgbClr val="FF0000"/>
                </a:solidFill>
              </a:rPr>
              <a:t>3</a:t>
            </a:r>
            <a:r>
              <a:rPr lang="ja-JP" altLang="ja-JP" dirty="0" smtClean="0">
                <a:solidFill>
                  <a:srgbClr val="FF0000"/>
                </a:solidFill>
              </a:rPr>
              <a:t>）</a:t>
            </a:r>
            <a:r>
              <a:rPr lang="ja-JP" altLang="ja-JP" dirty="0" smtClean="0"/>
              <a:t>インテルは特許訴訟の戦略を使い、ライバルが自社の特許を侵害したと訴えることである。</a:t>
            </a:r>
          </a:p>
          <a:p>
            <a:r>
              <a:rPr lang="ja-JP" altLang="ja-JP" dirty="0" smtClean="0"/>
              <a:t>　当初、威盛電子がチップセット・ビジネスに参入する時に、</a:t>
            </a:r>
            <a:r>
              <a:rPr lang="ja-JP" altLang="ja-JP" dirty="0" smtClean="0">
                <a:solidFill>
                  <a:srgbClr val="FF0000"/>
                </a:solidFill>
              </a:rPr>
              <a:t>インテル</a:t>
            </a:r>
            <a:r>
              <a:rPr lang="ja-JP" altLang="ja-JP" dirty="0" smtClean="0"/>
              <a:t>の会長兼</a:t>
            </a:r>
            <a:r>
              <a:rPr lang="en-US" altLang="ja-JP" dirty="0" smtClean="0"/>
              <a:t>CEO</a:t>
            </a:r>
            <a:r>
              <a:rPr lang="ja-JP" altLang="ja-JP" dirty="0" smtClean="0"/>
              <a:t>（最高経営責任者）の</a:t>
            </a:r>
            <a:r>
              <a:rPr lang="ja-JP" altLang="ja-JP" dirty="0" smtClean="0">
                <a:solidFill>
                  <a:srgbClr val="FF0000"/>
                </a:solidFill>
              </a:rPr>
              <a:t>アンドリュー・グローブ</a:t>
            </a:r>
            <a:r>
              <a:rPr lang="ja-JP" altLang="ja-JP" dirty="0" smtClean="0"/>
              <a:t>は王雪紅に、「チップセットを作るべきでない。インテルはインテルに挑戦する企業に、厳しく懲罰を加える」と厳しく警告した。</a:t>
            </a:r>
            <a:endParaRPr lang="ja-JP" altLang="en-US"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33</a:t>
            </a:fld>
            <a:endParaRPr kumimoji="1" lang="ja-JP"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この脅迫に王雪紅はめげずに、逆に彼女の負けず嫌い性格によって、闘志が燃えあがったのである。</a:t>
            </a:r>
            <a:endParaRPr lang="en-US" altLang="ja-JP" dirty="0" smtClean="0"/>
          </a:p>
          <a:p>
            <a:r>
              <a:rPr lang="ja-JP" altLang="ja-JP" dirty="0" smtClean="0"/>
              <a:t>王が帰国後、創業のパートナーの陳文琦にこの事を報告した。</a:t>
            </a:r>
            <a:endParaRPr lang="en-US" altLang="ja-JP" dirty="0" smtClean="0"/>
          </a:p>
          <a:p>
            <a:r>
              <a:rPr lang="ja-JP" altLang="ja-JP" dirty="0" smtClean="0"/>
              <a:t>過去において陳はインテルで</a:t>
            </a:r>
            <a:r>
              <a:rPr lang="ja-JP" altLang="ja-JP" dirty="0" smtClean="0">
                <a:solidFill>
                  <a:srgbClr val="FF0000"/>
                </a:solidFill>
              </a:rPr>
              <a:t>構造設計部長</a:t>
            </a:r>
            <a:r>
              <a:rPr lang="ja-JP" altLang="ja-JP" dirty="0" smtClean="0"/>
              <a:t>を担当し、チップセットの設計とコストに精通していた。</a:t>
            </a:r>
            <a:endParaRPr lang="en-US" altLang="ja-JP" dirty="0" smtClean="0"/>
          </a:p>
          <a:p>
            <a:r>
              <a:rPr lang="ja-JP" altLang="ja-JP" dirty="0" smtClean="0"/>
              <a:t>「アメリカのチップセットの初期発展の</a:t>
            </a:r>
            <a:r>
              <a:rPr lang="en-US" altLang="ja-JP" dirty="0" smtClean="0"/>
              <a:t>R&amp;D</a:t>
            </a:r>
            <a:r>
              <a:rPr lang="ja-JP" altLang="ja-JP" dirty="0" smtClean="0"/>
              <a:t>に着手したのは、殆どが台湾からの</a:t>
            </a:r>
            <a:r>
              <a:rPr lang="ja-JP" altLang="ja-JP" dirty="0" smtClean="0">
                <a:solidFill>
                  <a:srgbClr val="FF0000"/>
                </a:solidFill>
              </a:rPr>
              <a:t>元・留学生組</a:t>
            </a:r>
            <a:r>
              <a:rPr lang="ja-JP" altLang="ja-JP" dirty="0" smtClean="0"/>
              <a:t>だ。インテルは他人が参入することを禁止する筋ではない」と陳氏はグローブの警告に不服を示した。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34</a:t>
            </a:fld>
            <a:endParaRPr kumimoji="1" lang="ja-JP"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この時期にシリコンバレーの</a:t>
            </a:r>
            <a:r>
              <a:rPr lang="en-US" altLang="ja-JP" dirty="0" smtClean="0"/>
              <a:t>IC</a:t>
            </a:r>
            <a:r>
              <a:rPr lang="ja-JP" altLang="ja-JP" dirty="0" smtClean="0"/>
              <a:t>産業が衰退気味で、逆に、台湾の</a:t>
            </a:r>
            <a:r>
              <a:rPr lang="en-US" altLang="ja-JP" dirty="0" smtClean="0"/>
              <a:t>IC</a:t>
            </a:r>
            <a:r>
              <a:rPr lang="ja-JP" altLang="ja-JP" dirty="0" smtClean="0"/>
              <a:t>の設計および</a:t>
            </a:r>
            <a:r>
              <a:rPr lang="en-US" altLang="ja-JP" dirty="0" smtClean="0"/>
              <a:t>R</a:t>
            </a:r>
            <a:r>
              <a:rPr lang="ja-JP" altLang="en-US" dirty="0" smtClean="0"/>
              <a:t>＆</a:t>
            </a:r>
            <a:r>
              <a:rPr lang="en-US" altLang="ja-JP" dirty="0" smtClean="0"/>
              <a:t>D</a:t>
            </a:r>
            <a:r>
              <a:rPr lang="ja-JP" altLang="ja-JP" dirty="0" smtClean="0"/>
              <a:t>能力が強かった。</a:t>
            </a:r>
            <a:endParaRPr lang="en-US" altLang="ja-JP" dirty="0" smtClean="0"/>
          </a:p>
          <a:p>
            <a:r>
              <a:rPr lang="ja-JP" altLang="ja-JP" dirty="0" smtClean="0"/>
              <a:t>チップセット市場に参入した場合、勝利を収める可能性が大変高いと陳は指摘した。</a:t>
            </a:r>
            <a:endParaRPr lang="en-US" altLang="ja-JP" dirty="0" smtClean="0"/>
          </a:p>
          <a:p>
            <a:r>
              <a:rPr lang="ja-JP" altLang="ja-JP" dirty="0" smtClean="0"/>
              <a:t>この話を聞いて、王雪紅はライバルからの脅迫があっても、威盛電子は</a:t>
            </a:r>
            <a:r>
              <a:rPr lang="ja-JP" altLang="ja-JP" dirty="0" smtClean="0">
                <a:solidFill>
                  <a:srgbClr val="FF0000"/>
                </a:solidFill>
              </a:rPr>
              <a:t>チップセット・ビジネス</a:t>
            </a:r>
            <a:r>
              <a:rPr lang="ja-JP" altLang="ja-JP" dirty="0" smtClean="0"/>
              <a:t>に参入すると決めた。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35</a:t>
            </a:fld>
            <a:endParaRPr kumimoji="1" lang="ja-JP"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en-US" altLang="ja-JP" dirty="0" smtClean="0"/>
              <a:t>1999</a:t>
            </a:r>
            <a:r>
              <a:rPr lang="ja-JP" altLang="ja-JP" dirty="0" smtClean="0"/>
              <a:t>年</a:t>
            </a:r>
            <a:r>
              <a:rPr lang="en-US" altLang="ja-JP" dirty="0" smtClean="0"/>
              <a:t>7</a:t>
            </a:r>
            <a:r>
              <a:rPr lang="ja-JP" altLang="ja-JP" dirty="0" smtClean="0"/>
              <a:t>月、インテルは</a:t>
            </a:r>
            <a:r>
              <a:rPr lang="en-US" altLang="ja-JP" dirty="0" err="1" smtClean="0">
                <a:solidFill>
                  <a:srgbClr val="FF0000"/>
                </a:solidFill>
              </a:rPr>
              <a:t>Rambus</a:t>
            </a:r>
            <a:r>
              <a:rPr lang="ja-JP" altLang="ja-JP" dirty="0" smtClean="0">
                <a:solidFill>
                  <a:srgbClr val="FF0000"/>
                </a:solidFill>
              </a:rPr>
              <a:t>チップセット</a:t>
            </a:r>
            <a:r>
              <a:rPr lang="ja-JP" altLang="ja-JP" dirty="0" smtClean="0"/>
              <a:t>を開発した。</a:t>
            </a:r>
            <a:endParaRPr lang="en-US" altLang="ja-JP" dirty="0" smtClean="0"/>
          </a:p>
          <a:p>
            <a:r>
              <a:rPr lang="ja-JP" altLang="ja-JP" dirty="0" smtClean="0"/>
              <a:t>同時に、威盛電子はインテル規格と異なる</a:t>
            </a:r>
            <a:r>
              <a:rPr lang="en-US" altLang="ja-JP" dirty="0" smtClean="0">
                <a:solidFill>
                  <a:srgbClr val="FF0000"/>
                </a:solidFill>
              </a:rPr>
              <a:t>PC133</a:t>
            </a:r>
            <a:r>
              <a:rPr lang="ja-JP" altLang="ja-JP" dirty="0" smtClean="0">
                <a:solidFill>
                  <a:srgbClr val="FF0000"/>
                </a:solidFill>
              </a:rPr>
              <a:t>チップセット</a:t>
            </a:r>
            <a:r>
              <a:rPr lang="ja-JP" altLang="ja-JP" dirty="0" smtClean="0"/>
              <a:t>を開発した。</a:t>
            </a:r>
            <a:endParaRPr lang="en-US" altLang="ja-JP" dirty="0" smtClean="0"/>
          </a:p>
          <a:p>
            <a:r>
              <a:rPr lang="ja-JP" altLang="ja-JP" dirty="0" smtClean="0"/>
              <a:t>それによって、威盛電子はメモリーの</a:t>
            </a:r>
            <a:r>
              <a:rPr lang="en-US" altLang="ja-JP" dirty="0" smtClean="0"/>
              <a:t>DRAM</a:t>
            </a:r>
            <a:r>
              <a:rPr lang="ja-JP" altLang="ja-JP" dirty="0" smtClean="0"/>
              <a:t>や</a:t>
            </a:r>
            <a:r>
              <a:rPr lang="en-US" altLang="ja-JP" dirty="0" smtClean="0"/>
              <a:t>SRAM</a:t>
            </a:r>
            <a:r>
              <a:rPr lang="ja-JP" altLang="ja-JP" dirty="0" smtClean="0"/>
              <a:t>の計算速度を大幅に上昇するようになった。</a:t>
            </a:r>
            <a:endParaRPr lang="en-US" altLang="ja-JP" dirty="0" smtClean="0"/>
          </a:p>
          <a:p>
            <a:r>
              <a:rPr lang="ja-JP" altLang="ja-JP" dirty="0" smtClean="0"/>
              <a:t>その後、インテルは市場ニーズの見積りが誤って、チップセットが激しく品不足を招いた。</a:t>
            </a:r>
            <a:endParaRPr lang="en-US" altLang="ja-JP" dirty="0" smtClean="0"/>
          </a:p>
          <a:p>
            <a:r>
              <a:rPr lang="ja-JP" altLang="ja-JP" dirty="0" smtClean="0"/>
              <a:t>この時に、威盛電子は自社開発の</a:t>
            </a:r>
            <a:r>
              <a:rPr lang="en-US" altLang="ja-JP" dirty="0" smtClean="0">
                <a:solidFill>
                  <a:srgbClr val="FF0000"/>
                </a:solidFill>
              </a:rPr>
              <a:t>PC133</a:t>
            </a:r>
            <a:r>
              <a:rPr lang="ja-JP" altLang="ja-JP" dirty="0" smtClean="0"/>
              <a:t>によって、チップセット市場で</a:t>
            </a:r>
            <a:r>
              <a:rPr lang="en-US" altLang="ja-JP" dirty="0" smtClean="0">
                <a:solidFill>
                  <a:srgbClr val="FF0000"/>
                </a:solidFill>
              </a:rPr>
              <a:t>20</a:t>
            </a:r>
            <a:r>
              <a:rPr lang="ja-JP" altLang="ja-JP" dirty="0" smtClean="0">
                <a:solidFill>
                  <a:srgbClr val="FF0000"/>
                </a:solidFill>
              </a:rPr>
              <a:t>億ドル以上</a:t>
            </a:r>
            <a:r>
              <a:rPr lang="ja-JP" altLang="ja-JP" dirty="0" smtClean="0"/>
              <a:t>を稼ぐようになった。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36</a:t>
            </a:fld>
            <a:endParaRPr kumimoji="1" lang="ja-JP"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この時期に、威盛電子は</a:t>
            </a:r>
            <a:r>
              <a:rPr lang="ja-JP" altLang="ja-JP" dirty="0" smtClean="0">
                <a:solidFill>
                  <a:srgbClr val="FF0000"/>
                </a:solidFill>
              </a:rPr>
              <a:t>アメリカ・ナショナルセミコンダクター</a:t>
            </a:r>
            <a:r>
              <a:rPr lang="en-US" altLang="ja-JP" dirty="0" smtClean="0">
                <a:solidFill>
                  <a:srgbClr val="FF0000"/>
                </a:solidFill>
              </a:rPr>
              <a:t>(NSC)</a:t>
            </a:r>
            <a:r>
              <a:rPr lang="ja-JP" altLang="ja-JP" dirty="0" smtClean="0"/>
              <a:t>のマイクロプロセッサ部門を買収した。</a:t>
            </a:r>
            <a:endParaRPr lang="en-US" altLang="ja-JP" dirty="0" smtClean="0"/>
          </a:p>
          <a:p>
            <a:r>
              <a:rPr lang="ja-JP" altLang="ja-JP" dirty="0" smtClean="0"/>
              <a:t>続く、</a:t>
            </a:r>
            <a:r>
              <a:rPr lang="en-US" altLang="ja-JP" dirty="0" smtClean="0"/>
              <a:t>2000</a:t>
            </a:r>
            <a:r>
              <a:rPr lang="ja-JP" altLang="ja-JP" dirty="0" smtClean="0"/>
              <a:t>年に威盛電子は</a:t>
            </a:r>
            <a:r>
              <a:rPr lang="en-US" altLang="ja-JP" dirty="0" smtClean="0"/>
              <a:t>IDT</a:t>
            </a:r>
            <a:r>
              <a:rPr lang="ja-JP" altLang="ja-JP" dirty="0" smtClean="0"/>
              <a:t>の</a:t>
            </a:r>
            <a:r>
              <a:rPr lang="en-US" altLang="ja-JP" dirty="0" smtClean="0">
                <a:solidFill>
                  <a:srgbClr val="FF0000"/>
                </a:solidFill>
              </a:rPr>
              <a:t>Cyrix</a:t>
            </a:r>
            <a:r>
              <a:rPr lang="ja-JP" altLang="ja-JP" dirty="0" smtClean="0"/>
              <a:t>および</a:t>
            </a:r>
            <a:r>
              <a:rPr lang="en-US" altLang="ja-JP" dirty="0" smtClean="0">
                <a:solidFill>
                  <a:srgbClr val="FF0000"/>
                </a:solidFill>
              </a:rPr>
              <a:t>Centaur</a:t>
            </a:r>
            <a:r>
              <a:rPr lang="ja-JP" altLang="ja-JP" dirty="0" smtClean="0">
                <a:solidFill>
                  <a:srgbClr val="FF0000"/>
                </a:solidFill>
              </a:rPr>
              <a:t>処理装置事業部</a:t>
            </a:r>
            <a:r>
              <a:rPr lang="ja-JP" altLang="ja-JP" dirty="0" smtClean="0"/>
              <a:t>を買収し、マイクロプロセッサ市場に参入するようになった。</a:t>
            </a:r>
            <a:endParaRPr lang="en-US" altLang="ja-JP" dirty="0" smtClean="0"/>
          </a:p>
          <a:p>
            <a:r>
              <a:rPr lang="ja-JP" altLang="ja-JP" dirty="0" smtClean="0"/>
              <a:t>その後、最初のプロットタイプ（試作品）の低電力消費の</a:t>
            </a:r>
            <a:r>
              <a:rPr lang="en-US" altLang="ja-JP" dirty="0" smtClean="0"/>
              <a:t>C3</a:t>
            </a:r>
            <a:r>
              <a:rPr lang="ja-JP" altLang="ja-JP" dirty="0" smtClean="0"/>
              <a:t>処理装置を開発し、プラットフォームを構築した。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37</a:t>
            </a:fld>
            <a:endParaRPr kumimoji="1" lang="ja-JP"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それによって、トータル・ソリューションの基礎を作りあげ、世界各地で好評を得ることができた。</a:t>
            </a:r>
            <a:endParaRPr lang="en-US" altLang="ja-JP" dirty="0" smtClean="0"/>
          </a:p>
          <a:p>
            <a:r>
              <a:rPr lang="ja-JP" altLang="ja-JP" dirty="0" smtClean="0"/>
              <a:t>モバイル</a:t>
            </a:r>
            <a:r>
              <a:rPr lang="en-US" altLang="ja-JP" dirty="0" smtClean="0"/>
              <a:t>PC</a:t>
            </a:r>
            <a:r>
              <a:rPr lang="ja-JP" altLang="ja-JP" dirty="0" smtClean="0"/>
              <a:t>システム、サーバーおよびパソコンの</a:t>
            </a:r>
            <a:r>
              <a:rPr lang="en-US" altLang="ja-JP" dirty="0" smtClean="0"/>
              <a:t>CPU</a:t>
            </a:r>
            <a:r>
              <a:rPr lang="ja-JP" altLang="ja-JP" dirty="0" smtClean="0"/>
              <a:t>（中央演算処理装置）市場に参入するようになった。</a:t>
            </a:r>
            <a:endParaRPr lang="en-US" altLang="ja-JP" dirty="0" smtClean="0"/>
          </a:p>
          <a:p>
            <a:r>
              <a:rPr lang="ja-JP" altLang="ja-JP" dirty="0" smtClean="0"/>
              <a:t>その後、威盛電子はインテルと特許権のクロス（交差）協議を持つ</a:t>
            </a:r>
            <a:r>
              <a:rPr lang="en-US" altLang="ja-JP" dirty="0" smtClean="0">
                <a:solidFill>
                  <a:srgbClr val="FF0000"/>
                </a:solidFill>
              </a:rPr>
              <a:t>S3</a:t>
            </a:r>
            <a:r>
              <a:rPr lang="ja-JP" altLang="ja-JP" dirty="0" smtClean="0"/>
              <a:t>を買収し、直接的にインテルのコア事業に参入するようになった。</a:t>
            </a:r>
            <a:endParaRPr lang="en-US" altLang="ja-JP" dirty="0" smtClean="0"/>
          </a:p>
          <a:p>
            <a:r>
              <a:rPr lang="ja-JP" altLang="ja-JP" dirty="0" smtClean="0"/>
              <a:t>チップセットから</a:t>
            </a:r>
            <a:r>
              <a:rPr lang="en-US" altLang="ja-JP" dirty="0" smtClean="0"/>
              <a:t>CPU</a:t>
            </a:r>
            <a:r>
              <a:rPr lang="ja-JP" altLang="ja-JP" dirty="0" smtClean="0"/>
              <a:t>のファブレスを通じて、王雪紅は威盛電子を引率し、インテルと直接的に対決することになった。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38</a:t>
            </a:fld>
            <a:endParaRPr kumimoji="1" lang="ja-JP"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この時期に、威盛電子の</a:t>
            </a:r>
            <a:r>
              <a:rPr lang="en-US" altLang="ja-JP" dirty="0" smtClean="0"/>
              <a:t>R</a:t>
            </a:r>
            <a:r>
              <a:rPr lang="ja-JP" altLang="en-US" dirty="0" smtClean="0"/>
              <a:t>＆</a:t>
            </a:r>
            <a:r>
              <a:rPr lang="en-US" altLang="ja-JP" dirty="0" smtClean="0"/>
              <a:t>D</a:t>
            </a:r>
            <a:r>
              <a:rPr lang="ja-JP" altLang="ja-JP" dirty="0" smtClean="0"/>
              <a:t>センターはシリコンバレーに置き、</a:t>
            </a:r>
            <a:r>
              <a:rPr lang="ja-JP" altLang="ja-JP" dirty="0" smtClean="0">
                <a:solidFill>
                  <a:srgbClr val="FF0000"/>
                </a:solidFill>
              </a:rPr>
              <a:t>林子牧</a:t>
            </a:r>
            <a:r>
              <a:rPr lang="ja-JP" altLang="ja-JP" dirty="0" smtClean="0"/>
              <a:t>がこの部門のトップに就いた。</a:t>
            </a:r>
            <a:endParaRPr lang="en-US" altLang="ja-JP" dirty="0" smtClean="0"/>
          </a:p>
          <a:p>
            <a:r>
              <a:rPr lang="ja-JP" altLang="ja-JP" dirty="0" smtClean="0"/>
              <a:t>陳文琦は企業運営および企業連盟戦略を担当し、王雪紅は資金調達およびマーケティングを担当した。</a:t>
            </a:r>
            <a:endParaRPr lang="en-US" altLang="ja-JP" dirty="0" smtClean="0"/>
          </a:p>
          <a:p>
            <a:r>
              <a:rPr lang="en-US" altLang="ja-JP" dirty="0" smtClean="0"/>
              <a:t>2000</a:t>
            </a:r>
            <a:r>
              <a:rPr lang="ja-JP" altLang="ja-JP" dirty="0" smtClean="0"/>
              <a:t>年初めに、インテルが市場判断を誤ったために、威盛電子は世界のチップセット市場で</a:t>
            </a:r>
            <a:r>
              <a:rPr lang="en-US" altLang="ja-JP" dirty="0" smtClean="0">
                <a:solidFill>
                  <a:srgbClr val="FF0000"/>
                </a:solidFill>
              </a:rPr>
              <a:t>50</a:t>
            </a:r>
            <a:r>
              <a:rPr lang="ja-JP" altLang="ja-JP" dirty="0" smtClean="0">
                <a:solidFill>
                  <a:srgbClr val="FF0000"/>
                </a:solidFill>
              </a:rPr>
              <a:t>％</a:t>
            </a:r>
            <a:r>
              <a:rPr lang="ja-JP" altLang="ja-JP" dirty="0" smtClean="0"/>
              <a:t>のシェアを獲得した。</a:t>
            </a:r>
            <a:endParaRPr lang="en-US" altLang="ja-JP" dirty="0" smtClean="0"/>
          </a:p>
          <a:p>
            <a:r>
              <a:rPr lang="ja-JP" altLang="ja-JP" dirty="0" smtClean="0"/>
              <a:t>この年に、威盛電子の株価は</a:t>
            </a:r>
            <a:r>
              <a:rPr lang="en-US" altLang="ja-JP" dirty="0" smtClean="0">
                <a:solidFill>
                  <a:srgbClr val="FF0000"/>
                </a:solidFill>
              </a:rPr>
              <a:t>629</a:t>
            </a:r>
            <a:r>
              <a:rPr lang="ja-JP" altLang="ja-JP" dirty="0" smtClean="0">
                <a:solidFill>
                  <a:srgbClr val="FF0000"/>
                </a:solidFill>
              </a:rPr>
              <a:t>台湾元</a:t>
            </a:r>
            <a:r>
              <a:rPr lang="ja-JP" altLang="ja-JP" dirty="0" smtClean="0"/>
              <a:t>の高値を更新し、台湾証券市場の最高の株価を記録して、この企業は</a:t>
            </a:r>
            <a:r>
              <a:rPr lang="en-US" altLang="ja-JP" dirty="0" smtClean="0">
                <a:solidFill>
                  <a:srgbClr val="FF0000"/>
                </a:solidFill>
              </a:rPr>
              <a:t>1,258</a:t>
            </a:r>
            <a:r>
              <a:rPr lang="ja-JP" altLang="ja-JP" dirty="0" smtClean="0">
                <a:solidFill>
                  <a:srgbClr val="FF0000"/>
                </a:solidFill>
              </a:rPr>
              <a:t>億台湾元</a:t>
            </a:r>
            <a:r>
              <a:rPr lang="ja-JP" altLang="ja-JP" dirty="0" smtClean="0"/>
              <a:t>の市場価値を創造するようになった。</a:t>
            </a:r>
            <a:endParaRPr lang="ja-JP" altLang="en-US"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39</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fontScale="77500" lnSpcReduction="20000"/>
          </a:bodyPr>
          <a:lstStyle/>
          <a:p>
            <a:r>
              <a:rPr lang="en-US" altLang="ja-JP" sz="3200" dirty="0" smtClean="0"/>
              <a:t>(1)44</a:t>
            </a:r>
            <a:r>
              <a:rPr lang="ja-JP" altLang="ja-JP" sz="3200" dirty="0" smtClean="0"/>
              <a:t>歳で台湾史上最も若き、“</a:t>
            </a:r>
            <a:r>
              <a:rPr lang="ja-JP" altLang="ja-JP" sz="3200" dirty="0" smtClean="0">
                <a:solidFill>
                  <a:srgbClr val="FF0000"/>
                </a:solidFill>
              </a:rPr>
              <a:t>女性最大富豪</a:t>
            </a:r>
            <a:r>
              <a:rPr lang="ja-JP" altLang="ja-JP" sz="3200" dirty="0" smtClean="0"/>
              <a:t>”になった。</a:t>
            </a:r>
          </a:p>
          <a:p>
            <a:r>
              <a:rPr lang="en-US" altLang="ja-JP" sz="3200" dirty="0" smtClean="0"/>
              <a:t>(2)48</a:t>
            </a:r>
            <a:r>
              <a:rPr lang="ja-JP" altLang="ja-JP" sz="3200" dirty="0" smtClean="0"/>
              <a:t>歳になった時、自らが創業し、台湾証券取引所に前後して上場した</a:t>
            </a:r>
            <a:r>
              <a:rPr lang="en-US" altLang="ja-JP" sz="3200" dirty="0" smtClean="0"/>
              <a:t>2</a:t>
            </a:r>
            <a:r>
              <a:rPr lang="ja-JP" altLang="ja-JP" sz="3200" dirty="0" err="1" smtClean="0"/>
              <a:t>つの</a:t>
            </a:r>
            <a:r>
              <a:rPr lang="ja-JP" altLang="ja-JP" sz="3200" dirty="0" smtClean="0"/>
              <a:t>企業は“株価が最高価格”（台湾では「株王（股王）」と呼ぶ）に達したことである。</a:t>
            </a:r>
          </a:p>
          <a:p>
            <a:r>
              <a:rPr lang="en-US" altLang="ja-JP" sz="3200" dirty="0" smtClean="0"/>
              <a:t>(3)52</a:t>
            </a:r>
            <a:r>
              <a:rPr lang="ja-JP" altLang="ja-JP" sz="3200" dirty="0" smtClean="0"/>
              <a:t>歳で台湾史上最も若き、“</a:t>
            </a:r>
            <a:r>
              <a:rPr lang="ja-JP" altLang="ja-JP" sz="3200" dirty="0" smtClean="0">
                <a:solidFill>
                  <a:srgbClr val="FF0000"/>
                </a:solidFill>
              </a:rPr>
              <a:t>最大富豪</a:t>
            </a:r>
            <a:r>
              <a:rPr lang="ja-JP" altLang="ja-JP" sz="3200" dirty="0" smtClean="0"/>
              <a:t>”になった。世界初のスマートフォンを開発した企業のオーナーになった。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王雪紅は威盛電子（</a:t>
            </a:r>
            <a:r>
              <a:rPr lang="en-US" altLang="ja-JP" dirty="0" smtClean="0"/>
              <a:t>VIA</a:t>
            </a:r>
            <a:r>
              <a:rPr lang="ja-JP" altLang="ja-JP" dirty="0" smtClean="0"/>
              <a:t>）を買収し、後には建達国際、全達国際などの</a:t>
            </a:r>
            <a:r>
              <a:rPr lang="en-US" altLang="ja-JP" dirty="0" smtClean="0"/>
              <a:t>30</a:t>
            </a:r>
            <a:r>
              <a:rPr lang="ja-JP" altLang="ja-JP" dirty="0" smtClean="0"/>
              <a:t>数社を創業した。</a:t>
            </a:r>
            <a:endParaRPr lang="en-US" altLang="ja-JP" dirty="0" smtClean="0"/>
          </a:p>
          <a:p>
            <a:r>
              <a:rPr lang="ja-JP" altLang="ja-JP" dirty="0" smtClean="0"/>
              <a:t>威盛電子、</a:t>
            </a:r>
            <a:r>
              <a:rPr lang="en-US" altLang="ja-JP" dirty="0" smtClean="0"/>
              <a:t>HTC</a:t>
            </a:r>
            <a:r>
              <a:rPr lang="ja-JP" altLang="ja-JP" dirty="0" smtClean="0"/>
              <a:t>は台湾証券取引所で株式を上場し、一時的には株価がその</a:t>
            </a:r>
            <a:r>
              <a:rPr lang="ja-JP" altLang="ja-JP" dirty="0" smtClean="0">
                <a:solidFill>
                  <a:srgbClr val="FF0000"/>
                </a:solidFill>
              </a:rPr>
              <a:t>上場株のトップ</a:t>
            </a:r>
            <a:r>
              <a:rPr lang="ja-JP" altLang="ja-JP" dirty="0" smtClean="0"/>
              <a:t>の座を占めたことがある。</a:t>
            </a:r>
            <a:endParaRPr lang="en-US" altLang="ja-JP" dirty="0" smtClean="0"/>
          </a:p>
          <a:p>
            <a:r>
              <a:rPr lang="ja-JP" altLang="ja-JP" dirty="0" smtClean="0"/>
              <a:t>インテルは威盛電子のすべての製品が自社の特許を侵害したと訴え、インテルの</a:t>
            </a:r>
            <a:r>
              <a:rPr lang="en-US" altLang="ja-JP" dirty="0" smtClean="0"/>
              <a:t>CPU</a:t>
            </a:r>
            <a:r>
              <a:rPr lang="ja-JP" altLang="ja-JP" dirty="0" smtClean="0"/>
              <a:t>を使用している企業に圧力を加えた。</a:t>
            </a:r>
            <a:endParaRPr lang="en-US" altLang="ja-JP" dirty="0" smtClean="0"/>
          </a:p>
          <a:p>
            <a:r>
              <a:rPr lang="ja-JP" altLang="ja-JP" dirty="0" smtClean="0"/>
              <a:t>やもえずこれらの企業は威盛電子の製品を使うことを放棄するようになった。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40</a:t>
            </a:fld>
            <a:endParaRPr kumimoji="1" lang="ja-JP"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en-US" altLang="ja-JP" dirty="0" smtClean="0"/>
              <a:t>2001</a:t>
            </a:r>
            <a:r>
              <a:rPr lang="ja-JP" altLang="ja-JP" dirty="0" smtClean="0"/>
              <a:t>年</a:t>
            </a:r>
            <a:r>
              <a:rPr lang="en-US" altLang="ja-JP" dirty="0" smtClean="0"/>
              <a:t>9</a:t>
            </a:r>
            <a:r>
              <a:rPr lang="ja-JP" altLang="ja-JP" dirty="0" smtClean="0"/>
              <a:t>月、インテルは威盛電子に</a:t>
            </a:r>
            <a:r>
              <a:rPr lang="ja-JP" altLang="ja-JP" dirty="0" smtClean="0">
                <a:solidFill>
                  <a:srgbClr val="FF0000"/>
                </a:solidFill>
              </a:rPr>
              <a:t>特許侵害の訴訟</a:t>
            </a:r>
            <a:r>
              <a:rPr lang="ja-JP" altLang="ja-JP" dirty="0" smtClean="0"/>
              <a:t>の攻勢を再び展開し、アメリカの裁判所に威盛電子が自社の５つの特許を侵害したと訴えた。</a:t>
            </a:r>
            <a:endParaRPr lang="en-US" altLang="ja-JP" dirty="0" smtClean="0"/>
          </a:p>
          <a:p>
            <a:r>
              <a:rPr lang="ja-JP" altLang="ja-JP" dirty="0" smtClean="0"/>
              <a:t>数日後、威盛電子は直ちに反撃を開始し、アメリカと台湾でインテルが威盛電子の特許を侵害したと訴訟を引き起こした。</a:t>
            </a:r>
          </a:p>
          <a:p>
            <a:r>
              <a:rPr lang="ja-JP" altLang="ja-JP" dirty="0" smtClean="0"/>
              <a:t>　当時のインテルの市場価値は威盛電子の数十倍であり、インテルから絶えない訴訟によって、威盛電子のチップセットの市場シェアが持続的に減少し、利益の減少および株価の引き下げに大きな影響を及ぼした。</a:t>
            </a:r>
            <a:endParaRPr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41</a:t>
            </a:fld>
            <a:endParaRPr kumimoji="1" lang="ja-JP"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最も厳しいのは、従業員の士気が動揺し、集団の他社移籍が頻繁に発生するようになった。</a:t>
            </a:r>
            <a:endParaRPr lang="en-US" altLang="ja-JP" dirty="0" smtClean="0"/>
          </a:p>
          <a:p>
            <a:r>
              <a:rPr lang="ja-JP" altLang="ja-JP" dirty="0" smtClean="0"/>
              <a:t>王雪紅は自分の能力を計らないでインテルへの挑戦は、まるで“</a:t>
            </a:r>
            <a:r>
              <a:rPr lang="ja-JP" altLang="ja-JP" dirty="0" smtClean="0">
                <a:solidFill>
                  <a:srgbClr val="FF0000"/>
                </a:solidFill>
              </a:rPr>
              <a:t>小さなエビが大きなクジラへの挑戦である</a:t>
            </a:r>
            <a:r>
              <a:rPr lang="ja-JP" altLang="ja-JP" dirty="0" smtClean="0"/>
              <a:t>”と業界ではこのような表現をするようになった。</a:t>
            </a:r>
            <a:endParaRPr lang="en-US" altLang="ja-JP" dirty="0" smtClean="0"/>
          </a:p>
          <a:p>
            <a:r>
              <a:rPr lang="ja-JP" altLang="ja-JP" dirty="0" smtClean="0"/>
              <a:t>威盛電子は大きなダメージを受けたが、株価もジェットコースターのように急降下するようになり、威盛電子の市場価格も大幅に落ち込むようになった。</a:t>
            </a:r>
            <a:endParaRPr lang="en-US" altLang="ja-JP" dirty="0" smtClean="0"/>
          </a:p>
          <a:p>
            <a:r>
              <a:rPr lang="ja-JP" altLang="ja-JP" dirty="0" smtClean="0"/>
              <a:t>王雪紅はめげずに戦いを続けていた。遂に、インテルが尻こみをするようになった。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42</a:t>
            </a:fld>
            <a:endParaRPr kumimoji="1" lang="ja-JP"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その後、威盛電子の信用が大幅に増加し、</a:t>
            </a:r>
            <a:r>
              <a:rPr lang="en-US" altLang="ja-JP" dirty="0" smtClean="0"/>
              <a:t>2005</a:t>
            </a:r>
            <a:r>
              <a:rPr lang="ja-JP" altLang="ja-JP" dirty="0" smtClean="0"/>
              <a:t>年</a:t>
            </a:r>
            <a:r>
              <a:rPr lang="en-US" altLang="ja-JP" dirty="0" smtClean="0"/>
              <a:t>10</a:t>
            </a:r>
            <a:r>
              <a:rPr lang="ja-JP" altLang="ja-JP" dirty="0" smtClean="0"/>
              <a:t>月にチップセットの出荷量は</a:t>
            </a:r>
            <a:r>
              <a:rPr lang="en-US" altLang="ja-JP" dirty="0" smtClean="0">
                <a:solidFill>
                  <a:srgbClr val="FF0000"/>
                </a:solidFill>
              </a:rPr>
              <a:t>450</a:t>
            </a:r>
            <a:r>
              <a:rPr lang="ja-JP" altLang="ja-JP" dirty="0" smtClean="0">
                <a:solidFill>
                  <a:srgbClr val="FF0000"/>
                </a:solidFill>
              </a:rPr>
              <a:t>万枚</a:t>
            </a:r>
            <a:r>
              <a:rPr lang="ja-JP" altLang="ja-JP" dirty="0" smtClean="0"/>
              <a:t>に達し、市場シェアは</a:t>
            </a:r>
            <a:r>
              <a:rPr lang="en-US" altLang="ja-JP" dirty="0" smtClean="0">
                <a:solidFill>
                  <a:srgbClr val="FF0000"/>
                </a:solidFill>
              </a:rPr>
              <a:t>45</a:t>
            </a:r>
            <a:r>
              <a:rPr lang="ja-JP" altLang="ja-JP" dirty="0" smtClean="0">
                <a:solidFill>
                  <a:srgbClr val="FF0000"/>
                </a:solidFill>
              </a:rPr>
              <a:t>％</a:t>
            </a:r>
            <a:r>
              <a:rPr lang="ja-JP" altLang="ja-JP" dirty="0" smtClean="0"/>
              <a:t>に上昇するようになった。</a:t>
            </a:r>
            <a:endParaRPr lang="en-US" altLang="ja-JP" dirty="0" smtClean="0"/>
          </a:p>
          <a:p>
            <a:r>
              <a:rPr lang="ja-JP" altLang="ja-JP" dirty="0" smtClean="0"/>
              <a:t>インテルの訴訟によって、威盛電子は倒産の寸前まで追い込まれたが、王雪紅の堅い意志力が威盛電子の困難な時期を支えてきた主な原動力になった。</a:t>
            </a:r>
            <a:endParaRPr lang="en-US" altLang="ja-JP" dirty="0" smtClean="0"/>
          </a:p>
          <a:p>
            <a:r>
              <a:rPr lang="ja-JP" altLang="ja-JP" dirty="0" smtClean="0"/>
              <a:t>和解の過程のなかで、インテルは威盛電子がすべての特許権を譲与する条件を要求したが、王雪紅はインテルの要求を断った。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43</a:t>
            </a:fld>
            <a:endParaRPr kumimoji="1" lang="ja-JP"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一時的に台湾証券取引所の株価トップを記録した威盛電子は、訴訟時の連年の赤字経営になった。</a:t>
            </a:r>
            <a:endParaRPr lang="en-US" altLang="ja-JP" dirty="0" smtClean="0"/>
          </a:p>
          <a:p>
            <a:r>
              <a:rPr lang="en-US" altLang="ja-JP" dirty="0" smtClean="0"/>
              <a:t>2008</a:t>
            </a:r>
            <a:r>
              <a:rPr lang="ja-JP" altLang="ja-JP" dirty="0" smtClean="0"/>
              <a:t>年のリーマンショックの時期に、威盛電子の株価は</a:t>
            </a:r>
            <a:r>
              <a:rPr lang="en-US" altLang="ja-JP" dirty="0" smtClean="0"/>
              <a:t>1</a:t>
            </a:r>
            <a:r>
              <a:rPr lang="ja-JP" altLang="ja-JP" dirty="0" smtClean="0"/>
              <a:t>株</a:t>
            </a:r>
            <a:r>
              <a:rPr lang="en-US" altLang="ja-JP" dirty="0" smtClean="0"/>
              <a:t>4.9</a:t>
            </a:r>
            <a:r>
              <a:rPr lang="ja-JP" altLang="ja-JP" dirty="0" smtClean="0"/>
              <a:t>台湾元まで落ち込んで、“</a:t>
            </a:r>
            <a:r>
              <a:rPr lang="ja-JP" altLang="ja-JP" dirty="0" smtClean="0">
                <a:solidFill>
                  <a:srgbClr val="FF0000"/>
                </a:solidFill>
              </a:rPr>
              <a:t>紙屑同然の株券</a:t>
            </a:r>
            <a:r>
              <a:rPr lang="ja-JP" altLang="ja-JP" dirty="0" smtClean="0"/>
              <a:t>”と表現されるようになった。</a:t>
            </a:r>
            <a:endParaRPr lang="en-US" altLang="ja-JP" dirty="0" smtClean="0"/>
          </a:p>
          <a:p>
            <a:r>
              <a:rPr lang="ja-JP" altLang="ja-JP" dirty="0" smtClean="0"/>
              <a:t>その後、威盛電子はチップセットのビジネスを次第に放棄するようになり、</a:t>
            </a:r>
            <a:r>
              <a:rPr lang="en-US" altLang="ja-JP" dirty="0" smtClean="0"/>
              <a:t>CPU(</a:t>
            </a:r>
            <a:r>
              <a:rPr lang="ja-JP" altLang="ja-JP" dirty="0" smtClean="0"/>
              <a:t>中央演算処理装置</a:t>
            </a:r>
            <a:r>
              <a:rPr lang="en-US" altLang="ja-JP" dirty="0" smtClean="0"/>
              <a:t>)</a:t>
            </a:r>
            <a:r>
              <a:rPr lang="ja-JP" altLang="ja-JP" dirty="0" smtClean="0"/>
              <a:t>に集中するようになった。</a:t>
            </a:r>
            <a:endParaRPr lang="en-US" altLang="ja-JP" dirty="0" smtClean="0"/>
          </a:p>
          <a:p>
            <a:r>
              <a:rPr lang="ja-JP" altLang="ja-JP" dirty="0" smtClean="0"/>
              <a:t>低価格のネットブックのブームによって、株価が</a:t>
            </a:r>
            <a:r>
              <a:rPr lang="en-US" altLang="ja-JP" dirty="0" smtClean="0"/>
              <a:t>1</a:t>
            </a:r>
            <a:r>
              <a:rPr lang="ja-JP" altLang="ja-JP" dirty="0" smtClean="0"/>
              <a:t>株</a:t>
            </a:r>
            <a:r>
              <a:rPr lang="en-US" altLang="ja-JP" dirty="0" smtClean="0"/>
              <a:t>10</a:t>
            </a:r>
            <a:r>
              <a:rPr lang="ja-JP" altLang="ja-JP" dirty="0" smtClean="0"/>
              <a:t>数台湾元に回復するようになった。競争がますます激しくなり、利潤はますます低減するようになった。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44</a:t>
            </a:fld>
            <a:endParaRPr kumimoji="1" lang="ja-JP"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ja-JP" dirty="0" smtClean="0">
                <a:solidFill>
                  <a:srgbClr val="FF0000"/>
                </a:solidFill>
              </a:rPr>
              <a:t>（</a:t>
            </a:r>
            <a:r>
              <a:rPr lang="en-US" altLang="ja-JP" dirty="0" smtClean="0">
                <a:solidFill>
                  <a:srgbClr val="FF0000"/>
                </a:solidFill>
              </a:rPr>
              <a:t>4</a:t>
            </a:r>
            <a:r>
              <a:rPr lang="ja-JP" altLang="ja-JP" dirty="0" smtClean="0">
                <a:solidFill>
                  <a:srgbClr val="FF0000"/>
                </a:solidFill>
              </a:rPr>
              <a:t>）企業連盟の締結</a:t>
            </a:r>
            <a:endParaRPr kumimoji="1" lang="ja-JP" altLang="en-US" dirty="0">
              <a:solidFill>
                <a:srgbClr val="FF0000"/>
              </a:solidFill>
            </a:endParaRPr>
          </a:p>
        </p:txBody>
      </p:sp>
      <p:sp>
        <p:nvSpPr>
          <p:cNvPr id="2" name="コンテンツ プレースホルダ 1"/>
          <p:cNvSpPr>
            <a:spLocks noGrp="1"/>
          </p:cNvSpPr>
          <p:nvPr>
            <p:ph idx="1"/>
          </p:nvPr>
        </p:nvSpPr>
        <p:spPr/>
        <p:txBody>
          <a:bodyPr>
            <a:normAutofit/>
          </a:bodyPr>
          <a:lstStyle/>
          <a:p>
            <a:r>
              <a:rPr lang="ja-JP" altLang="ja-JP" dirty="0" smtClean="0"/>
              <a:t>　王雪紅が威盛電子を引率し、マザーボードのチップセットを開発し、多くの製品は業界トップの座を勝ち取った。</a:t>
            </a:r>
            <a:endParaRPr lang="en-US" altLang="ja-JP" dirty="0" smtClean="0"/>
          </a:p>
          <a:p>
            <a:r>
              <a:rPr lang="en-US" altLang="ja-JP" dirty="0" smtClean="0"/>
              <a:t>2002</a:t>
            </a:r>
            <a:r>
              <a:rPr lang="ja-JP" altLang="ja-JP" dirty="0" smtClean="0"/>
              <a:t>年に威盛電子は「</a:t>
            </a:r>
            <a:r>
              <a:rPr lang="ja-JP" altLang="ja-JP" dirty="0" smtClean="0">
                <a:solidFill>
                  <a:srgbClr val="FF0000"/>
                </a:solidFill>
              </a:rPr>
              <a:t>カナン計画</a:t>
            </a:r>
            <a:r>
              <a:rPr lang="ja-JP" altLang="ja-JP" dirty="0" smtClean="0"/>
              <a:t>」（</a:t>
            </a:r>
            <a:r>
              <a:rPr lang="en-US" altLang="ja-JP" dirty="0" smtClean="0"/>
              <a:t>Project Canaan</a:t>
            </a:r>
            <a:r>
              <a:rPr lang="ja-JP" altLang="ja-JP" dirty="0" smtClean="0"/>
              <a:t>）を展開した。</a:t>
            </a:r>
            <a:endParaRPr lang="en-US" altLang="ja-JP" dirty="0" smtClean="0"/>
          </a:p>
          <a:p>
            <a:r>
              <a:rPr lang="ja-JP" altLang="ja-JP" dirty="0" smtClean="0"/>
              <a:t>これは多元的に製品ラインを開発し、人事組織の改造から着手して、威盛電子を劣勢から立ち直ることを試みたプロジェクトである。</a:t>
            </a:r>
            <a:endParaRPr lang="en-US" altLang="ja-JP" dirty="0" smtClean="0"/>
          </a:p>
          <a:p>
            <a:r>
              <a:rPr lang="ja-JP" altLang="ja-JP" dirty="0" smtClean="0"/>
              <a:t>威盛電子の計画は</a:t>
            </a:r>
            <a:r>
              <a:rPr lang="ja-JP" altLang="ja-JP" dirty="0" smtClean="0">
                <a:solidFill>
                  <a:srgbClr val="FF0000"/>
                </a:solidFill>
              </a:rPr>
              <a:t>ロジック</a:t>
            </a:r>
            <a:r>
              <a:rPr lang="en-US" altLang="ja-JP" dirty="0" smtClean="0">
                <a:solidFill>
                  <a:srgbClr val="FF0000"/>
                </a:solidFill>
              </a:rPr>
              <a:t>IC</a:t>
            </a:r>
            <a:r>
              <a:rPr lang="ja-JP" altLang="ja-JP" dirty="0" smtClean="0">
                <a:solidFill>
                  <a:srgbClr val="FF0000"/>
                </a:solidFill>
              </a:rPr>
              <a:t>チップ</a:t>
            </a:r>
            <a:r>
              <a:rPr lang="ja-JP" altLang="ja-JP" dirty="0" smtClean="0"/>
              <a:t>、</a:t>
            </a:r>
            <a:r>
              <a:rPr lang="ja-JP" altLang="ja-JP" dirty="0" smtClean="0">
                <a:solidFill>
                  <a:srgbClr val="FF0000"/>
                </a:solidFill>
              </a:rPr>
              <a:t>光学用チップ</a:t>
            </a:r>
            <a:r>
              <a:rPr lang="ja-JP" altLang="ja-JP" dirty="0" smtClean="0"/>
              <a:t>、</a:t>
            </a:r>
            <a:r>
              <a:rPr lang="ja-JP" altLang="ja-JP" dirty="0" smtClean="0">
                <a:solidFill>
                  <a:srgbClr val="FF0000"/>
                </a:solidFill>
              </a:rPr>
              <a:t>製図用チップ（</a:t>
            </a:r>
            <a:r>
              <a:rPr lang="en-US" altLang="ja-JP" dirty="0" smtClean="0">
                <a:solidFill>
                  <a:srgbClr val="FF0000"/>
                </a:solidFill>
              </a:rPr>
              <a:t>GPU</a:t>
            </a:r>
            <a:r>
              <a:rPr lang="ja-JP" altLang="ja-JP" dirty="0" smtClean="0">
                <a:solidFill>
                  <a:srgbClr val="FF0000"/>
                </a:solidFill>
              </a:rPr>
              <a:t>）</a:t>
            </a:r>
            <a:r>
              <a:rPr lang="ja-JP" altLang="ja-JP" dirty="0" smtClean="0"/>
              <a:t>、</a:t>
            </a:r>
            <a:r>
              <a:rPr lang="ja-JP" altLang="ja-JP" dirty="0" smtClean="0">
                <a:solidFill>
                  <a:srgbClr val="FF0000"/>
                </a:solidFill>
              </a:rPr>
              <a:t>中央演算処理装置（</a:t>
            </a:r>
            <a:r>
              <a:rPr lang="en-US" altLang="ja-JP" dirty="0" smtClean="0">
                <a:solidFill>
                  <a:srgbClr val="FF0000"/>
                </a:solidFill>
              </a:rPr>
              <a:t>CPU</a:t>
            </a:r>
            <a:r>
              <a:rPr lang="ja-JP" altLang="ja-JP" dirty="0" smtClean="0">
                <a:solidFill>
                  <a:srgbClr val="FF0000"/>
                </a:solidFill>
              </a:rPr>
              <a:t>）</a:t>
            </a:r>
            <a:r>
              <a:rPr lang="ja-JP" altLang="ja-JP" dirty="0" smtClean="0"/>
              <a:t>および</a:t>
            </a:r>
            <a:r>
              <a:rPr lang="ja-JP" altLang="ja-JP" dirty="0" smtClean="0">
                <a:solidFill>
                  <a:srgbClr val="FF0000"/>
                </a:solidFill>
              </a:rPr>
              <a:t>ネット通信用チップ</a:t>
            </a:r>
            <a:r>
              <a:rPr lang="ja-JP" altLang="ja-JP" dirty="0" smtClean="0"/>
              <a:t>に参入することを明らかにした。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45</a:t>
            </a:fld>
            <a:endParaRPr kumimoji="1" lang="ja-JP"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主要な経営アイテムをコア製品種類別に沿って異なる商業部門に分けて、チップセット企業から更なる飛躍を試みている。</a:t>
            </a:r>
          </a:p>
          <a:p>
            <a:r>
              <a:rPr lang="ja-JP" altLang="ja-JP" dirty="0" smtClean="0"/>
              <a:t>「王雪紅は消費者の目線で企業を管理し、彼女は技術者でないために、消費者としての直覚で判断している。</a:t>
            </a:r>
            <a:endParaRPr lang="en-US" altLang="ja-JP" dirty="0" smtClean="0"/>
          </a:p>
          <a:p>
            <a:r>
              <a:rPr lang="ja-JP" altLang="ja-JP" dirty="0" smtClean="0"/>
              <a:t>事後の証明で、これらの決定の大半は正確である」と王雪紅の部下のシニア管理者の証言があった。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46</a:t>
            </a:fld>
            <a:endParaRPr kumimoji="1" lang="ja-JP"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王雪紅は父の王永慶の作風を持っていると言われていた。</a:t>
            </a:r>
            <a:endParaRPr lang="en-US" altLang="ja-JP" dirty="0" smtClean="0"/>
          </a:p>
          <a:p>
            <a:r>
              <a:rPr lang="ja-JP" altLang="ja-JP" dirty="0" smtClean="0"/>
              <a:t>しかし、管理方式の観点から言えば、</a:t>
            </a:r>
            <a:r>
              <a:rPr lang="en-US" altLang="ja-JP" dirty="0" smtClean="0"/>
              <a:t>2</a:t>
            </a:r>
            <a:r>
              <a:rPr lang="ja-JP" altLang="ja-JP" dirty="0" smtClean="0"/>
              <a:t>人は</a:t>
            </a:r>
            <a:r>
              <a:rPr lang="en-US" altLang="ja-JP" dirty="0" smtClean="0"/>
              <a:t>2</a:t>
            </a:r>
            <a:r>
              <a:rPr lang="ja-JP" altLang="ja-JP" dirty="0" err="1" smtClean="0"/>
              <a:t>つの</a:t>
            </a:r>
            <a:r>
              <a:rPr lang="ja-JP" altLang="ja-JP" dirty="0" smtClean="0"/>
              <a:t>極端であり、王永慶は</a:t>
            </a:r>
            <a:r>
              <a:rPr lang="ja-JP" altLang="ja-JP" dirty="0" smtClean="0">
                <a:solidFill>
                  <a:srgbClr val="FF0000"/>
                </a:solidFill>
              </a:rPr>
              <a:t>軍隊管理方式</a:t>
            </a:r>
            <a:r>
              <a:rPr lang="ja-JP" altLang="ja-JP" dirty="0" smtClean="0"/>
              <a:t>の厳しい規律重視の「</a:t>
            </a:r>
            <a:r>
              <a:rPr lang="ja-JP" altLang="ja-JP" dirty="0" smtClean="0">
                <a:solidFill>
                  <a:srgbClr val="FF0000"/>
                </a:solidFill>
              </a:rPr>
              <a:t>ハードの管理方式</a:t>
            </a:r>
            <a:r>
              <a:rPr lang="ja-JP" altLang="ja-JP" dirty="0" smtClean="0"/>
              <a:t>」であり、王雪紅は温情および部下に充分な権限供与する</a:t>
            </a:r>
            <a:r>
              <a:rPr lang="ja-JP" altLang="ja-JP" dirty="0" smtClean="0">
                <a:solidFill>
                  <a:srgbClr val="FF0000"/>
                </a:solidFill>
              </a:rPr>
              <a:t>「ソフトの管理方式</a:t>
            </a:r>
            <a:r>
              <a:rPr lang="ja-JP" altLang="ja-JP" dirty="0" smtClean="0"/>
              <a:t>」である。</a:t>
            </a:r>
            <a:endParaRPr lang="en-US" altLang="ja-JP" dirty="0" smtClean="0"/>
          </a:p>
          <a:p>
            <a:r>
              <a:rPr lang="ja-JP" altLang="ja-JP" dirty="0" smtClean="0"/>
              <a:t>そのほかに、王雪紅は従業員を理解し、従業員の意見に耳を傾けている。彼女の秘訣は「永遠に謙虚で、専門家から学ぶ」ことである。</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47</a:t>
            </a:fld>
            <a:endParaRPr kumimoji="1" lang="ja-JP"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要するに、王雪紅は「</a:t>
            </a:r>
            <a:r>
              <a:rPr lang="ja-JP" altLang="ja-JP" dirty="0" smtClean="0">
                <a:solidFill>
                  <a:srgbClr val="FF0000"/>
                </a:solidFill>
              </a:rPr>
              <a:t>サーバント・リーダーシップ</a:t>
            </a:r>
            <a:r>
              <a:rPr lang="ja-JP" altLang="ja-JP" dirty="0" smtClean="0"/>
              <a:t>」という修道院の奉仕者タイプのリーダーシップの実現者である。</a:t>
            </a:r>
            <a:endParaRPr lang="en-US" altLang="ja-JP" dirty="0" smtClean="0"/>
          </a:p>
          <a:p>
            <a:r>
              <a:rPr lang="ja-JP" altLang="ja-JP" dirty="0" smtClean="0"/>
              <a:t>第</a:t>
            </a:r>
            <a:r>
              <a:rPr lang="en-US" altLang="ja-JP" dirty="0" smtClean="0"/>
              <a:t>3</a:t>
            </a:r>
            <a:r>
              <a:rPr lang="ja-JP" altLang="ja-JP" dirty="0" smtClean="0"/>
              <a:t>の経営の秘訣は、</a:t>
            </a:r>
            <a:r>
              <a:rPr lang="ja-JP" altLang="ja-JP" dirty="0" smtClean="0">
                <a:solidFill>
                  <a:srgbClr val="FF0000"/>
                </a:solidFill>
              </a:rPr>
              <a:t>大胆な投資</a:t>
            </a:r>
            <a:r>
              <a:rPr lang="ja-JP" altLang="ja-JP" dirty="0" smtClean="0"/>
              <a:t>である。</a:t>
            </a:r>
            <a:endParaRPr lang="en-US" altLang="ja-JP" dirty="0" smtClean="0"/>
          </a:p>
          <a:p>
            <a:r>
              <a:rPr lang="ja-JP" altLang="ja-JP" dirty="0" smtClean="0"/>
              <a:t>台湾の労働力賃金が高騰し始めると、王雪紅は直ちに中国の華南地域に生産基地を構築し、自社ブランド戦略を選択し、チップセット・ビジネスに参入して、前に述べたように大胆にインテルに挑戦したことである。</a:t>
            </a:r>
          </a:p>
          <a:p>
            <a:r>
              <a:rPr lang="ja-JP" altLang="ja-JP" dirty="0" smtClean="0"/>
              <a:t>世界最大ブランド諮問企業のインターブランド（</a:t>
            </a:r>
            <a:r>
              <a:rPr lang="en-US" altLang="ja-JP" dirty="0" err="1" smtClean="0"/>
              <a:t>Interbrand</a:t>
            </a:r>
            <a:r>
              <a:rPr lang="ja-JP" altLang="ja-JP" dirty="0" smtClean="0"/>
              <a:t>）から「</a:t>
            </a:r>
            <a:r>
              <a:rPr lang="ja-JP" altLang="ja-JP" dirty="0" smtClean="0">
                <a:solidFill>
                  <a:srgbClr val="FF0000"/>
                </a:solidFill>
              </a:rPr>
              <a:t>世界トップ</a:t>
            </a:r>
            <a:r>
              <a:rPr lang="en-US" altLang="ja-JP" dirty="0" smtClean="0">
                <a:solidFill>
                  <a:srgbClr val="FF0000"/>
                </a:solidFill>
              </a:rPr>
              <a:t>100</a:t>
            </a:r>
            <a:r>
              <a:rPr lang="ja-JP" altLang="ja-JP" dirty="0" smtClean="0">
                <a:solidFill>
                  <a:srgbClr val="FF0000"/>
                </a:solidFill>
              </a:rPr>
              <a:t>の最も価値のあるブランド</a:t>
            </a:r>
            <a:r>
              <a:rPr lang="ja-JP" altLang="ja-JP" dirty="0" smtClean="0"/>
              <a:t>」の一つとして評価された</a:t>
            </a:r>
            <a:r>
              <a:rPr lang="en-US" altLang="ja-JP" dirty="0" smtClean="0"/>
              <a:t>HTC</a:t>
            </a:r>
            <a:r>
              <a:rPr lang="ja-JP" altLang="ja-JP" dirty="0" smtClean="0"/>
              <a:t>は、初めてランキングインした台湾の企業である。</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48</a:t>
            </a:fld>
            <a:endParaRPr kumimoji="1" lang="ja-JP"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インターブランドの評価によると、当時の</a:t>
            </a:r>
            <a:r>
              <a:rPr lang="en-US" altLang="ja-JP" dirty="0" smtClean="0"/>
              <a:t>HTC</a:t>
            </a:r>
            <a:r>
              <a:rPr lang="ja-JP" altLang="ja-JP" dirty="0" smtClean="0"/>
              <a:t>のブランド価値は</a:t>
            </a:r>
            <a:r>
              <a:rPr lang="en-US" altLang="ja-JP" dirty="0" smtClean="0">
                <a:solidFill>
                  <a:srgbClr val="FF0000"/>
                </a:solidFill>
              </a:rPr>
              <a:t>36</a:t>
            </a:r>
            <a:r>
              <a:rPr lang="ja-JP" altLang="ja-JP" dirty="0" smtClean="0">
                <a:solidFill>
                  <a:srgbClr val="FF0000"/>
                </a:solidFill>
              </a:rPr>
              <a:t>億</a:t>
            </a:r>
            <a:r>
              <a:rPr lang="en-US" altLang="ja-JP" dirty="0" smtClean="0">
                <a:solidFill>
                  <a:srgbClr val="FF0000"/>
                </a:solidFill>
              </a:rPr>
              <a:t>500</a:t>
            </a:r>
            <a:r>
              <a:rPr lang="ja-JP" altLang="ja-JP" dirty="0" smtClean="0">
                <a:solidFill>
                  <a:srgbClr val="FF0000"/>
                </a:solidFill>
              </a:rPr>
              <a:t>万ドル（約</a:t>
            </a:r>
            <a:r>
              <a:rPr lang="en-US" altLang="ja-JP" dirty="0" smtClean="0">
                <a:solidFill>
                  <a:srgbClr val="FF0000"/>
                </a:solidFill>
              </a:rPr>
              <a:t>1,107</a:t>
            </a:r>
            <a:r>
              <a:rPr lang="ja-JP" altLang="ja-JP" dirty="0" smtClean="0">
                <a:solidFill>
                  <a:srgbClr val="FF0000"/>
                </a:solidFill>
              </a:rPr>
              <a:t>億台湾元）</a:t>
            </a:r>
            <a:r>
              <a:rPr lang="ja-JP" altLang="ja-JP" dirty="0" smtClean="0"/>
              <a:t>に達している。</a:t>
            </a:r>
          </a:p>
          <a:p>
            <a:r>
              <a:rPr lang="ja-JP" altLang="ja-JP" dirty="0" smtClean="0"/>
              <a:t>　</a:t>
            </a:r>
            <a:r>
              <a:rPr lang="en-US" altLang="ja-JP" dirty="0" smtClean="0"/>
              <a:t>2012</a:t>
            </a:r>
            <a:r>
              <a:rPr lang="ja-JP" altLang="ja-JP" dirty="0" smtClean="0"/>
              <a:t>年、威盛電子と</a:t>
            </a:r>
            <a:r>
              <a:rPr lang="ja-JP" altLang="ja-JP" dirty="0" smtClean="0">
                <a:solidFill>
                  <a:srgbClr val="FF0000"/>
                </a:solidFill>
              </a:rPr>
              <a:t>華碩（エイス―ス）</a:t>
            </a:r>
            <a:r>
              <a:rPr lang="ja-JP" altLang="ja-JP" dirty="0" smtClean="0"/>
              <a:t>は企業連盟を締結し、華碩は低価格のタブレット</a:t>
            </a:r>
            <a:r>
              <a:rPr lang="ja-JP" altLang="ja-JP" dirty="0" smtClean="0">
                <a:solidFill>
                  <a:srgbClr val="FF0000"/>
                </a:solidFill>
              </a:rPr>
              <a:t>「ネクサス（</a:t>
            </a:r>
            <a:r>
              <a:rPr lang="en-US" altLang="ja-JP" dirty="0" smtClean="0">
                <a:solidFill>
                  <a:srgbClr val="FF0000"/>
                </a:solidFill>
              </a:rPr>
              <a:t>Nexus</a:t>
            </a:r>
            <a:r>
              <a:rPr lang="ja-JP" altLang="ja-JP" dirty="0" smtClean="0">
                <a:solidFill>
                  <a:srgbClr val="FF0000"/>
                </a:solidFill>
              </a:rPr>
              <a:t>）</a:t>
            </a:r>
            <a:r>
              <a:rPr lang="en-US" altLang="ja-JP" dirty="0" smtClean="0">
                <a:solidFill>
                  <a:srgbClr val="FF0000"/>
                </a:solidFill>
              </a:rPr>
              <a:t>7</a:t>
            </a:r>
            <a:r>
              <a:rPr lang="ja-JP" altLang="ja-JP" dirty="0" smtClean="0">
                <a:solidFill>
                  <a:srgbClr val="FF0000"/>
                </a:solidFill>
              </a:rPr>
              <a:t>」</a:t>
            </a:r>
            <a:r>
              <a:rPr lang="ja-JP" altLang="ja-JP" dirty="0" smtClean="0"/>
              <a:t>を開発した。</a:t>
            </a:r>
            <a:endParaRPr lang="en-US" altLang="ja-JP" dirty="0" smtClean="0"/>
          </a:p>
          <a:p>
            <a:r>
              <a:rPr lang="ja-JP" altLang="ja-JP" dirty="0" smtClean="0"/>
              <a:t>このタブレットはサムスン電子、レノボー（聯想）などのライバルと中国市場で対戦するようになった。</a:t>
            </a:r>
            <a:endParaRPr lang="en-US" altLang="ja-JP" dirty="0" smtClean="0"/>
          </a:p>
          <a:p>
            <a:r>
              <a:rPr lang="en-US" altLang="ja-JP" dirty="0" smtClean="0"/>
              <a:t>2013</a:t>
            </a:r>
            <a:r>
              <a:rPr lang="ja-JP" altLang="ja-JP" dirty="0" smtClean="0"/>
              <a:t>年に華碩のタブレットのネクサス</a:t>
            </a:r>
            <a:r>
              <a:rPr lang="en-US" altLang="ja-JP" dirty="0" smtClean="0"/>
              <a:t>7</a:t>
            </a:r>
            <a:r>
              <a:rPr lang="ja-JP" altLang="ja-JP" dirty="0" smtClean="0"/>
              <a:t>はアップルのタブレット</a:t>
            </a:r>
            <a:r>
              <a:rPr lang="en-US" altLang="ja-JP" dirty="0" err="1" smtClean="0"/>
              <a:t>iPad</a:t>
            </a:r>
            <a:r>
              <a:rPr lang="en-US" altLang="ja-JP" dirty="0" smtClean="0"/>
              <a:t>(</a:t>
            </a:r>
            <a:r>
              <a:rPr lang="ja-JP" altLang="ja-JP" dirty="0" smtClean="0"/>
              <a:t>アイパット</a:t>
            </a:r>
            <a:r>
              <a:rPr lang="en-US" altLang="ja-JP" dirty="0" smtClean="0"/>
              <a:t>)</a:t>
            </a:r>
            <a:r>
              <a:rPr lang="ja-JP" altLang="ja-JP" dirty="0" smtClean="0"/>
              <a:t>に続く、世界の第</a:t>
            </a:r>
            <a:r>
              <a:rPr lang="en-US" altLang="ja-JP" dirty="0" smtClean="0"/>
              <a:t>2</a:t>
            </a:r>
            <a:r>
              <a:rPr lang="ja-JP" altLang="ja-JP" dirty="0" smtClean="0"/>
              <a:t>位を獲得した。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49</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ja-JP" dirty="0" smtClean="0"/>
              <a:t>宏達国際電子（</a:t>
            </a:r>
            <a:r>
              <a:rPr lang="en-US" altLang="ja-JP" dirty="0" smtClean="0">
                <a:solidFill>
                  <a:srgbClr val="FF0000"/>
                </a:solidFill>
              </a:rPr>
              <a:t>HTC</a:t>
            </a:r>
            <a:r>
              <a:rPr lang="ja-JP" altLang="ja-JP" dirty="0" smtClean="0"/>
              <a:t>）は台湾のブランドとして初めて「</a:t>
            </a:r>
            <a:r>
              <a:rPr lang="ja-JP" altLang="ja-JP" dirty="0" smtClean="0">
                <a:solidFill>
                  <a:srgbClr val="FF0000"/>
                </a:solidFill>
              </a:rPr>
              <a:t>世界ブランドのトップ</a:t>
            </a:r>
            <a:r>
              <a:rPr lang="en-US" altLang="ja-JP" dirty="0" smtClean="0">
                <a:solidFill>
                  <a:srgbClr val="FF0000"/>
                </a:solidFill>
              </a:rPr>
              <a:t>100</a:t>
            </a:r>
            <a:r>
              <a:rPr lang="ja-JP" altLang="ja-JP" dirty="0" smtClean="0"/>
              <a:t>」にランクインした。</a:t>
            </a:r>
            <a:endParaRPr lang="en-US" altLang="ja-JP" dirty="0" smtClean="0"/>
          </a:p>
          <a:p>
            <a:r>
              <a:rPr lang="en-US" altLang="ja-JP" dirty="0" smtClean="0"/>
              <a:t>2005</a:t>
            </a:r>
            <a:r>
              <a:rPr lang="ja-JP" altLang="ja-JP" dirty="0" smtClean="0"/>
              <a:t>年に『ビジネス・ウィーク』誌は王雪紅を「</a:t>
            </a:r>
            <a:r>
              <a:rPr lang="ja-JP" altLang="ja-JP" dirty="0" smtClean="0">
                <a:solidFill>
                  <a:srgbClr val="FF0000"/>
                </a:solidFill>
              </a:rPr>
              <a:t>アジアビジネスのスター</a:t>
            </a:r>
            <a:r>
              <a:rPr lang="ja-JP" altLang="ja-JP" dirty="0" smtClean="0"/>
              <a:t>」として選出した。</a:t>
            </a:r>
            <a:endParaRPr lang="en-US" altLang="ja-JP" dirty="0" smtClean="0"/>
          </a:p>
          <a:p>
            <a:r>
              <a:rPr lang="ja-JP" altLang="ja-JP" dirty="0" smtClean="0"/>
              <a:t>同年、『ウォールストリート・ジャーナル』紙は王を世界で「</a:t>
            </a:r>
            <a:r>
              <a:rPr lang="ja-JP" altLang="ja-JP" dirty="0" smtClean="0">
                <a:solidFill>
                  <a:srgbClr val="FF0000"/>
                </a:solidFill>
              </a:rPr>
              <a:t>最も注目される</a:t>
            </a:r>
            <a:r>
              <a:rPr lang="en-US" altLang="ja-JP" dirty="0" smtClean="0">
                <a:solidFill>
                  <a:srgbClr val="FF0000"/>
                </a:solidFill>
              </a:rPr>
              <a:t>50</a:t>
            </a:r>
            <a:r>
              <a:rPr lang="ja-JP" altLang="ja-JP" dirty="0" smtClean="0">
                <a:solidFill>
                  <a:srgbClr val="FF0000"/>
                </a:solidFill>
              </a:rPr>
              <a:t>名のビジネス界の女性</a:t>
            </a:r>
            <a:r>
              <a:rPr lang="ja-JP" altLang="ja-JP" dirty="0" smtClean="0"/>
              <a:t>」の</a:t>
            </a:r>
            <a:r>
              <a:rPr lang="en-US" altLang="ja-JP" dirty="0" smtClean="0"/>
              <a:t>1</a:t>
            </a:r>
            <a:r>
              <a:rPr lang="ja-JP" altLang="ja-JP" dirty="0" smtClean="0"/>
              <a:t>人として選んだ（</a:t>
            </a:r>
            <a:r>
              <a:rPr lang="ja-JP" altLang="ja-JP" dirty="0" smtClean="0">
                <a:solidFill>
                  <a:srgbClr val="FF0000"/>
                </a:solidFill>
              </a:rPr>
              <a:t>表</a:t>
            </a:r>
            <a:r>
              <a:rPr lang="ja-JP" altLang="ja-JP" dirty="0" smtClean="0"/>
              <a:t>１）。</a:t>
            </a:r>
            <a:endParaRPr lang="en-US" altLang="ja-JP" dirty="0" smtClean="0"/>
          </a:p>
          <a:p>
            <a:r>
              <a:rPr lang="en-US" altLang="ja-JP" dirty="0" smtClean="0"/>
              <a:t>2009</a:t>
            </a:r>
            <a:r>
              <a:rPr lang="ja-JP" altLang="ja-JP" dirty="0" smtClean="0"/>
              <a:t>年に王は香港のフェニックス・テレビから「</a:t>
            </a:r>
            <a:r>
              <a:rPr lang="ja-JP" altLang="ja-JP" dirty="0" smtClean="0">
                <a:solidFill>
                  <a:srgbClr val="FF0000"/>
                </a:solidFill>
              </a:rPr>
              <a:t>華人経済指導者賞</a:t>
            </a:r>
            <a:r>
              <a:rPr lang="ja-JP" altLang="ja-JP" dirty="0" smtClean="0"/>
              <a:t>」を受賞した。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同年末に、威盛電子と</a:t>
            </a:r>
            <a:r>
              <a:rPr lang="ja-JP" altLang="ja-JP" dirty="0" smtClean="0">
                <a:solidFill>
                  <a:srgbClr val="FF0000"/>
                </a:solidFill>
              </a:rPr>
              <a:t>玉山創業投資</a:t>
            </a:r>
            <a:r>
              <a:rPr lang="ja-JP" altLang="ja-JP" dirty="0" smtClean="0"/>
              <a:t>および</a:t>
            </a:r>
            <a:r>
              <a:rPr lang="en-US" altLang="ja-JP" dirty="0" err="1" smtClean="0"/>
              <a:t>Baustein</a:t>
            </a:r>
            <a:r>
              <a:rPr lang="en-US" altLang="ja-JP" dirty="0" smtClean="0"/>
              <a:t> Central</a:t>
            </a:r>
            <a:r>
              <a:rPr lang="ja-JP" altLang="ja-JP" dirty="0" smtClean="0"/>
              <a:t>が共同で記者発表会を開催し、威盛電子からの</a:t>
            </a:r>
            <a:r>
              <a:rPr lang="en-US" altLang="ja-JP" dirty="0" smtClean="0">
                <a:solidFill>
                  <a:srgbClr val="FF0000"/>
                </a:solidFill>
              </a:rPr>
              <a:t>3D</a:t>
            </a:r>
            <a:r>
              <a:rPr lang="ja-JP" altLang="ja-JP" dirty="0" smtClean="0">
                <a:solidFill>
                  <a:srgbClr val="FF0000"/>
                </a:solidFill>
              </a:rPr>
              <a:t>プリンター</a:t>
            </a:r>
            <a:r>
              <a:rPr lang="ja-JP" altLang="ja-JP" dirty="0" smtClean="0"/>
              <a:t>および</a:t>
            </a:r>
            <a:r>
              <a:rPr lang="en-US" altLang="ja-JP" dirty="0" smtClean="0">
                <a:solidFill>
                  <a:srgbClr val="FF0000"/>
                </a:solidFill>
              </a:rPr>
              <a:t>APC</a:t>
            </a:r>
            <a:r>
              <a:rPr lang="ja-JP" altLang="ja-JP" dirty="0" smtClean="0">
                <a:solidFill>
                  <a:srgbClr val="FF0000"/>
                </a:solidFill>
              </a:rPr>
              <a:t>ミニ型マザーボード</a:t>
            </a:r>
            <a:r>
              <a:rPr lang="ja-JP" altLang="ja-JP" dirty="0" smtClean="0"/>
              <a:t>を展示した。</a:t>
            </a:r>
            <a:endParaRPr lang="en-US" altLang="ja-JP" dirty="0" smtClean="0"/>
          </a:p>
          <a:p>
            <a:r>
              <a:rPr lang="ja-JP" altLang="ja-JP" dirty="0" smtClean="0"/>
              <a:t>つまり、威盛電子は更なる新しい領域に参入することを正式に発表したのである。</a:t>
            </a:r>
            <a:endParaRPr lang="en-US" altLang="ja-JP" dirty="0" smtClean="0"/>
          </a:p>
          <a:p>
            <a:r>
              <a:rPr lang="en-US" altLang="ja-JP" dirty="0" smtClean="0">
                <a:solidFill>
                  <a:srgbClr val="FF0000"/>
                </a:solidFill>
              </a:rPr>
              <a:t>3D</a:t>
            </a:r>
            <a:r>
              <a:rPr lang="ja-JP" altLang="ja-JP" dirty="0" smtClean="0">
                <a:solidFill>
                  <a:srgbClr val="FF0000"/>
                </a:solidFill>
              </a:rPr>
              <a:t>プリンター</a:t>
            </a:r>
            <a:r>
              <a:rPr lang="ja-JP" altLang="ja-JP" dirty="0" smtClean="0"/>
              <a:t>とは、個人や中小企業が自ら部品を設計し、このプリンターを通じて、金型が要らずに、部品のプロットタイプ（試作品）を作ることができる。</a:t>
            </a:r>
            <a:endParaRPr lang="en-US" altLang="ja-JP" dirty="0" smtClean="0"/>
          </a:p>
          <a:p>
            <a:endParaRPr lang="ja-JP"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50</a:t>
            </a:fld>
            <a:endParaRPr kumimoji="1" lang="ja-JP"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これも威盛電子が更なる新しい転換期を迎えることである。</a:t>
            </a:r>
          </a:p>
          <a:p>
            <a:r>
              <a:rPr lang="ja-JP" altLang="ja-JP" dirty="0" smtClean="0"/>
              <a:t>　</a:t>
            </a:r>
            <a:r>
              <a:rPr lang="en-US" altLang="ja-JP" dirty="0" smtClean="0"/>
              <a:t>2013</a:t>
            </a:r>
            <a:r>
              <a:rPr lang="ja-JP" altLang="ja-JP" dirty="0" smtClean="0"/>
              <a:t>年</a:t>
            </a:r>
            <a:r>
              <a:rPr lang="en-US" altLang="ja-JP" dirty="0" smtClean="0"/>
              <a:t>7</a:t>
            </a:r>
            <a:r>
              <a:rPr lang="ja-JP" altLang="ja-JP" dirty="0" smtClean="0"/>
              <a:t>月、威盛電子は中国の武漢で</a:t>
            </a:r>
            <a:r>
              <a:rPr lang="ja-JP" altLang="ja-JP" dirty="0" smtClean="0">
                <a:solidFill>
                  <a:srgbClr val="FF0000"/>
                </a:solidFill>
              </a:rPr>
              <a:t>研究開発センター</a:t>
            </a:r>
            <a:r>
              <a:rPr lang="ja-JP" altLang="ja-JP" dirty="0" smtClean="0"/>
              <a:t>を設け、従業員数を</a:t>
            </a:r>
            <a:r>
              <a:rPr lang="en-US" altLang="ja-JP" dirty="0" smtClean="0"/>
              <a:t>5</a:t>
            </a:r>
            <a:r>
              <a:rPr lang="ja-JP" altLang="ja-JP" dirty="0" smtClean="0"/>
              <a:t>倍に増やし、セットトップボックス（</a:t>
            </a:r>
            <a:r>
              <a:rPr lang="en-US" altLang="ja-JP" dirty="0" smtClean="0"/>
              <a:t>Set-Top Box</a:t>
            </a:r>
            <a:r>
              <a:rPr lang="ja-JP" altLang="ja-JP" dirty="0" smtClean="0"/>
              <a:t>）のチップセットの開発に従事している。</a:t>
            </a:r>
          </a:p>
          <a:p>
            <a:r>
              <a:rPr lang="en-US" altLang="ja-JP"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51</a:t>
            </a:fld>
            <a:endParaRPr kumimoji="1" lang="ja-JP"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ja-JP" dirty="0" smtClean="0">
                <a:solidFill>
                  <a:srgbClr val="FF0000"/>
                </a:solidFill>
              </a:rPr>
              <a:t>（</a:t>
            </a:r>
            <a:r>
              <a:rPr lang="en-US" altLang="ja-JP" dirty="0" smtClean="0">
                <a:solidFill>
                  <a:srgbClr val="FF0000"/>
                </a:solidFill>
              </a:rPr>
              <a:t>5</a:t>
            </a:r>
            <a:r>
              <a:rPr lang="ja-JP" altLang="ja-JP" dirty="0" smtClean="0">
                <a:solidFill>
                  <a:srgbClr val="FF0000"/>
                </a:solidFill>
              </a:rPr>
              <a:t>）香港テレビ放送企業の買収</a:t>
            </a:r>
            <a:endParaRPr kumimoji="1" lang="ja-JP" altLang="en-US" dirty="0">
              <a:solidFill>
                <a:srgbClr val="FF0000"/>
              </a:solidFill>
            </a:endParaRPr>
          </a:p>
        </p:txBody>
      </p:sp>
      <p:sp>
        <p:nvSpPr>
          <p:cNvPr id="2" name="コンテンツ プレースホルダ 1"/>
          <p:cNvSpPr>
            <a:spLocks noGrp="1"/>
          </p:cNvSpPr>
          <p:nvPr>
            <p:ph idx="1"/>
          </p:nvPr>
        </p:nvSpPr>
        <p:spPr/>
        <p:txBody>
          <a:bodyPr>
            <a:normAutofit/>
          </a:bodyPr>
          <a:lstStyle/>
          <a:p>
            <a:r>
              <a:rPr lang="en-US" altLang="ja-JP" dirty="0" smtClean="0">
                <a:solidFill>
                  <a:srgbClr val="FF0000"/>
                </a:solidFill>
              </a:rPr>
              <a:t>TVB</a:t>
            </a:r>
            <a:r>
              <a:rPr lang="ja-JP" altLang="ja-JP" dirty="0" smtClean="0"/>
              <a:t>は香港の大衆文化主流の代表企業であり、香港の“映画王”と呼ばれる</a:t>
            </a:r>
            <a:r>
              <a:rPr lang="ja-JP" altLang="ja-JP" dirty="0" smtClean="0">
                <a:solidFill>
                  <a:srgbClr val="FF0000"/>
                </a:solidFill>
              </a:rPr>
              <a:t>邵逸夫</a:t>
            </a:r>
            <a:r>
              <a:rPr lang="ja-JP" altLang="ja-JP" dirty="0" smtClean="0"/>
              <a:t>が創設したものである。</a:t>
            </a:r>
            <a:endParaRPr lang="en-US" altLang="ja-JP" dirty="0" smtClean="0"/>
          </a:p>
          <a:p>
            <a:r>
              <a:rPr lang="en-US" altLang="ja-JP" dirty="0" smtClean="0"/>
              <a:t>TVB</a:t>
            </a:r>
            <a:r>
              <a:rPr lang="ja-JP" altLang="ja-JP" dirty="0" smtClean="0"/>
              <a:t>は台湾、中国、香港およびマカオの政府が認可したテレビ放送局である。</a:t>
            </a:r>
            <a:endParaRPr lang="en-US" altLang="ja-JP" dirty="0" smtClean="0"/>
          </a:p>
          <a:p>
            <a:r>
              <a:rPr lang="en-US" altLang="ja-JP" dirty="0" smtClean="0"/>
              <a:t>TVB</a:t>
            </a:r>
            <a:r>
              <a:rPr lang="ja-JP" altLang="ja-JP" dirty="0" smtClean="0"/>
              <a:t>傘下の台湾の</a:t>
            </a:r>
            <a:r>
              <a:rPr lang="en-US" altLang="ja-JP" dirty="0" smtClean="0"/>
              <a:t>TVBS</a:t>
            </a:r>
            <a:r>
              <a:rPr lang="ja-JP" altLang="ja-JP" dirty="0" smtClean="0"/>
              <a:t>はニュース、芸能、音楽など３つのチャンネルを所有している。</a:t>
            </a:r>
            <a:endParaRPr lang="en-US" altLang="ja-JP" dirty="0" smtClean="0"/>
          </a:p>
          <a:p>
            <a:r>
              <a:rPr lang="en-US" altLang="ja-JP" dirty="0" smtClean="0"/>
              <a:t>2006</a:t>
            </a:r>
            <a:r>
              <a:rPr lang="ja-JP" altLang="ja-JP" dirty="0" smtClean="0"/>
              <a:t>年以降、邵逸夫が保有する</a:t>
            </a:r>
            <a:r>
              <a:rPr lang="en-US" altLang="ja-JP" dirty="0" smtClean="0"/>
              <a:t>TVB</a:t>
            </a:r>
            <a:r>
              <a:rPr lang="ja-JP" altLang="ja-JP" dirty="0" smtClean="0"/>
              <a:t>の株券を売り出すという噂が聞こえて来た。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52</a:t>
            </a:fld>
            <a:endParaRPr kumimoji="1" lang="ja-JP"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最終的には、</a:t>
            </a:r>
            <a:r>
              <a:rPr lang="ja-JP" altLang="ja-JP" dirty="0" smtClean="0">
                <a:solidFill>
                  <a:srgbClr val="FF0000"/>
                </a:solidFill>
              </a:rPr>
              <a:t>王雪紅</a:t>
            </a:r>
            <a:r>
              <a:rPr lang="ja-JP" altLang="ja-JP" dirty="0" smtClean="0"/>
              <a:t>、</a:t>
            </a:r>
            <a:r>
              <a:rPr lang="ja-JP" altLang="ja-JP" dirty="0" smtClean="0">
                <a:solidFill>
                  <a:srgbClr val="FF0000"/>
                </a:solidFill>
              </a:rPr>
              <a:t>アメリカ私募基金会</a:t>
            </a:r>
            <a:r>
              <a:rPr lang="ja-JP" altLang="ja-JP" dirty="0" smtClean="0"/>
              <a:t>の</a:t>
            </a:r>
            <a:r>
              <a:rPr lang="en-US" altLang="ja-JP" dirty="0" smtClean="0"/>
              <a:t>Providence Equity Partners</a:t>
            </a:r>
            <a:r>
              <a:rPr lang="ja-JP" altLang="ja-JP" dirty="0" smtClean="0"/>
              <a:t>および香港企業家の</a:t>
            </a:r>
            <a:r>
              <a:rPr lang="ja-JP" altLang="ja-JP" dirty="0" smtClean="0">
                <a:solidFill>
                  <a:srgbClr val="FF0000"/>
                </a:solidFill>
              </a:rPr>
              <a:t>陳國強</a:t>
            </a:r>
            <a:r>
              <a:rPr lang="ja-JP" altLang="ja-JP" dirty="0" smtClean="0"/>
              <a:t>などの出資によって香港</a:t>
            </a:r>
            <a:r>
              <a:rPr lang="en-US" altLang="ja-JP" dirty="0" smtClean="0"/>
              <a:t>TVB</a:t>
            </a:r>
            <a:r>
              <a:rPr lang="ja-JP" altLang="ja-JP" dirty="0" smtClean="0"/>
              <a:t>を買収した。</a:t>
            </a:r>
            <a:endParaRPr lang="en-US" altLang="ja-JP" dirty="0" smtClean="0"/>
          </a:p>
          <a:p>
            <a:r>
              <a:rPr lang="ja-JP" altLang="ja-JP" dirty="0" smtClean="0"/>
              <a:t>王は</a:t>
            </a:r>
            <a:r>
              <a:rPr lang="en-US" altLang="ja-JP" dirty="0" smtClean="0"/>
              <a:t>26</a:t>
            </a:r>
            <a:r>
              <a:rPr lang="ja-JP" altLang="ja-JP" dirty="0" smtClean="0"/>
              <a:t>％の持株で最大株主になり、董事長（会長）のポストも掌中に入れた。</a:t>
            </a:r>
            <a:endParaRPr lang="en-US" altLang="ja-JP" dirty="0" smtClean="0"/>
          </a:p>
          <a:p>
            <a:r>
              <a:rPr lang="en-US" altLang="ja-JP" dirty="0" smtClean="0"/>
              <a:t>TVB</a:t>
            </a:r>
            <a:r>
              <a:rPr lang="ja-JP" altLang="ja-JP" dirty="0" smtClean="0"/>
              <a:t>は香港で</a:t>
            </a:r>
            <a:r>
              <a:rPr lang="en-US" altLang="ja-JP" dirty="0" smtClean="0"/>
              <a:t>8</a:t>
            </a:r>
            <a:r>
              <a:rPr lang="ja-JP" altLang="ja-JP" dirty="0" smtClean="0"/>
              <a:t>割以上の視聴率を掌握し、制作したテレビ連続劇は世界の華人地域で放映されている。</a:t>
            </a:r>
            <a:endParaRPr lang="en-US" altLang="ja-JP" dirty="0" smtClean="0"/>
          </a:p>
          <a:p>
            <a:r>
              <a:rPr lang="ja-JP" altLang="ja-JP" dirty="0" smtClean="0"/>
              <a:t>王雪紅がこの企業を買収した理由は「コンテンツ産業と情報のハードウェア、ソフトウェアの結合」であり、これからは「発展できる領域」と判断したからである。</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53</a:t>
            </a:fld>
            <a:endParaRPr kumimoji="1" lang="ja-JP"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アップルの</a:t>
            </a:r>
            <a:r>
              <a:rPr lang="en-US" altLang="ja-JP" dirty="0" err="1" smtClean="0"/>
              <a:t>iPhone</a:t>
            </a:r>
            <a:r>
              <a:rPr lang="ja-JP" altLang="ja-JP" dirty="0" smtClean="0"/>
              <a:t>や</a:t>
            </a:r>
            <a:r>
              <a:rPr lang="en-US" altLang="ja-JP" dirty="0" err="1" smtClean="0"/>
              <a:t>iPad</a:t>
            </a:r>
            <a:r>
              <a:rPr lang="ja-JP" altLang="ja-JP" dirty="0" smtClean="0"/>
              <a:t>などのハードウェアとオンラインショップのアップルストアーの</a:t>
            </a:r>
            <a:r>
              <a:rPr lang="en-US" altLang="ja-JP" dirty="0" smtClean="0">
                <a:solidFill>
                  <a:srgbClr val="FF0000"/>
                </a:solidFill>
              </a:rPr>
              <a:t>iTunes Store</a:t>
            </a:r>
            <a:r>
              <a:rPr lang="ja-JP" altLang="ja-JP" dirty="0" smtClean="0"/>
              <a:t>との結合によって、デジタルコンテンツの領域で大きなビジネスが育った。</a:t>
            </a:r>
            <a:endParaRPr lang="en-US" altLang="ja-JP" dirty="0" smtClean="0"/>
          </a:p>
          <a:p>
            <a:r>
              <a:rPr lang="ja-JP" altLang="ja-JP" dirty="0" smtClean="0"/>
              <a:t>つまり、これからはハードウェアの分野での稼ぐのが難しくなり、それに比べてデジタルコンテンツ産業などのソフトの分野では稼ぎやすい。</a:t>
            </a:r>
            <a:endParaRPr lang="en-US" altLang="ja-JP" dirty="0" smtClean="0"/>
          </a:p>
          <a:p>
            <a:r>
              <a:rPr lang="ja-JP" altLang="ja-JP" dirty="0" smtClean="0"/>
              <a:t>それは王雪紅がこの「</a:t>
            </a:r>
            <a:r>
              <a:rPr lang="ja-JP" altLang="ja-JP" dirty="0" smtClean="0">
                <a:solidFill>
                  <a:srgbClr val="FF0000"/>
                </a:solidFill>
              </a:rPr>
              <a:t>デジタルコンテンツ王国</a:t>
            </a:r>
            <a:r>
              <a:rPr lang="ja-JP" altLang="ja-JP" dirty="0" smtClean="0"/>
              <a:t>」に注目した最大の理由である。</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54</a:t>
            </a:fld>
            <a:endParaRPr kumimoji="1" lang="ja-JP"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それに合わせて、</a:t>
            </a:r>
            <a:r>
              <a:rPr lang="ja-JP" altLang="ja-JP" dirty="0" smtClean="0">
                <a:solidFill>
                  <a:srgbClr val="FF0000"/>
                </a:solidFill>
              </a:rPr>
              <a:t>王雪紅</a:t>
            </a:r>
            <a:r>
              <a:rPr lang="ja-JP" altLang="ja-JP" dirty="0" smtClean="0"/>
              <a:t>はフランス携帯電話のソフト企業の買収によって、プラットフォームのソフトの</a:t>
            </a:r>
            <a:r>
              <a:rPr lang="en-US" altLang="ja-JP" dirty="0" smtClean="0"/>
              <a:t>R&amp;D</a:t>
            </a:r>
            <a:r>
              <a:rPr lang="ja-JP" altLang="ja-JP" dirty="0" smtClean="0"/>
              <a:t>能力を強化する試みである。</a:t>
            </a:r>
            <a:endParaRPr lang="en-US" altLang="ja-JP" dirty="0" smtClean="0"/>
          </a:p>
          <a:p>
            <a:r>
              <a:rPr lang="ja-JP" altLang="ja-JP" dirty="0" smtClean="0"/>
              <a:t>中国携帯電話のソフト企業に投資し、携帯電話のウイルス退治を強化した。</a:t>
            </a:r>
            <a:endParaRPr lang="en-US" altLang="ja-JP" dirty="0" smtClean="0"/>
          </a:p>
          <a:p>
            <a:r>
              <a:rPr lang="ja-JP" altLang="ja-JP" dirty="0" smtClean="0"/>
              <a:t>また、イギリス携帯電話の影像・音声プラットフォームの設計企業を買収し、携帯電話のコンテンツの伝送能力を強化している。</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55</a:t>
            </a:fld>
            <a:endParaRPr kumimoji="1" lang="ja-JP"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そのほかに、アメリカの</a:t>
            </a:r>
            <a:r>
              <a:rPr lang="ja-JP" altLang="ja-JP" dirty="0" smtClean="0">
                <a:solidFill>
                  <a:srgbClr val="FF0000"/>
                </a:solidFill>
              </a:rPr>
              <a:t>クラウドサービス企業</a:t>
            </a:r>
            <a:r>
              <a:rPr lang="ja-JP" altLang="ja-JP" dirty="0" smtClean="0"/>
              <a:t>を買収し、クラウドのコンテンツ産業を強化している。</a:t>
            </a:r>
            <a:endParaRPr lang="en-US" altLang="ja-JP" dirty="0" smtClean="0"/>
          </a:p>
          <a:p>
            <a:r>
              <a:rPr lang="ja-JP" altLang="ja-JP" dirty="0" smtClean="0"/>
              <a:t>アメリカのオンラインゲームの</a:t>
            </a:r>
            <a:r>
              <a:rPr lang="ja-JP" altLang="ja-JP" dirty="0" smtClean="0">
                <a:solidFill>
                  <a:srgbClr val="FF0000"/>
                </a:solidFill>
              </a:rPr>
              <a:t>プラットフォーム企業</a:t>
            </a:r>
            <a:r>
              <a:rPr lang="ja-JP" altLang="ja-JP" dirty="0" smtClean="0"/>
              <a:t>を買収し、携帯電話のゲームを提供している。</a:t>
            </a:r>
            <a:endParaRPr lang="en-US" altLang="ja-JP" dirty="0" smtClean="0"/>
          </a:p>
          <a:p>
            <a:r>
              <a:rPr lang="ja-JP" altLang="ja-JP" dirty="0" smtClean="0"/>
              <a:t>さらに、台湾の</a:t>
            </a:r>
            <a:r>
              <a:rPr lang="ja-JP" altLang="ja-JP" dirty="0" smtClean="0">
                <a:solidFill>
                  <a:srgbClr val="FF0000"/>
                </a:solidFill>
              </a:rPr>
              <a:t>オンライン音楽企業</a:t>
            </a:r>
            <a:r>
              <a:rPr lang="ja-JP" altLang="ja-JP" dirty="0" smtClean="0"/>
              <a:t>の株券を購入し、モバイル音楽のコンテンツを強化している。</a:t>
            </a:r>
            <a:endParaRPr lang="en-US" altLang="ja-JP" dirty="0" smtClean="0"/>
          </a:p>
          <a:p>
            <a:r>
              <a:rPr lang="ja-JP" altLang="ja-JP" dirty="0" smtClean="0"/>
              <a:t>これらの配置は、</a:t>
            </a:r>
            <a:r>
              <a:rPr lang="en-US" altLang="ja-JP" dirty="0" smtClean="0"/>
              <a:t>HTC</a:t>
            </a:r>
            <a:r>
              <a:rPr lang="ja-JP" altLang="ja-JP" dirty="0" smtClean="0"/>
              <a:t>がコンテンツ産業の川上段階から川下段階に至るまでを構築することのあらわれである。</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56</a:t>
            </a:fld>
            <a:endParaRPr kumimoji="1" lang="ja-JP"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　</a:t>
            </a:r>
            <a:r>
              <a:rPr lang="en-US" altLang="ja-JP" dirty="0" smtClean="0"/>
              <a:t>2006</a:t>
            </a:r>
            <a:r>
              <a:rPr lang="ja-JP" altLang="ja-JP" dirty="0" smtClean="0"/>
              <a:t>年に王雪紅は個人の名義で</a:t>
            </a:r>
            <a:r>
              <a:rPr lang="ja-JP" altLang="ja-JP" dirty="0" smtClean="0">
                <a:solidFill>
                  <a:srgbClr val="FF0000"/>
                </a:solidFill>
              </a:rPr>
              <a:t>威望国際（</a:t>
            </a:r>
            <a:r>
              <a:rPr lang="en-US" altLang="ja-JP" dirty="0" smtClean="0">
                <a:solidFill>
                  <a:srgbClr val="FF0000"/>
                </a:solidFill>
              </a:rPr>
              <a:t>Catch Play</a:t>
            </a:r>
            <a:r>
              <a:rPr lang="ja-JP" altLang="ja-JP" dirty="0" smtClean="0">
                <a:solidFill>
                  <a:srgbClr val="FF0000"/>
                </a:solidFill>
              </a:rPr>
              <a:t>）</a:t>
            </a:r>
            <a:r>
              <a:rPr lang="ja-JP" altLang="ja-JP" dirty="0" smtClean="0"/>
              <a:t>に投資し、娯楽の影像・音声のプラットフォームを構成することである。</a:t>
            </a:r>
            <a:endParaRPr lang="en-US" altLang="ja-JP" dirty="0" smtClean="0"/>
          </a:p>
          <a:p>
            <a:r>
              <a:rPr lang="ja-JP" altLang="ja-JP" dirty="0" smtClean="0"/>
              <a:t>この企業は甥の陳主望に任せて経営した。この時期の威望国際はコンテンツの代理企業を行ってきたが、わずか</a:t>
            </a:r>
            <a:r>
              <a:rPr lang="en-US" altLang="ja-JP" dirty="0" smtClean="0"/>
              <a:t>5</a:t>
            </a:r>
            <a:r>
              <a:rPr lang="ja-JP" altLang="ja-JP" dirty="0" smtClean="0"/>
              <a:t>年間で台湾最大の映画発行企業になった。</a:t>
            </a:r>
            <a:endParaRPr lang="en-US" altLang="ja-JP" dirty="0" smtClean="0"/>
          </a:p>
          <a:p>
            <a:r>
              <a:rPr lang="ja-JP" altLang="ja-JP" dirty="0" smtClean="0"/>
              <a:t>しかし、当時のモバイルのブロードバンドの環境が芳しくなく、威望国際の映画の代理および</a:t>
            </a:r>
            <a:r>
              <a:rPr lang="en-US" altLang="ja-JP" dirty="0" smtClean="0"/>
              <a:t>DVD</a:t>
            </a:r>
            <a:r>
              <a:rPr lang="ja-JP" altLang="ja-JP" dirty="0" smtClean="0"/>
              <a:t>の発行数量が多く、版権費用だけで</a:t>
            </a:r>
            <a:r>
              <a:rPr lang="en-US" altLang="ja-JP" dirty="0" smtClean="0">
                <a:solidFill>
                  <a:srgbClr val="FF0000"/>
                </a:solidFill>
              </a:rPr>
              <a:t>15</a:t>
            </a:r>
            <a:r>
              <a:rPr lang="ja-JP" altLang="ja-JP" dirty="0" smtClean="0">
                <a:solidFill>
                  <a:srgbClr val="FF0000"/>
                </a:solidFill>
              </a:rPr>
              <a:t>億台湾元</a:t>
            </a:r>
            <a:r>
              <a:rPr lang="ja-JP" altLang="ja-JP" dirty="0" smtClean="0"/>
              <a:t>を使った。</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57</a:t>
            </a:fld>
            <a:endParaRPr kumimoji="1" lang="ja-JP"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そのために、</a:t>
            </a:r>
            <a:r>
              <a:rPr lang="en-US" altLang="ja-JP" dirty="0" smtClean="0"/>
              <a:t>5</a:t>
            </a:r>
            <a:r>
              <a:rPr lang="ja-JP" altLang="ja-JP" dirty="0" smtClean="0"/>
              <a:t>年間の連続赤字経営になった。投下した費用が回収できず、逆に王雪紅は映画制作企業との間で訴訟に巻き込まれるようになった。</a:t>
            </a:r>
          </a:p>
          <a:p>
            <a:r>
              <a:rPr lang="ja-JP" altLang="ja-JP" dirty="0" smtClean="0"/>
              <a:t>　王雪紅はめげず、威望国際と共同で</a:t>
            </a:r>
            <a:r>
              <a:rPr lang="ja-JP" altLang="ja-JP" dirty="0" smtClean="0">
                <a:solidFill>
                  <a:srgbClr val="FF0000"/>
                </a:solidFill>
              </a:rPr>
              <a:t>「</a:t>
            </a:r>
            <a:r>
              <a:rPr lang="en-US" altLang="ja-JP" dirty="0" smtClean="0">
                <a:solidFill>
                  <a:srgbClr val="FF0000"/>
                </a:solidFill>
              </a:rPr>
              <a:t>Catch Play</a:t>
            </a:r>
            <a:r>
              <a:rPr lang="ja-JP" altLang="ja-JP" dirty="0" smtClean="0">
                <a:solidFill>
                  <a:srgbClr val="FF0000"/>
                </a:solidFill>
              </a:rPr>
              <a:t>創業投資</a:t>
            </a:r>
            <a:r>
              <a:rPr lang="en-US" altLang="ja-JP" dirty="0" smtClean="0">
                <a:solidFill>
                  <a:srgbClr val="FF0000"/>
                </a:solidFill>
              </a:rPr>
              <a:t>1</a:t>
            </a:r>
            <a:r>
              <a:rPr lang="ja-JP" altLang="ja-JP" dirty="0" smtClean="0">
                <a:solidFill>
                  <a:srgbClr val="FF0000"/>
                </a:solidFill>
              </a:rPr>
              <a:t>号基金</a:t>
            </a:r>
            <a:r>
              <a:rPr lang="ja-JP" altLang="ja-JP" dirty="0" smtClean="0"/>
              <a:t>」を設け、</a:t>
            </a:r>
            <a:r>
              <a:rPr lang="en-US" altLang="ja-JP" dirty="0" smtClean="0"/>
              <a:t>2011</a:t>
            </a:r>
            <a:r>
              <a:rPr lang="ja-JP" altLang="ja-JP" dirty="0" smtClean="0"/>
              <a:t>年から</a:t>
            </a:r>
            <a:r>
              <a:rPr lang="en-US" altLang="ja-JP" dirty="0" smtClean="0"/>
              <a:t>7</a:t>
            </a:r>
            <a:r>
              <a:rPr lang="ja-JP" altLang="ja-JP" dirty="0" smtClean="0"/>
              <a:t>年間にさらに</a:t>
            </a:r>
            <a:r>
              <a:rPr lang="en-US" altLang="ja-JP" dirty="0" smtClean="0">
                <a:solidFill>
                  <a:srgbClr val="FF0000"/>
                </a:solidFill>
              </a:rPr>
              <a:t>9</a:t>
            </a:r>
            <a:r>
              <a:rPr lang="ja-JP" altLang="ja-JP" dirty="0" smtClean="0">
                <a:solidFill>
                  <a:srgbClr val="FF0000"/>
                </a:solidFill>
              </a:rPr>
              <a:t>億台湾元</a:t>
            </a:r>
            <a:r>
              <a:rPr lang="ja-JP" altLang="ja-JP" dirty="0" smtClean="0"/>
              <a:t>を投資し、台湾およびハリウッドでの映画制作を計画した。</a:t>
            </a:r>
            <a:endParaRPr lang="en-US" altLang="ja-JP" dirty="0" smtClean="0"/>
          </a:p>
          <a:p>
            <a:r>
              <a:rPr lang="en-US" altLang="ja-JP" dirty="0" smtClean="0"/>
              <a:t>2009</a:t>
            </a:r>
            <a:r>
              <a:rPr lang="ja-JP" altLang="ja-JP" dirty="0" smtClean="0"/>
              <a:t>年</a:t>
            </a:r>
            <a:r>
              <a:rPr lang="en-US" altLang="ja-JP" dirty="0" smtClean="0"/>
              <a:t>5</a:t>
            </a:r>
            <a:r>
              <a:rPr lang="ja-JP" altLang="ja-JP" dirty="0" smtClean="0"/>
              <a:t>月、威望国際はハリウッドの映画領域にも参入した。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58</a:t>
            </a:fld>
            <a:endParaRPr kumimoji="1" lang="ja-JP"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　威望国際は王雪紅が考えた川上段階から川下段階までに至る垂直統合の娯楽メディア企業のビジネスの姿である。</a:t>
            </a:r>
            <a:endParaRPr lang="en-US" altLang="ja-JP" dirty="0" smtClean="0"/>
          </a:p>
          <a:p>
            <a:r>
              <a:rPr lang="ja-JP" altLang="ja-JP" dirty="0" smtClean="0"/>
              <a:t>つまり、映画の制作、発行、経営、販売からデジタルコンテンツ産業のサービスに至るまで投入した金額は大変大きい。</a:t>
            </a:r>
            <a:endParaRPr lang="en-US" altLang="ja-JP" dirty="0" smtClean="0"/>
          </a:p>
          <a:p>
            <a:r>
              <a:rPr lang="ja-JP" altLang="ja-JP" dirty="0" smtClean="0"/>
              <a:t>そうすると、</a:t>
            </a:r>
            <a:r>
              <a:rPr lang="en-US" altLang="ja-JP" dirty="0" smtClean="0"/>
              <a:t>HTC</a:t>
            </a:r>
            <a:r>
              <a:rPr lang="ja-JP" altLang="ja-JP" dirty="0" smtClean="0"/>
              <a:t>　</a:t>
            </a:r>
            <a:r>
              <a:rPr lang="en-US" altLang="ja-JP" dirty="0" smtClean="0"/>
              <a:t>Watch</a:t>
            </a:r>
            <a:r>
              <a:rPr lang="ja-JP" altLang="ja-JP" dirty="0" smtClean="0"/>
              <a:t>のオンライン映画サービスはアップルの</a:t>
            </a:r>
            <a:r>
              <a:rPr lang="en-US" altLang="ja-JP" dirty="0" smtClean="0"/>
              <a:t>iTunes Store</a:t>
            </a:r>
            <a:r>
              <a:rPr lang="ja-JP" altLang="ja-JP" dirty="0" smtClean="0"/>
              <a:t>の役割</a:t>
            </a:r>
            <a:r>
              <a:rPr lang="ja-JP" altLang="en-US" dirty="0" smtClean="0"/>
              <a:t>と同じようなこと</a:t>
            </a:r>
            <a:r>
              <a:rPr lang="ja-JP" altLang="ja-JP" dirty="0" smtClean="0"/>
              <a:t>を果たすことができると期待している。</a:t>
            </a:r>
          </a:p>
          <a:p>
            <a:endParaRPr lang="ja-JP" altLang="en-US"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59</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en-US" altLang="ja-JP" dirty="0" smtClean="0"/>
              <a:t>2010</a:t>
            </a:r>
            <a:r>
              <a:rPr lang="ja-JP" altLang="ja-JP" dirty="0" smtClean="0"/>
              <a:t>年に王は『天下雑誌』から「</a:t>
            </a:r>
            <a:r>
              <a:rPr lang="ja-JP" altLang="ja-JP" dirty="0" smtClean="0">
                <a:solidFill>
                  <a:srgbClr val="FF0000"/>
                </a:solidFill>
              </a:rPr>
              <a:t>最も尊敬される企</a:t>
            </a:r>
            <a:r>
              <a:rPr lang="ja-JP" altLang="ja-JP" dirty="0" smtClean="0"/>
              <a:t>業家」の第</a:t>
            </a:r>
            <a:r>
              <a:rPr lang="en-US" altLang="ja-JP" dirty="0" smtClean="0"/>
              <a:t>8</a:t>
            </a:r>
            <a:r>
              <a:rPr lang="ja-JP" altLang="ja-JP" dirty="0" smtClean="0"/>
              <a:t>位に選出された。</a:t>
            </a:r>
            <a:endParaRPr lang="en-US" altLang="ja-JP" dirty="0" smtClean="0"/>
          </a:p>
          <a:p>
            <a:r>
              <a:rPr lang="en-US" altLang="ja-JP" dirty="0" smtClean="0"/>
              <a:t>2011</a:t>
            </a:r>
            <a:r>
              <a:rPr lang="ja-JP" altLang="ja-JP" dirty="0" smtClean="0"/>
              <a:t>年に王は</a:t>
            </a:r>
            <a:r>
              <a:rPr lang="en-US" altLang="ja-JP" dirty="0" smtClean="0"/>
              <a:t>APEC</a:t>
            </a:r>
            <a:r>
              <a:rPr lang="ja-JP" altLang="ja-JP" dirty="0" smtClean="0"/>
              <a:t>から「</a:t>
            </a:r>
            <a:r>
              <a:rPr lang="en-US" altLang="ja-JP" dirty="0" smtClean="0">
                <a:solidFill>
                  <a:srgbClr val="FF0000"/>
                </a:solidFill>
              </a:rPr>
              <a:t>APEC</a:t>
            </a:r>
            <a:r>
              <a:rPr lang="ja-JP" altLang="ja-JP" dirty="0" smtClean="0">
                <a:solidFill>
                  <a:srgbClr val="FF0000"/>
                </a:solidFill>
              </a:rPr>
              <a:t>女性企業家</a:t>
            </a:r>
            <a:r>
              <a:rPr lang="ja-JP" altLang="ja-JP" dirty="0" smtClean="0"/>
              <a:t>賞」を受賞した。</a:t>
            </a:r>
            <a:endParaRPr lang="en-US" altLang="ja-JP" dirty="0" smtClean="0"/>
          </a:p>
          <a:p>
            <a:r>
              <a:rPr lang="ja-JP" altLang="ja-JP" dirty="0" smtClean="0"/>
              <a:t>同年に『フォーブス（</a:t>
            </a:r>
            <a:r>
              <a:rPr lang="en-US" altLang="ja-JP" dirty="0" smtClean="0"/>
              <a:t>Forbes</a:t>
            </a:r>
            <a:r>
              <a:rPr lang="ja-JP" altLang="ja-JP" dirty="0" smtClean="0"/>
              <a:t>）』誌から王は「</a:t>
            </a:r>
            <a:r>
              <a:rPr lang="ja-JP" altLang="ja-JP" dirty="0" smtClean="0">
                <a:solidFill>
                  <a:srgbClr val="FF0000"/>
                </a:solidFill>
              </a:rPr>
              <a:t>世界で最も影響力のある女性トップ</a:t>
            </a:r>
            <a:r>
              <a:rPr lang="en-US" altLang="ja-JP" dirty="0" smtClean="0">
                <a:solidFill>
                  <a:srgbClr val="FF0000"/>
                </a:solidFill>
              </a:rPr>
              <a:t>100</a:t>
            </a:r>
            <a:r>
              <a:rPr lang="ja-JP" altLang="ja-JP" dirty="0" smtClean="0"/>
              <a:t>」の第</a:t>
            </a:r>
            <a:r>
              <a:rPr lang="en-US" altLang="ja-JP" dirty="0" smtClean="0"/>
              <a:t>20</a:t>
            </a:r>
            <a:r>
              <a:rPr lang="ja-JP" altLang="ja-JP" dirty="0" smtClean="0"/>
              <a:t>位に選出された。</a:t>
            </a:r>
            <a:endParaRPr lang="en-US" altLang="ja-JP" dirty="0" smtClean="0"/>
          </a:p>
          <a:p>
            <a:r>
              <a:rPr lang="ja-JP" altLang="ja-JP" dirty="0" smtClean="0"/>
              <a:t>また、同年に『フォーチュン（</a:t>
            </a:r>
            <a:r>
              <a:rPr lang="en-US" altLang="ja-JP" dirty="0" smtClean="0"/>
              <a:t>Fortune</a:t>
            </a:r>
            <a:r>
              <a:rPr lang="ja-JP" altLang="ja-JP" dirty="0" smtClean="0"/>
              <a:t>）』誌から王は「</a:t>
            </a:r>
            <a:r>
              <a:rPr lang="ja-JP" altLang="ja-JP" dirty="0" smtClean="0">
                <a:solidFill>
                  <a:srgbClr val="FF0000"/>
                </a:solidFill>
              </a:rPr>
              <a:t>台湾大富豪トップ</a:t>
            </a:r>
            <a:r>
              <a:rPr lang="en-US" altLang="ja-JP" dirty="0" smtClean="0">
                <a:solidFill>
                  <a:srgbClr val="FF0000"/>
                </a:solidFill>
              </a:rPr>
              <a:t>100</a:t>
            </a:r>
            <a:r>
              <a:rPr lang="ja-JP" altLang="ja-JP" dirty="0" smtClean="0"/>
              <a:t>」の第</a:t>
            </a:r>
            <a:r>
              <a:rPr lang="en-US" altLang="ja-JP" dirty="0" smtClean="0"/>
              <a:t>1</a:t>
            </a:r>
            <a:r>
              <a:rPr lang="ja-JP" altLang="ja-JP" dirty="0" smtClean="0"/>
              <a:t>位に選出された</a:t>
            </a:r>
            <a:r>
              <a:rPr lang="ja-JP" altLang="ja-JP" dirty="0" err="1" smtClean="0"/>
              <a:t>。。</a:t>
            </a:r>
            <a:endParaRPr lang="ja-JP"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ja-JP" dirty="0" smtClean="0">
                <a:solidFill>
                  <a:srgbClr val="FF0000"/>
                </a:solidFill>
              </a:rPr>
              <a:t>おわりに</a:t>
            </a:r>
            <a:endParaRPr kumimoji="1" lang="ja-JP" altLang="en-US" dirty="0">
              <a:solidFill>
                <a:srgbClr val="FF0000"/>
              </a:solidFill>
            </a:endParaRPr>
          </a:p>
        </p:txBody>
      </p:sp>
      <p:sp>
        <p:nvSpPr>
          <p:cNvPr id="2" name="コンテンツ プレースホルダ 1"/>
          <p:cNvSpPr>
            <a:spLocks noGrp="1"/>
          </p:cNvSpPr>
          <p:nvPr>
            <p:ph idx="1"/>
          </p:nvPr>
        </p:nvSpPr>
        <p:spPr/>
        <p:txBody>
          <a:bodyPr>
            <a:normAutofit/>
          </a:bodyPr>
          <a:lstStyle/>
          <a:p>
            <a:r>
              <a:rPr lang="ja-JP" altLang="ja-JP" dirty="0" smtClean="0"/>
              <a:t>この</a:t>
            </a:r>
            <a:r>
              <a:rPr lang="en-US" altLang="ja-JP" dirty="0" smtClean="0"/>
              <a:t>30</a:t>
            </a:r>
            <a:r>
              <a:rPr lang="ja-JP" altLang="ja-JP" dirty="0" smtClean="0"/>
              <a:t>年以来、台湾のハイテク産業は川上段階から川下段階のサプライチェーンを構築したために、世界のハイテク製品の供給基地になっている。</a:t>
            </a:r>
            <a:endParaRPr lang="en-US" altLang="ja-JP" dirty="0" smtClean="0"/>
          </a:p>
          <a:p>
            <a:r>
              <a:rPr lang="ja-JP" altLang="ja-JP" dirty="0" smtClean="0"/>
              <a:t>これらの企業は主にハイテク産業の</a:t>
            </a:r>
            <a:r>
              <a:rPr lang="en-US" altLang="ja-JP" dirty="0" smtClean="0"/>
              <a:t>OEM</a:t>
            </a:r>
            <a:r>
              <a:rPr lang="ja-JP" altLang="ja-JP" dirty="0" smtClean="0"/>
              <a:t>・</a:t>
            </a:r>
            <a:r>
              <a:rPr lang="en-US" altLang="ja-JP" dirty="0" smtClean="0"/>
              <a:t>ODM</a:t>
            </a:r>
            <a:r>
              <a:rPr lang="ja-JP" altLang="ja-JP" dirty="0" smtClean="0"/>
              <a:t>生産を担当し、世界で知られている</a:t>
            </a:r>
            <a:r>
              <a:rPr lang="ja-JP" altLang="ja-JP" dirty="0" smtClean="0">
                <a:solidFill>
                  <a:srgbClr val="FF0000"/>
                </a:solidFill>
              </a:rPr>
              <a:t>ブランド企業</a:t>
            </a:r>
            <a:r>
              <a:rPr lang="ja-JP" altLang="ja-JP" dirty="0" smtClean="0"/>
              <a:t>に製品を供給していた。</a:t>
            </a:r>
            <a:endParaRPr lang="en-US" altLang="ja-JP" dirty="0" smtClean="0"/>
          </a:p>
          <a:p>
            <a:r>
              <a:rPr lang="ja-JP" altLang="ja-JP" dirty="0" smtClean="0"/>
              <a:t>同時に、多くの外貨保有高を累積した黒衣の存在でもあった。</a:t>
            </a:r>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60</a:t>
            </a:fld>
            <a:endParaRPr kumimoji="1" lang="ja-JP"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normAutofit/>
          </a:bodyPr>
          <a:lstStyle/>
          <a:p>
            <a:r>
              <a:rPr lang="ja-JP" altLang="ja-JP" dirty="0" smtClean="0"/>
              <a:t>しかし近年における台湾での生産コストの高騰、熾烈な競争のために、</a:t>
            </a:r>
            <a:r>
              <a:rPr lang="en-US" altLang="ja-JP" dirty="0" smtClean="0"/>
              <a:t>OEM</a:t>
            </a:r>
            <a:r>
              <a:rPr lang="ja-JP" altLang="ja-JP" dirty="0" smtClean="0"/>
              <a:t>・</a:t>
            </a:r>
            <a:r>
              <a:rPr lang="en-US" altLang="ja-JP" dirty="0" smtClean="0"/>
              <a:t>ODM</a:t>
            </a:r>
            <a:r>
              <a:rPr lang="ja-JP" altLang="ja-JP" dirty="0" smtClean="0"/>
              <a:t>生産の利益率の低減をもたらすようになった。</a:t>
            </a:r>
            <a:endParaRPr lang="en-US" altLang="ja-JP" dirty="0" smtClean="0"/>
          </a:p>
          <a:p>
            <a:r>
              <a:rPr lang="ja-JP" altLang="ja-JP" dirty="0" smtClean="0"/>
              <a:t>その中で最大の“勝ち組”は、</a:t>
            </a:r>
            <a:r>
              <a:rPr lang="en-US" altLang="ja-JP" dirty="0" smtClean="0"/>
              <a:t>HTC</a:t>
            </a:r>
            <a:r>
              <a:rPr lang="ja-JP" altLang="ja-JP" dirty="0" err="1" smtClean="0"/>
              <a:t>や華碩</a:t>
            </a:r>
            <a:r>
              <a:rPr lang="ja-JP" altLang="ja-JP" dirty="0" smtClean="0"/>
              <a:t>（エイスース）などを代表とするブランド企業に変貌したものである。それは</a:t>
            </a:r>
            <a:r>
              <a:rPr lang="en-US" altLang="ja-JP" dirty="0" smtClean="0"/>
              <a:t>W</a:t>
            </a:r>
            <a:r>
              <a:rPr lang="ja-JP" altLang="ja-JP" dirty="0" smtClean="0"/>
              <a:t>・チャン・キムおよびレネ・モボルニュが指摘した「</a:t>
            </a:r>
            <a:r>
              <a:rPr lang="ja-JP" altLang="ja-JP" dirty="0" smtClean="0">
                <a:solidFill>
                  <a:srgbClr val="FF0000"/>
                </a:solidFill>
              </a:rPr>
              <a:t>ブルー・オーシャン戦略</a:t>
            </a:r>
            <a:r>
              <a:rPr lang="ja-JP" altLang="ja-JP" dirty="0" smtClean="0"/>
              <a:t>」である。</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61</a:t>
            </a:fld>
            <a:endParaRPr kumimoji="1" lang="ja-JP"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これらの企業は完備した流通販路を掌握し、厳しい品質管理によって、消費者から大きな信頼の度合を勝ち取るようになった。</a:t>
            </a:r>
          </a:p>
          <a:p>
            <a:r>
              <a:rPr lang="ja-JP" altLang="ja-JP" dirty="0" smtClean="0"/>
              <a:t>王雪紅は威盛電子を買収したあと、</a:t>
            </a:r>
            <a:r>
              <a:rPr lang="en-US" altLang="ja-JP" dirty="0" smtClean="0"/>
              <a:t>HTC</a:t>
            </a:r>
            <a:r>
              <a:rPr lang="ja-JP" altLang="ja-JP" dirty="0" smtClean="0"/>
              <a:t>を創業し、</a:t>
            </a:r>
            <a:r>
              <a:rPr lang="en-US" altLang="ja-JP" dirty="0" smtClean="0"/>
              <a:t>HTC</a:t>
            </a:r>
            <a:r>
              <a:rPr lang="ja-JP" altLang="ja-JP" dirty="0" smtClean="0"/>
              <a:t>をブランド企業に育成した。</a:t>
            </a:r>
            <a:endParaRPr lang="en-US" altLang="ja-JP" dirty="0" smtClean="0"/>
          </a:p>
          <a:p>
            <a:r>
              <a:rPr lang="ja-JP" altLang="ja-JP" dirty="0" smtClean="0"/>
              <a:t>それによって、</a:t>
            </a:r>
            <a:r>
              <a:rPr lang="en-US" altLang="ja-JP" dirty="0" smtClean="0"/>
              <a:t>2011</a:t>
            </a:r>
            <a:r>
              <a:rPr lang="ja-JP" altLang="ja-JP" dirty="0" smtClean="0"/>
              <a:t>年に「</a:t>
            </a:r>
            <a:r>
              <a:rPr lang="ja-JP" altLang="ja-JP" dirty="0" smtClean="0">
                <a:solidFill>
                  <a:srgbClr val="FF0000"/>
                </a:solidFill>
              </a:rPr>
              <a:t>世界ブランドトップ</a:t>
            </a:r>
            <a:r>
              <a:rPr lang="en-US" altLang="ja-JP" dirty="0" smtClean="0">
                <a:solidFill>
                  <a:srgbClr val="FF0000"/>
                </a:solidFill>
              </a:rPr>
              <a:t>100</a:t>
            </a:r>
            <a:r>
              <a:rPr lang="ja-JP" altLang="ja-JP" dirty="0" smtClean="0"/>
              <a:t>」に</a:t>
            </a:r>
            <a:r>
              <a:rPr lang="en-US" altLang="ja-JP" dirty="0" smtClean="0"/>
              <a:t>HTC</a:t>
            </a:r>
            <a:r>
              <a:rPr lang="ja-JP" altLang="ja-JP" dirty="0" smtClean="0"/>
              <a:t>はランキング入りを果たした。</a:t>
            </a:r>
            <a:endParaRPr lang="en-US" altLang="ja-JP" dirty="0" smtClean="0"/>
          </a:p>
          <a:p>
            <a:r>
              <a:rPr lang="en-US" altLang="ja-JP" dirty="0" smtClean="0"/>
              <a:t>HTC</a:t>
            </a:r>
            <a:r>
              <a:rPr lang="ja-JP" altLang="ja-JP" dirty="0" smtClean="0"/>
              <a:t>は</a:t>
            </a:r>
            <a:r>
              <a:rPr lang="en-US" altLang="ja-JP" dirty="0" smtClean="0">
                <a:solidFill>
                  <a:srgbClr val="FF0000"/>
                </a:solidFill>
              </a:rPr>
              <a:t>36</a:t>
            </a:r>
            <a:r>
              <a:rPr lang="ja-JP" altLang="ja-JP" dirty="0" smtClean="0">
                <a:solidFill>
                  <a:srgbClr val="FF0000"/>
                </a:solidFill>
              </a:rPr>
              <a:t>億</a:t>
            </a:r>
            <a:r>
              <a:rPr lang="en-US" altLang="ja-JP" dirty="0" smtClean="0">
                <a:solidFill>
                  <a:srgbClr val="FF0000"/>
                </a:solidFill>
              </a:rPr>
              <a:t>500</a:t>
            </a:r>
            <a:r>
              <a:rPr lang="ja-JP" altLang="ja-JP" dirty="0" smtClean="0">
                <a:solidFill>
                  <a:srgbClr val="FF0000"/>
                </a:solidFill>
              </a:rPr>
              <a:t>万ドル</a:t>
            </a:r>
            <a:r>
              <a:rPr lang="ja-JP" altLang="ja-JP" dirty="0" smtClean="0"/>
              <a:t>の製品価値を創造し、</a:t>
            </a:r>
            <a:r>
              <a:rPr lang="en-US" altLang="ja-JP" dirty="0" smtClean="0">
                <a:solidFill>
                  <a:srgbClr val="FF0000"/>
                </a:solidFill>
              </a:rPr>
              <a:t>1000</a:t>
            </a:r>
            <a:r>
              <a:rPr lang="ja-JP" altLang="ja-JP" dirty="0" smtClean="0">
                <a:solidFill>
                  <a:srgbClr val="FF0000"/>
                </a:solidFill>
              </a:rPr>
              <a:t>億台湾元</a:t>
            </a:r>
            <a:r>
              <a:rPr lang="ja-JP" altLang="ja-JP" dirty="0" smtClean="0"/>
              <a:t>のブランド価値を生み出した。</a:t>
            </a:r>
          </a:p>
          <a:p>
            <a:r>
              <a:rPr kumimoji="1" lang="ja-JP" altLang="en-US" dirty="0" err="1" smtClean="0"/>
              <a:t>ー</a:t>
            </a:r>
            <a:r>
              <a:rPr kumimoji="1" lang="ja-JP" altLang="en-US" dirty="0" smtClean="0"/>
              <a:t>終わりー</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62</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『週刊タイム』誌から王は「</a:t>
            </a:r>
            <a:r>
              <a:rPr lang="ja-JP" altLang="ja-JP" dirty="0" smtClean="0">
                <a:solidFill>
                  <a:srgbClr val="FF0000"/>
                </a:solidFill>
              </a:rPr>
              <a:t>世界大富豪</a:t>
            </a:r>
            <a:r>
              <a:rPr lang="ja-JP" altLang="ja-JP" dirty="0" smtClean="0"/>
              <a:t>」の</a:t>
            </a:r>
            <a:r>
              <a:rPr lang="ja-JP" altLang="ja-JP" dirty="0" smtClean="0">
                <a:solidFill>
                  <a:srgbClr val="FF0000"/>
                </a:solidFill>
              </a:rPr>
              <a:t>第</a:t>
            </a:r>
            <a:r>
              <a:rPr lang="en-US" altLang="ja-JP" dirty="0" smtClean="0">
                <a:solidFill>
                  <a:srgbClr val="FF0000"/>
                </a:solidFill>
              </a:rPr>
              <a:t>168</a:t>
            </a:r>
            <a:r>
              <a:rPr lang="ja-JP" altLang="ja-JP" dirty="0" smtClean="0">
                <a:solidFill>
                  <a:srgbClr val="FF0000"/>
                </a:solidFill>
              </a:rPr>
              <a:t>位</a:t>
            </a:r>
            <a:r>
              <a:rPr lang="ja-JP" altLang="ja-JP" dirty="0" smtClean="0"/>
              <a:t>、「</a:t>
            </a:r>
            <a:r>
              <a:rPr lang="ja-JP" altLang="ja-JP" dirty="0" smtClean="0">
                <a:solidFill>
                  <a:srgbClr val="FF0000"/>
                </a:solidFill>
              </a:rPr>
              <a:t>アジア大富豪</a:t>
            </a:r>
            <a:r>
              <a:rPr lang="ja-JP" altLang="ja-JP" dirty="0" smtClean="0"/>
              <a:t>」の</a:t>
            </a:r>
            <a:r>
              <a:rPr lang="ja-JP" altLang="ja-JP" dirty="0" smtClean="0">
                <a:solidFill>
                  <a:srgbClr val="FF0000"/>
                </a:solidFill>
              </a:rPr>
              <a:t>第</a:t>
            </a:r>
            <a:r>
              <a:rPr lang="en-US" altLang="ja-JP" dirty="0" smtClean="0">
                <a:solidFill>
                  <a:srgbClr val="FF0000"/>
                </a:solidFill>
              </a:rPr>
              <a:t>27</a:t>
            </a:r>
            <a:r>
              <a:rPr lang="ja-JP" altLang="ja-JP" dirty="0" smtClean="0">
                <a:solidFill>
                  <a:srgbClr val="FF0000"/>
                </a:solidFill>
              </a:rPr>
              <a:t>位</a:t>
            </a:r>
            <a:r>
              <a:rPr lang="ja-JP" altLang="ja-JP" dirty="0" smtClean="0"/>
              <a:t>に選出された。</a:t>
            </a:r>
            <a:endParaRPr lang="en-US" altLang="ja-JP" dirty="0" smtClean="0"/>
          </a:p>
          <a:p>
            <a:r>
              <a:rPr lang="ja-JP" altLang="ja-JP" dirty="0" smtClean="0"/>
              <a:t>そして、王は『天下雑誌』から「</a:t>
            </a:r>
            <a:r>
              <a:rPr lang="ja-JP" altLang="ja-JP" dirty="0" smtClean="0">
                <a:solidFill>
                  <a:srgbClr val="FF0000"/>
                </a:solidFill>
              </a:rPr>
              <a:t>最も尊敬される企業家</a:t>
            </a:r>
            <a:r>
              <a:rPr lang="ja-JP" altLang="ja-JP" dirty="0" smtClean="0"/>
              <a:t>」の第</a:t>
            </a:r>
            <a:r>
              <a:rPr lang="en-US" altLang="ja-JP" dirty="0" smtClean="0"/>
              <a:t>3</a:t>
            </a:r>
            <a:r>
              <a:rPr lang="ja-JP" altLang="ja-JP" dirty="0" smtClean="0"/>
              <a:t>位に選出された。</a:t>
            </a:r>
            <a:endParaRPr lang="en-US" altLang="ja-JP" dirty="0" smtClean="0"/>
          </a:p>
          <a:p>
            <a:r>
              <a:rPr lang="ja-JP" altLang="ja-JP" dirty="0" smtClean="0"/>
              <a:t>中国の中央テレビから王は「</a:t>
            </a:r>
            <a:r>
              <a:rPr lang="ja-JP" altLang="ja-JP" dirty="0" smtClean="0">
                <a:solidFill>
                  <a:srgbClr val="FF0000"/>
                </a:solidFill>
              </a:rPr>
              <a:t>第</a:t>
            </a:r>
            <a:r>
              <a:rPr lang="en-US" altLang="ja-JP" dirty="0" smtClean="0">
                <a:solidFill>
                  <a:srgbClr val="FF0000"/>
                </a:solidFill>
              </a:rPr>
              <a:t>12</a:t>
            </a:r>
            <a:r>
              <a:rPr lang="ja-JP" altLang="ja-JP" dirty="0" smtClean="0">
                <a:solidFill>
                  <a:srgbClr val="FF0000"/>
                </a:solidFill>
              </a:rPr>
              <a:t>回</a:t>
            </a:r>
            <a:r>
              <a:rPr lang="en-US" altLang="ja-JP" dirty="0" smtClean="0">
                <a:solidFill>
                  <a:srgbClr val="FF0000"/>
                </a:solidFill>
              </a:rPr>
              <a:t>CCTV</a:t>
            </a:r>
            <a:r>
              <a:rPr lang="ja-JP" altLang="ja-JP" dirty="0" smtClean="0">
                <a:solidFill>
                  <a:srgbClr val="FF0000"/>
                </a:solidFill>
              </a:rPr>
              <a:t>中国経済年度人物</a:t>
            </a:r>
            <a:r>
              <a:rPr lang="ja-JP" altLang="ja-JP" dirty="0" smtClean="0"/>
              <a:t>」に選出された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 1"/>
          <p:cNvSpPr>
            <a:spLocks noGrp="1"/>
          </p:cNvSpPr>
          <p:nvPr>
            <p:ph idx="1"/>
          </p:nvPr>
        </p:nvSpPr>
        <p:spPr/>
        <p:txBody>
          <a:bodyPr/>
          <a:lstStyle/>
          <a:p>
            <a:r>
              <a:rPr lang="ja-JP" altLang="ja-JP" dirty="0" smtClean="0"/>
              <a:t>これだけの輝かしい業績によって、</a:t>
            </a:r>
            <a:endParaRPr lang="en-US" altLang="ja-JP" dirty="0" smtClean="0"/>
          </a:p>
          <a:p>
            <a:r>
              <a:rPr lang="ja-JP" altLang="ja-JP" dirty="0" smtClean="0"/>
              <a:t>王雪紅の生涯はどんな波瀾万丈の人生が存在したのか、</a:t>
            </a:r>
            <a:endParaRPr lang="en-US" altLang="ja-JP" dirty="0" smtClean="0"/>
          </a:p>
          <a:p>
            <a:r>
              <a:rPr lang="ja-JP" altLang="ja-JP" dirty="0" smtClean="0"/>
              <a:t>どんな“成功の方程式”を辿って、企業家への道に邁進したのか</a:t>
            </a:r>
            <a:r>
              <a:rPr lang="ja-JP" altLang="en-US" dirty="0" smtClean="0"/>
              <a:t>を</a:t>
            </a:r>
            <a:r>
              <a:rPr lang="ja-JP" altLang="ja-JP" dirty="0" smtClean="0"/>
              <a:t>探ることにする。</a:t>
            </a:r>
            <a:endParaRPr lang="en-US" altLang="ja-JP" dirty="0" smtClean="0"/>
          </a:p>
          <a:p>
            <a:r>
              <a:rPr lang="ja-JP" altLang="ja-JP" dirty="0" smtClean="0"/>
              <a:t>本論は王雪紅が初期に威盛電子（</a:t>
            </a:r>
            <a:r>
              <a:rPr lang="en-US" altLang="ja-JP" dirty="0" smtClean="0"/>
              <a:t>VIA</a:t>
            </a:r>
            <a:r>
              <a:rPr lang="ja-JP" altLang="ja-JP" dirty="0" smtClean="0"/>
              <a:t>）の創業を中心に述べることにする。</a:t>
            </a:r>
            <a:endParaRPr lang="en-US" altLang="ja-JP" dirty="0" smtClean="0"/>
          </a:p>
          <a:p>
            <a:r>
              <a:rPr lang="en-US" altLang="ja-JP" dirty="0" smtClean="0"/>
              <a:t>HTC</a:t>
            </a:r>
            <a:r>
              <a:rPr lang="ja-JP" altLang="ja-JP" dirty="0" smtClean="0"/>
              <a:t>の創業の部分は紙幅の関係上、別の論文で論じることにしたい。</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ja-JP" dirty="0" smtClean="0">
                <a:solidFill>
                  <a:srgbClr val="FF0000"/>
                </a:solidFill>
              </a:rPr>
              <a:t>（</a:t>
            </a:r>
            <a:r>
              <a:rPr lang="en-US" altLang="ja-JP" dirty="0" smtClean="0">
                <a:solidFill>
                  <a:srgbClr val="FF0000"/>
                </a:solidFill>
              </a:rPr>
              <a:t>1</a:t>
            </a:r>
            <a:r>
              <a:rPr lang="ja-JP" altLang="ja-JP" dirty="0" smtClean="0">
                <a:solidFill>
                  <a:srgbClr val="FF0000"/>
                </a:solidFill>
              </a:rPr>
              <a:t>）“経営の神様”・王永慶の“反逆する娘”</a:t>
            </a:r>
            <a:endParaRPr kumimoji="1" lang="ja-JP" altLang="en-US" dirty="0">
              <a:solidFill>
                <a:srgbClr val="FF0000"/>
              </a:solidFill>
            </a:endParaRPr>
          </a:p>
        </p:txBody>
      </p:sp>
      <p:sp>
        <p:nvSpPr>
          <p:cNvPr id="2" name="コンテンツ プレースホルダ 1"/>
          <p:cNvSpPr>
            <a:spLocks noGrp="1"/>
          </p:cNvSpPr>
          <p:nvPr>
            <p:ph idx="1"/>
          </p:nvPr>
        </p:nvSpPr>
        <p:spPr/>
        <p:txBody>
          <a:bodyPr>
            <a:normAutofit/>
          </a:bodyPr>
          <a:lstStyle/>
          <a:p>
            <a:r>
              <a:rPr lang="en-US" altLang="ja-JP" dirty="0" smtClean="0"/>
              <a:t>HTC</a:t>
            </a:r>
            <a:r>
              <a:rPr lang="ja-JP" altLang="ja-JP" dirty="0" err="1" smtClean="0"/>
              <a:t>の董</a:t>
            </a:r>
            <a:r>
              <a:rPr lang="ja-JP" altLang="ja-JP" dirty="0" smtClean="0"/>
              <a:t>事長（会長）の王雪紅は、台湾の“経営の神様”と呼ばれる台湾プラスチックグループの創業者の王永慶の娘で知られている。</a:t>
            </a:r>
            <a:endParaRPr lang="en-US" altLang="ja-JP" dirty="0" smtClean="0"/>
          </a:p>
          <a:p>
            <a:r>
              <a:rPr lang="ja-JP" altLang="ja-JP" dirty="0" smtClean="0"/>
              <a:t>周知のように、日本の経営の神様は松下幸之助であり、その“台湾の松下”に相当する人物が</a:t>
            </a:r>
            <a:r>
              <a:rPr lang="ja-JP" altLang="ja-JP" dirty="0" smtClean="0">
                <a:solidFill>
                  <a:srgbClr val="FF0000"/>
                </a:solidFill>
              </a:rPr>
              <a:t>王永慶</a:t>
            </a:r>
            <a:r>
              <a:rPr lang="ja-JP" altLang="ja-JP" dirty="0" smtClean="0"/>
              <a:t>である。</a:t>
            </a:r>
          </a:p>
          <a:p>
            <a:r>
              <a:rPr lang="ja-JP" altLang="ja-JP" dirty="0" smtClean="0"/>
              <a:t>ここまで紹介すると、「富二代」（金持ちの第</a:t>
            </a:r>
            <a:r>
              <a:rPr lang="en-US" altLang="ja-JP" dirty="0" smtClean="0"/>
              <a:t>2</a:t>
            </a:r>
            <a:r>
              <a:rPr lang="ja-JP" altLang="ja-JP" dirty="0" smtClean="0"/>
              <a:t>世代）と安易に納得すると考えられる。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99</TotalTime>
  <Words>5620</Words>
  <Application>Microsoft Office PowerPoint</Application>
  <PresentationFormat>画面に合わせる (4:3)</PresentationFormat>
  <Paragraphs>282</Paragraphs>
  <Slides>62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62</vt:i4>
      </vt:variant>
    </vt:vector>
  </HeadingPairs>
  <TitlesOfParts>
    <vt:vector size="69" baseType="lpstr">
      <vt:lpstr>ＭＳ Ｐゴシック</vt:lpstr>
      <vt:lpstr>メイリオ</vt:lpstr>
      <vt:lpstr>Arial</vt:lpstr>
      <vt:lpstr>Calibri</vt:lpstr>
      <vt:lpstr>Trebuchet MS</vt:lpstr>
      <vt:lpstr>Wingdings 3</vt:lpstr>
      <vt:lpstr>ファセット</vt:lpstr>
      <vt:lpstr>                                                     台湾における最大富豪の 女性企業家・王雪紅 －経営の神様・王永慶の“反逆の娘”からVIA、HTCのオーナーへの道－ 　　　　　　　　　　　　　　　　　　　　　　　　　　　</vt:lpstr>
      <vt:lpstr>はじめに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（1）“経営の神様”・王永慶の“反逆する娘”</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（2）企業家への道</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（3）インテルへの挑戦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（4）企業連盟の締結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（5）香港テレビ放送企業の買収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おわりに</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台湾における最大富豪の女性企業家・王雪紅 －経営の神様・王永慶の“反逆の娘”からVIA、HTCのオーナーへの道－ 　　　　　　　　　　　　　　　　　　　　　　　　　　　</dc:title>
  <dc:creator>User</dc:creator>
  <cp:lastModifiedBy>asamoto-lab2</cp:lastModifiedBy>
  <cp:revision>21</cp:revision>
  <dcterms:created xsi:type="dcterms:W3CDTF">2014-07-09T11:04:04Z</dcterms:created>
  <dcterms:modified xsi:type="dcterms:W3CDTF">2014-09-11T02:53:26Z</dcterms:modified>
</cp:coreProperties>
</file>