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4" r:id="rId4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55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CF36F3-D7BE-4FAD-AED5-AB92C18ACDF0}" type="datetimeFigureOut">
              <a:rPr kumimoji="1" lang="ja-JP" altLang="en-US" smtClean="0"/>
              <a:pPr/>
              <a:t>2014/12/20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4E372-1455-4535-857A-0290815EC4F3}" type="slidenum">
              <a:rPr kumimoji="1" lang="ja-JP" altLang="en-US" smtClean="0"/>
              <a:pPr/>
              <a:t>‹#›</a:t>
            </a:fld>
            <a:endParaRPr kumimoji="1" lang="ja-JP" altLang="en-US"/>
          </a:p>
        </p:txBody>
      </p:sp>
    </p:spTree>
    <p:extLst>
      <p:ext uri="{BB962C8B-B14F-4D97-AF65-F5344CB8AC3E}">
        <p14:creationId xmlns:p14="http://schemas.microsoft.com/office/powerpoint/2010/main" val="28539092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A54E372-1455-4535-857A-0290815EC4F3}" type="slidenum">
              <a:rPr kumimoji="1" lang="ja-JP" altLang="en-US" smtClean="0"/>
              <a:pPr/>
              <a:t>1</a:t>
            </a:fld>
            <a:endParaRPr kumimoji="1" lang="ja-JP" altLang="en-US"/>
          </a:p>
        </p:txBody>
      </p:sp>
    </p:spTree>
    <p:extLst>
      <p:ext uri="{BB962C8B-B14F-4D97-AF65-F5344CB8AC3E}">
        <p14:creationId xmlns:p14="http://schemas.microsoft.com/office/powerpoint/2010/main" val="3584731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38FEE9B-DB28-4C14-AEE7-74460E7EDBA6}" type="datetime1">
              <a:rPr kumimoji="1" lang="ja-JP" altLang="en-US" smtClean="0"/>
              <a:pPr/>
              <a:t>2014/12/20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293396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016A727-DD24-4353-9CD7-0B0794B7B798}" type="datetime1">
              <a:rPr kumimoji="1" lang="ja-JP" altLang="en-US" smtClean="0"/>
              <a:pPr/>
              <a:t>2014/12/20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2158795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C288BB6-E865-464C-91B3-0365556F9D84}" type="datetime1">
              <a:rPr kumimoji="1" lang="ja-JP" altLang="en-US" smtClean="0"/>
              <a:pPr/>
              <a:t>2014/12/20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69790F-5A44-4229-8AA5-E648092086F7}" type="slidenum">
              <a:rPr kumimoji="1" lang="ja-JP" altLang="en-US" smtClean="0"/>
              <a:pPr/>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2804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D210E8A-C4CD-4E18-B42A-578F2A9E27D9}" type="datetime1">
              <a:rPr kumimoji="1" lang="ja-JP" altLang="en-US" smtClean="0"/>
              <a:pPr/>
              <a:t>2014/12/20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455622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11ADB00D-98BE-47D5-B89D-77C155F05EC7}" type="datetime1">
              <a:rPr kumimoji="1" lang="ja-JP" altLang="en-US" smtClean="0"/>
              <a:pPr/>
              <a:t>2014/12/20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69790F-5A44-4229-8AA5-E648092086F7}" type="slidenum">
              <a:rPr kumimoji="1" lang="ja-JP" altLang="en-US" smtClean="0"/>
              <a:pPr/>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4138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4330A18E-0B0E-4A88-B305-5745365DD3AA}" type="datetime1">
              <a:rPr kumimoji="1" lang="ja-JP" altLang="en-US" smtClean="0"/>
              <a:pPr/>
              <a:t>2014/12/20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2584300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301C8C-E982-4A86-AC57-D8A27A9DF36F}" type="datetime1">
              <a:rPr kumimoji="1" lang="ja-JP" altLang="en-US" smtClean="0"/>
              <a:pPr/>
              <a:t>2014/12/20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3929670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9092CC-82ED-433B-8BE4-8D112E82F6F5}" type="datetime1">
              <a:rPr kumimoji="1" lang="ja-JP" altLang="en-US" smtClean="0"/>
              <a:pPr/>
              <a:t>2014/12/20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3764625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60702E3-0593-4EC6-83B7-CB04A0E6D3DD}" type="datetime1">
              <a:rPr kumimoji="1" lang="ja-JP" altLang="en-US" smtClean="0"/>
              <a:pPr/>
              <a:t>2014/12/20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403195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57C32EC-C3B8-4379-A3F4-CCB5590B0347}" type="datetime1">
              <a:rPr kumimoji="1" lang="ja-JP" altLang="en-US" smtClean="0"/>
              <a:pPr/>
              <a:t>2014/12/20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245197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2EB3263-F095-424B-ABE4-1CBB5BFD0EEE}" type="datetime1">
              <a:rPr kumimoji="1" lang="ja-JP" altLang="en-US" smtClean="0"/>
              <a:pPr/>
              <a:t>2014/12/20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222130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8E62B2-1155-4F2E-B070-F9510C07A800}" type="datetime1">
              <a:rPr kumimoji="1" lang="ja-JP" altLang="en-US" smtClean="0"/>
              <a:pPr/>
              <a:t>2014/12/20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378037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C85EA0-AB63-46F8-BFAE-E2AD59C70F76}" type="datetime1">
              <a:rPr kumimoji="1" lang="ja-JP" altLang="en-US" smtClean="0"/>
              <a:pPr/>
              <a:t>2014/12/20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145534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133F2-7F61-463E-BA26-DED8798C5215}" type="datetime1">
              <a:rPr kumimoji="1" lang="ja-JP" altLang="en-US" smtClean="0"/>
              <a:pPr/>
              <a:t>2014/12/20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352210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4B9CD8F-5091-4B1A-9F37-63CC40BED57F}" type="datetime1">
              <a:rPr kumimoji="1" lang="ja-JP" altLang="en-US" smtClean="0"/>
              <a:pPr/>
              <a:t>2014/12/20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158213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8E8BC7-B15A-4125-A819-5658B1BBA524}" type="datetime1">
              <a:rPr kumimoji="1" lang="ja-JP" altLang="en-US" smtClean="0"/>
              <a:pPr/>
              <a:t>2014/12/20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9890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536296-BF6F-469E-A381-7ACE929F9F24}" type="datetime1">
              <a:rPr kumimoji="1" lang="ja-JP" altLang="en-US" smtClean="0"/>
              <a:pPr/>
              <a:t>2014/12/20</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69790F-5A44-4229-8AA5-E648092086F7}" type="slidenum">
              <a:rPr kumimoji="1" lang="ja-JP" altLang="en-US" smtClean="0"/>
              <a:pPr/>
              <a:t>‹#›</a:t>
            </a:fld>
            <a:endParaRPr kumimoji="1" lang="ja-JP" altLang="en-US"/>
          </a:p>
        </p:txBody>
      </p:sp>
    </p:spTree>
    <p:extLst>
      <p:ext uri="{BB962C8B-B14F-4D97-AF65-F5344CB8AC3E}">
        <p14:creationId xmlns:p14="http://schemas.microsoft.com/office/powerpoint/2010/main" val="3418401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ja-JP" dirty="0">
                <a:solidFill>
                  <a:srgbClr val="FF0000"/>
                </a:solidFill>
              </a:rPr>
              <a:t>宏達国際電子（</a:t>
            </a:r>
            <a:r>
              <a:rPr lang="en-US" altLang="ja-JP" dirty="0">
                <a:solidFill>
                  <a:srgbClr val="FF0000"/>
                </a:solidFill>
              </a:rPr>
              <a:t>HTC</a:t>
            </a:r>
            <a:r>
              <a:rPr lang="ja-JP" altLang="ja-JP" dirty="0">
                <a:solidFill>
                  <a:srgbClr val="FF0000"/>
                </a:solidFill>
              </a:rPr>
              <a:t>）の勝利の方程式</a:t>
            </a:r>
            <a:br>
              <a:rPr lang="ja-JP" altLang="ja-JP" dirty="0">
                <a:solidFill>
                  <a:srgbClr val="FF0000"/>
                </a:solidFill>
              </a:rPr>
            </a:br>
            <a:r>
              <a:rPr lang="ja-JP" altLang="ja-JP" sz="4400" dirty="0">
                <a:solidFill>
                  <a:srgbClr val="FF0000"/>
                </a:solidFill>
              </a:rPr>
              <a:t>―</a:t>
            </a:r>
            <a:r>
              <a:rPr lang="en-US" altLang="ja-JP" sz="4400" dirty="0">
                <a:solidFill>
                  <a:srgbClr val="FF0000"/>
                </a:solidFill>
              </a:rPr>
              <a:t>PDA</a:t>
            </a:r>
            <a:r>
              <a:rPr lang="ja-JP" altLang="ja-JP" sz="4400" dirty="0">
                <a:solidFill>
                  <a:srgbClr val="FF0000"/>
                </a:solidFill>
              </a:rPr>
              <a:t>からスマートフォンのブランド戦略の構築―</a:t>
            </a:r>
          </a:p>
        </p:txBody>
      </p:sp>
      <p:sp>
        <p:nvSpPr>
          <p:cNvPr id="3" name="サブタイトル 2"/>
          <p:cNvSpPr>
            <a:spLocks noGrp="1"/>
          </p:cNvSpPr>
          <p:nvPr>
            <p:ph type="subTitle" idx="1"/>
          </p:nvPr>
        </p:nvSpPr>
        <p:spPr/>
        <p:txBody>
          <a:bodyPr/>
          <a:lstStyle/>
          <a:p>
            <a:r>
              <a:rPr kumimoji="1" lang="ja-JP" altLang="en-US" dirty="0" smtClean="0"/>
              <a:t>九州産業大学　朝元　照雄</a:t>
            </a:r>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a:t>
            </a:fld>
            <a:endParaRPr kumimoji="1" lang="ja-JP" altLang="en-US"/>
          </a:p>
        </p:txBody>
      </p:sp>
    </p:spTree>
    <p:extLst>
      <p:ext uri="{BB962C8B-B14F-4D97-AF65-F5344CB8AC3E}">
        <p14:creationId xmlns:p14="http://schemas.microsoft.com/office/powerpoint/2010/main" val="3030779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ja-JP" dirty="0"/>
              <a:t>この商品のプレゼンはのちの</a:t>
            </a:r>
            <a:r>
              <a:rPr lang="en-US" altLang="ja-JP" dirty="0"/>
              <a:t>HTC</a:t>
            </a:r>
            <a:r>
              <a:rPr lang="ja-JP" altLang="ja-JP" dirty="0"/>
              <a:t>の発展の道を拓くようになった。</a:t>
            </a:r>
            <a:r>
              <a:rPr lang="ja-JP" altLang="ja-JP" dirty="0">
                <a:solidFill>
                  <a:srgbClr val="FF0000"/>
                </a:solidFill>
              </a:rPr>
              <a:t>ビル・ゲイツ</a:t>
            </a:r>
            <a:r>
              <a:rPr lang="ja-JP" altLang="ja-JP" dirty="0"/>
              <a:t>は「これは私が探し求めていた企業だ」と満足した声で述べた</a:t>
            </a:r>
            <a:r>
              <a:rPr lang="ja-JP" altLang="ja-JP" dirty="0" smtClean="0"/>
              <a:t>。</a:t>
            </a:r>
            <a:endParaRPr lang="en-US" altLang="ja-JP" dirty="0" smtClean="0"/>
          </a:p>
          <a:p>
            <a:r>
              <a:rPr lang="ja-JP" altLang="ja-JP" dirty="0" smtClean="0"/>
              <a:t>マイクロソフト</a:t>
            </a:r>
            <a:r>
              <a:rPr lang="ja-JP" altLang="ja-JP" dirty="0"/>
              <a:t>から</a:t>
            </a:r>
            <a:r>
              <a:rPr lang="en-US" altLang="ja-JP" dirty="0"/>
              <a:t>Windows CE</a:t>
            </a:r>
            <a:r>
              <a:rPr lang="ja-JP" altLang="ja-JP" dirty="0"/>
              <a:t>システムの使用権が得られ、その後、双方は重要な戦略的パートナーになり、製品の</a:t>
            </a:r>
            <a:r>
              <a:rPr lang="en-US" altLang="ja-JP" dirty="0"/>
              <a:t>R&amp;D</a:t>
            </a:r>
            <a:r>
              <a:rPr lang="ja-JP" altLang="ja-JP" dirty="0"/>
              <a:t>関連において優れた基礎を構築するように</a:t>
            </a:r>
            <a:r>
              <a:rPr lang="ja-JP" altLang="ja-JP" dirty="0" smtClean="0"/>
              <a:t>なった。</a:t>
            </a:r>
            <a:endParaRPr lang="en-US" altLang="ja-JP" dirty="0" smtClean="0"/>
          </a:p>
          <a:p>
            <a:r>
              <a:rPr lang="ja-JP" altLang="ja-JP" dirty="0"/>
              <a:t>マイクロソフトは</a:t>
            </a:r>
            <a:r>
              <a:rPr lang="en-US" altLang="ja-JP" dirty="0"/>
              <a:t>HTC</a:t>
            </a:r>
            <a:r>
              <a:rPr lang="ja-JP" altLang="ja-JP" dirty="0"/>
              <a:t>の技術力を高く評価したが、しかし、高価なソフトの使用権は</a:t>
            </a:r>
            <a:r>
              <a:rPr lang="ja-JP" altLang="ja-JP" dirty="0">
                <a:solidFill>
                  <a:srgbClr val="FF0000"/>
                </a:solidFill>
              </a:rPr>
              <a:t>数百万ドル</a:t>
            </a:r>
            <a:r>
              <a:rPr lang="ja-JP" altLang="ja-JP" dirty="0"/>
              <a:t>に達し、設立したばかりの</a:t>
            </a:r>
            <a:r>
              <a:rPr lang="en-US" altLang="ja-JP" dirty="0"/>
              <a:t>HTC</a:t>
            </a:r>
            <a:r>
              <a:rPr lang="ja-JP" altLang="ja-JP" dirty="0"/>
              <a:t>にとっては大変な負担であった</a:t>
            </a:r>
            <a:r>
              <a:rPr lang="ja-JP" altLang="ja-JP" dirty="0" smtClean="0"/>
              <a:t>。</a:t>
            </a:r>
            <a:endParaRPr lang="en-US" altLang="ja-JP" dirty="0" smtClean="0"/>
          </a:p>
          <a:p>
            <a:r>
              <a:rPr lang="ja-JP" altLang="ja-JP" dirty="0" smtClean="0"/>
              <a:t>その</a:t>
            </a:r>
            <a:r>
              <a:rPr lang="ja-JP" altLang="ja-JP" dirty="0"/>
              <a:t>新機種の開発に膨大なマンパワーと資本金の投入などによって、初期の</a:t>
            </a:r>
            <a:r>
              <a:rPr lang="en-US" altLang="ja-JP" dirty="0"/>
              <a:t>HTC</a:t>
            </a:r>
            <a:r>
              <a:rPr lang="ja-JP" altLang="ja-JP" dirty="0"/>
              <a:t>は連続</a:t>
            </a:r>
            <a:r>
              <a:rPr lang="en-US" altLang="ja-JP" dirty="0"/>
              <a:t>3</a:t>
            </a:r>
            <a:r>
              <a:rPr lang="ja-JP" altLang="ja-JP" dirty="0"/>
              <a:t>年間の赤字、累計で</a:t>
            </a:r>
            <a:r>
              <a:rPr lang="en-US" altLang="ja-JP" dirty="0"/>
              <a:t>10</a:t>
            </a:r>
            <a:r>
              <a:rPr lang="ja-JP" altLang="ja-JP" dirty="0"/>
              <a:t>億台湾元に達するようになった</a:t>
            </a:r>
            <a:r>
              <a:rPr lang="ja-JP" altLang="ja-JP" dirty="0" smtClean="0"/>
              <a:t>。</a:t>
            </a:r>
            <a:endParaRPr lang="en-US" altLang="ja-JP" dirty="0" smtClean="0"/>
          </a:p>
          <a:p>
            <a:r>
              <a:rPr lang="ja-JP" altLang="ja-JP" dirty="0" smtClean="0"/>
              <a:t>この</a:t>
            </a:r>
            <a:r>
              <a:rPr lang="ja-JP" altLang="ja-JP" dirty="0"/>
              <a:t>ような赤字状態のために、王雪紅は事業の継続を躊躇するようになった</a:t>
            </a:r>
            <a:r>
              <a:rPr lang="ja-JP" altLang="ja-JP" dirty="0" smtClean="0"/>
              <a:t>。</a:t>
            </a:r>
            <a:endParaRPr lang="en-US" altLang="ja-JP" dirty="0" smtClean="0"/>
          </a:p>
          <a:p>
            <a:endParaRPr lang="ja-JP" altLang="ja-JP" dirty="0"/>
          </a:p>
          <a:p>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10</a:t>
            </a:fld>
            <a:endParaRPr kumimoji="1" lang="ja-JP" altLang="en-US"/>
          </a:p>
        </p:txBody>
      </p:sp>
    </p:spTree>
    <p:extLst>
      <p:ext uri="{BB962C8B-B14F-4D97-AF65-F5344CB8AC3E}">
        <p14:creationId xmlns:p14="http://schemas.microsoft.com/office/powerpoint/2010/main" val="1725421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20000"/>
          </a:bodyPr>
          <a:lstStyle/>
          <a:p>
            <a:r>
              <a:rPr lang="ja-JP" altLang="ja-JP" dirty="0"/>
              <a:t>卓火土は王雪紅の躊躇の様子を見て、直ちに自分の住宅の不動産権利書をもって王を訪ね、自分の不動産を担保にして</a:t>
            </a:r>
            <a:r>
              <a:rPr lang="en-US" altLang="ja-JP" dirty="0"/>
              <a:t>HTC</a:t>
            </a:r>
            <a:r>
              <a:rPr lang="ja-JP" altLang="ja-JP" dirty="0"/>
              <a:t>の継続を支持するように要求した</a:t>
            </a:r>
            <a:r>
              <a:rPr lang="ja-JP" altLang="ja-JP" dirty="0" smtClean="0"/>
              <a:t>。</a:t>
            </a:r>
            <a:endParaRPr lang="en-US" altLang="ja-JP" dirty="0" smtClean="0"/>
          </a:p>
          <a:p>
            <a:r>
              <a:rPr lang="ja-JP" altLang="ja-JP" dirty="0" smtClean="0"/>
              <a:t>王</a:t>
            </a:r>
            <a:r>
              <a:rPr lang="ja-JP" altLang="ja-JP" dirty="0"/>
              <a:t>雪紅は卓火土の熱意に感動し、直ちに権利書を返して、自分の威盛（</a:t>
            </a:r>
            <a:r>
              <a:rPr lang="en-US" altLang="ja-JP" dirty="0"/>
              <a:t>VIA</a:t>
            </a:r>
            <a:r>
              <a:rPr lang="ja-JP" altLang="ja-JP" dirty="0"/>
              <a:t>）で稼いだ資金を使って、</a:t>
            </a:r>
            <a:r>
              <a:rPr lang="en-US" altLang="ja-JP" dirty="0"/>
              <a:t>HTC</a:t>
            </a:r>
            <a:r>
              <a:rPr lang="ja-JP" altLang="ja-JP" dirty="0"/>
              <a:t>に引き続いて</a:t>
            </a:r>
            <a:r>
              <a:rPr lang="en-US" altLang="ja-JP" dirty="0">
                <a:solidFill>
                  <a:srgbClr val="FF0000"/>
                </a:solidFill>
              </a:rPr>
              <a:t>2</a:t>
            </a:r>
            <a:r>
              <a:rPr lang="ja-JP" altLang="ja-JP" dirty="0">
                <a:solidFill>
                  <a:srgbClr val="FF0000"/>
                </a:solidFill>
              </a:rPr>
              <a:t>億台湾元</a:t>
            </a:r>
            <a:r>
              <a:rPr lang="ja-JP" altLang="ja-JP" dirty="0"/>
              <a:t>を投資すると伝えた</a:t>
            </a:r>
            <a:r>
              <a:rPr lang="ja-JP" altLang="ja-JP" dirty="0" smtClean="0"/>
              <a:t>。</a:t>
            </a:r>
            <a:endParaRPr lang="en-US" altLang="ja-JP" dirty="0" smtClean="0"/>
          </a:p>
          <a:p>
            <a:r>
              <a:rPr lang="ja-JP" altLang="ja-JP" dirty="0" smtClean="0"/>
              <a:t>この</a:t>
            </a:r>
            <a:r>
              <a:rPr lang="ja-JP" altLang="ja-JP" dirty="0"/>
              <a:t>話を聞いて、卓氏は大変感銘した。事実上、このビジネスチャンスを捉えて、後に王雪紅は</a:t>
            </a:r>
            <a:r>
              <a:rPr lang="en-US" altLang="ja-JP" dirty="0">
                <a:solidFill>
                  <a:srgbClr val="FF0000"/>
                </a:solidFill>
              </a:rPr>
              <a:t>10</a:t>
            </a:r>
            <a:r>
              <a:rPr lang="ja-JP" altLang="ja-JP" dirty="0">
                <a:solidFill>
                  <a:srgbClr val="FF0000"/>
                </a:solidFill>
              </a:rPr>
              <a:t>億台湾元</a:t>
            </a:r>
            <a:r>
              <a:rPr lang="ja-JP" altLang="ja-JP" dirty="0"/>
              <a:t>を投資するようになった</a:t>
            </a:r>
            <a:r>
              <a:rPr lang="ja-JP" altLang="ja-JP" dirty="0" smtClean="0"/>
              <a:t>。</a:t>
            </a:r>
            <a:endParaRPr lang="en-US" altLang="ja-JP" dirty="0" smtClean="0"/>
          </a:p>
          <a:p>
            <a:r>
              <a:rPr lang="en-US" altLang="ja-JP" dirty="0"/>
              <a:t>2000</a:t>
            </a:r>
            <a:r>
              <a:rPr lang="ja-JP" altLang="ja-JP" dirty="0"/>
              <a:t>～</a:t>
            </a:r>
            <a:r>
              <a:rPr lang="en-US" altLang="ja-JP" dirty="0"/>
              <a:t>2002</a:t>
            </a:r>
            <a:r>
              <a:rPr lang="ja-JP" altLang="ja-JP" dirty="0"/>
              <a:t>年は</a:t>
            </a:r>
            <a:r>
              <a:rPr lang="en-US" altLang="ja-JP" dirty="0"/>
              <a:t>HTC</a:t>
            </a:r>
            <a:r>
              <a:rPr lang="ja-JP" altLang="ja-JP" dirty="0"/>
              <a:t>の</a:t>
            </a:r>
            <a:r>
              <a:rPr lang="en-US" altLang="ja-JP" dirty="0"/>
              <a:t>PDA</a:t>
            </a:r>
            <a:r>
              <a:rPr lang="ja-JP" altLang="ja-JP" dirty="0"/>
              <a:t>の重要な時期である</a:t>
            </a:r>
            <a:r>
              <a:rPr lang="ja-JP" altLang="ja-JP" dirty="0" smtClean="0"/>
              <a:t>。</a:t>
            </a:r>
            <a:endParaRPr lang="en-US" altLang="ja-JP" dirty="0" smtClean="0"/>
          </a:p>
          <a:p>
            <a:r>
              <a:rPr lang="en-US" altLang="ja-JP" dirty="0" smtClean="0"/>
              <a:t>2001</a:t>
            </a:r>
            <a:r>
              <a:rPr lang="ja-JP" altLang="ja-JP" dirty="0"/>
              <a:t>年の世界の</a:t>
            </a:r>
            <a:r>
              <a:rPr lang="en-US" altLang="ja-JP" dirty="0"/>
              <a:t>PDA</a:t>
            </a:r>
            <a:r>
              <a:rPr lang="ja-JP" altLang="ja-JP" dirty="0"/>
              <a:t>市場の出荷量は</a:t>
            </a:r>
            <a:r>
              <a:rPr lang="en-US" altLang="ja-JP" dirty="0"/>
              <a:t>1,301</a:t>
            </a:r>
            <a:r>
              <a:rPr lang="ja-JP" altLang="ja-JP" dirty="0"/>
              <a:t>万台であり、そのうち、台湾企業による</a:t>
            </a:r>
            <a:r>
              <a:rPr lang="en-US" altLang="ja-JP" dirty="0"/>
              <a:t>OEM</a:t>
            </a:r>
            <a:r>
              <a:rPr lang="ja-JP" altLang="ja-JP" dirty="0"/>
              <a:t>・</a:t>
            </a:r>
            <a:r>
              <a:rPr lang="en-US" altLang="ja-JP" dirty="0"/>
              <a:t>ODM</a:t>
            </a:r>
            <a:r>
              <a:rPr lang="ja-JP" altLang="ja-JP" dirty="0"/>
              <a:t>製品の市場シェアは</a:t>
            </a:r>
            <a:r>
              <a:rPr lang="en-US" altLang="ja-JP" dirty="0"/>
              <a:t>21.6</a:t>
            </a:r>
            <a:r>
              <a:rPr lang="ja-JP" altLang="ja-JP" dirty="0"/>
              <a:t>％である</a:t>
            </a:r>
            <a:r>
              <a:rPr lang="ja-JP" altLang="ja-JP" dirty="0" smtClean="0"/>
              <a:t>。</a:t>
            </a:r>
            <a:endParaRPr lang="en-US" altLang="ja-JP" dirty="0" smtClean="0"/>
          </a:p>
          <a:p>
            <a:r>
              <a:rPr lang="ja-JP" altLang="ja-JP" dirty="0" smtClean="0"/>
              <a:t>設計</a:t>
            </a:r>
            <a:r>
              <a:rPr lang="ja-JP" altLang="ja-JP" dirty="0"/>
              <a:t>と製造専門の</a:t>
            </a:r>
            <a:r>
              <a:rPr lang="en-US" altLang="ja-JP" dirty="0"/>
              <a:t>ODM</a:t>
            </a:r>
            <a:r>
              <a:rPr lang="ja-JP" altLang="ja-JP" dirty="0"/>
              <a:t>企業は、英業達、華宇、</a:t>
            </a:r>
            <a:r>
              <a:rPr lang="en-US" altLang="ja-JP" dirty="0"/>
              <a:t>HTC</a:t>
            </a:r>
            <a:r>
              <a:rPr lang="ja-JP" altLang="ja-JP" dirty="0"/>
              <a:t>などで、製造専門の</a:t>
            </a:r>
            <a:r>
              <a:rPr lang="en-US" altLang="ja-JP" dirty="0"/>
              <a:t>OEM</a:t>
            </a:r>
            <a:r>
              <a:rPr lang="ja-JP" altLang="ja-JP" dirty="0"/>
              <a:t>企業は、華碩電脳（エイスース）、神達（</a:t>
            </a:r>
            <a:r>
              <a:rPr lang="en-US" altLang="ja-JP" dirty="0" err="1"/>
              <a:t>Mitac</a:t>
            </a:r>
            <a:r>
              <a:rPr lang="ja-JP" altLang="ja-JP" dirty="0"/>
              <a:t>）、大衆電脳</a:t>
            </a:r>
            <a:r>
              <a:rPr lang="en-US" altLang="ja-JP" dirty="0"/>
              <a:t>(FIC)</a:t>
            </a:r>
            <a:r>
              <a:rPr lang="ja-JP" altLang="ja-JP" dirty="0"/>
              <a:t>などである</a:t>
            </a:r>
            <a:r>
              <a:rPr lang="ja-JP" altLang="ja-JP" dirty="0" smtClean="0"/>
              <a:t>。</a:t>
            </a:r>
            <a:endParaRPr lang="en-US" altLang="ja-JP" dirty="0" smtClean="0"/>
          </a:p>
          <a:p>
            <a:r>
              <a:rPr lang="ja-JP" altLang="ja-JP" dirty="0" smtClean="0"/>
              <a:t>当時</a:t>
            </a:r>
            <a:r>
              <a:rPr lang="ja-JP" altLang="ja-JP" dirty="0"/>
              <a:t>、</a:t>
            </a:r>
            <a:r>
              <a:rPr lang="en-US" altLang="ja-JP" dirty="0"/>
              <a:t>HTC</a:t>
            </a:r>
            <a:r>
              <a:rPr lang="ja-JP" altLang="ja-JP" dirty="0"/>
              <a:t>の最大の顧客は</a:t>
            </a:r>
            <a:r>
              <a:rPr lang="ja-JP" altLang="ja-JP" dirty="0">
                <a:solidFill>
                  <a:srgbClr val="FF0000"/>
                </a:solidFill>
              </a:rPr>
              <a:t>コンパック</a:t>
            </a:r>
            <a:r>
              <a:rPr lang="ja-JP" altLang="ja-JP" dirty="0"/>
              <a:t>（</a:t>
            </a:r>
            <a:r>
              <a:rPr lang="en-US" altLang="ja-JP" dirty="0"/>
              <a:t>Compaq</a:t>
            </a:r>
            <a:r>
              <a:rPr lang="ja-JP" altLang="ja-JP" dirty="0"/>
              <a:t>）であり、</a:t>
            </a:r>
            <a:r>
              <a:rPr lang="en-US" altLang="ja-JP" dirty="0"/>
              <a:t>2001</a:t>
            </a:r>
            <a:r>
              <a:rPr lang="ja-JP" altLang="ja-JP" dirty="0"/>
              <a:t>年の売上高の</a:t>
            </a:r>
            <a:r>
              <a:rPr lang="en-US" altLang="ja-JP" dirty="0"/>
              <a:t>86</a:t>
            </a:r>
            <a:r>
              <a:rPr lang="ja-JP" altLang="ja-JP" dirty="0"/>
              <a:t>％はこの企業によるものである。</a:t>
            </a:r>
          </a:p>
          <a:p>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11</a:t>
            </a:fld>
            <a:endParaRPr kumimoji="1" lang="ja-JP" altLang="en-US"/>
          </a:p>
        </p:txBody>
      </p:sp>
    </p:spTree>
    <p:extLst>
      <p:ext uri="{BB962C8B-B14F-4D97-AF65-F5344CB8AC3E}">
        <p14:creationId xmlns:p14="http://schemas.microsoft.com/office/powerpoint/2010/main" val="1043021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en-US" altLang="ja-JP" dirty="0"/>
              <a:t>2000</a:t>
            </a:r>
            <a:r>
              <a:rPr lang="ja-JP" altLang="ja-JP" dirty="0"/>
              <a:t>年</a:t>
            </a:r>
            <a:r>
              <a:rPr lang="en-US" altLang="ja-JP" dirty="0"/>
              <a:t>6</a:t>
            </a:r>
            <a:r>
              <a:rPr lang="ja-JP" altLang="ja-JP" dirty="0"/>
              <a:t>月、</a:t>
            </a:r>
            <a:r>
              <a:rPr lang="en-US" altLang="ja-JP" dirty="0"/>
              <a:t>HTC</a:t>
            </a:r>
            <a:r>
              <a:rPr lang="ja-JP" altLang="ja-JP" dirty="0"/>
              <a:t>に</a:t>
            </a:r>
            <a:r>
              <a:rPr lang="en-US" altLang="ja-JP" dirty="0"/>
              <a:t>ODM</a:t>
            </a:r>
            <a:r>
              <a:rPr lang="ja-JP" altLang="ja-JP" dirty="0"/>
              <a:t>生産を委託したコンパックは </a:t>
            </a:r>
            <a:r>
              <a:rPr lang="en-US" altLang="ja-JP" dirty="0">
                <a:solidFill>
                  <a:srgbClr val="FF0000"/>
                </a:solidFill>
              </a:rPr>
              <a:t>iPAQ</a:t>
            </a:r>
            <a:r>
              <a:rPr lang="ja-JP" altLang="ja-JP" dirty="0"/>
              <a:t>（アイパック）を市場に売り出した</a:t>
            </a:r>
            <a:r>
              <a:rPr lang="ja-JP" altLang="ja-JP" dirty="0" smtClean="0"/>
              <a:t>。</a:t>
            </a:r>
            <a:endParaRPr lang="en-US" altLang="ja-JP" dirty="0" smtClean="0"/>
          </a:p>
          <a:p>
            <a:r>
              <a:rPr lang="ja-JP" altLang="ja-JP" dirty="0" smtClean="0"/>
              <a:t>この</a:t>
            </a:r>
            <a:r>
              <a:rPr lang="en-US" altLang="ja-JP" dirty="0"/>
              <a:t>Windows Mobile</a:t>
            </a:r>
            <a:r>
              <a:rPr lang="ja-JP" altLang="ja-JP" dirty="0"/>
              <a:t>を搭載した</a:t>
            </a:r>
            <a:r>
              <a:rPr lang="en-US" altLang="ja-JP" dirty="0"/>
              <a:t>PDA</a:t>
            </a:r>
            <a:r>
              <a:rPr lang="ja-JP" altLang="ja-JP" dirty="0"/>
              <a:t>はギネス世界記録で最強機能の機器としてランキングされ、世界で注目されるようになった</a:t>
            </a:r>
            <a:r>
              <a:rPr lang="ja-JP" altLang="ja-JP" dirty="0" smtClean="0"/>
              <a:t>。</a:t>
            </a:r>
            <a:endParaRPr lang="en-US" altLang="ja-JP" dirty="0" smtClean="0"/>
          </a:p>
          <a:p>
            <a:r>
              <a:rPr lang="ja-JP" altLang="ja-JP" dirty="0" smtClean="0"/>
              <a:t>この</a:t>
            </a:r>
            <a:r>
              <a:rPr lang="en-US" altLang="ja-JP" dirty="0"/>
              <a:t>PDA</a:t>
            </a:r>
            <a:r>
              <a:rPr lang="ja-JP" altLang="ja-JP" dirty="0"/>
              <a:t>はいままでの厚く、重たいバッテリー・モジュールの体積が小さくなり、ソニーの</a:t>
            </a:r>
            <a:r>
              <a:rPr lang="en-US" altLang="ja-JP" dirty="0"/>
              <a:t>LIPS</a:t>
            </a:r>
            <a:r>
              <a:rPr lang="ja-JP" altLang="ja-JP" dirty="0"/>
              <a:t>のカラー液晶を採用したために、消費者から好評が得られた</a:t>
            </a:r>
            <a:r>
              <a:rPr lang="ja-JP" altLang="ja-JP" dirty="0" smtClean="0"/>
              <a:t>。</a:t>
            </a:r>
            <a:endParaRPr lang="en-US" altLang="ja-JP" dirty="0" smtClean="0"/>
          </a:p>
          <a:p>
            <a:r>
              <a:rPr lang="ja-JP" altLang="ja-JP" dirty="0" smtClean="0"/>
              <a:t>この</a:t>
            </a:r>
            <a:r>
              <a:rPr lang="ja-JP" altLang="ja-JP" dirty="0"/>
              <a:t>製品はギネス世界最強機能の</a:t>
            </a:r>
            <a:r>
              <a:rPr lang="en-US" altLang="ja-JP" dirty="0"/>
              <a:t>PDA</a:t>
            </a:r>
            <a:r>
              <a:rPr lang="ja-JP" altLang="ja-JP" dirty="0"/>
              <a:t>として記録されるようになり、一定の地位を構築するようになった。</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12</a:t>
            </a:fld>
            <a:endParaRPr kumimoji="1" lang="ja-JP" altLang="en-US"/>
          </a:p>
        </p:txBody>
      </p:sp>
    </p:spTree>
    <p:extLst>
      <p:ext uri="{BB962C8B-B14F-4D97-AF65-F5344CB8AC3E}">
        <p14:creationId xmlns:p14="http://schemas.microsoft.com/office/powerpoint/2010/main" val="1909618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ja-JP" dirty="0"/>
              <a:t>卓火土が</a:t>
            </a:r>
            <a:r>
              <a:rPr lang="en-US" altLang="ja-JP" dirty="0"/>
              <a:t>PDA</a:t>
            </a:r>
            <a:r>
              <a:rPr lang="ja-JP" altLang="ja-JP" dirty="0"/>
              <a:t>の開発に焦点をあてた理由は、将来の電子製品の主流は軽薄短小であることである。</a:t>
            </a:r>
            <a:endParaRPr lang="en-US" altLang="ja-JP" dirty="0"/>
          </a:p>
          <a:p>
            <a:r>
              <a:rPr lang="ja-JP" altLang="ja-JP" dirty="0"/>
              <a:t>そのために、</a:t>
            </a:r>
            <a:r>
              <a:rPr lang="en-US" altLang="ja-JP" dirty="0"/>
              <a:t>HTC</a:t>
            </a:r>
            <a:r>
              <a:rPr lang="ja-JP" altLang="ja-JP" dirty="0"/>
              <a:t>が成功を収めた理由は、マイクロソフトから</a:t>
            </a:r>
            <a:r>
              <a:rPr lang="en-US" altLang="ja-JP" dirty="0">
                <a:solidFill>
                  <a:srgbClr val="FF0000"/>
                </a:solidFill>
              </a:rPr>
              <a:t>Windows CE</a:t>
            </a:r>
            <a:r>
              <a:rPr lang="ja-JP" altLang="ja-JP" dirty="0"/>
              <a:t>システムの使用権を得たことであり、この領域でのチャンスを掌握したことである。</a:t>
            </a:r>
            <a:endParaRPr lang="en-US" altLang="ja-JP" dirty="0"/>
          </a:p>
          <a:p>
            <a:r>
              <a:rPr lang="ja-JP" altLang="ja-JP" dirty="0"/>
              <a:t>そして、</a:t>
            </a:r>
            <a:r>
              <a:rPr lang="en-US" altLang="ja-JP" dirty="0"/>
              <a:t>R&amp;D</a:t>
            </a:r>
            <a:r>
              <a:rPr lang="ja-JP" altLang="ja-JP" dirty="0"/>
              <a:t>および品質の堅持であり、</a:t>
            </a:r>
            <a:r>
              <a:rPr lang="en-US" altLang="ja-JP" dirty="0"/>
              <a:t>PDA </a:t>
            </a:r>
            <a:r>
              <a:rPr lang="ja-JP" altLang="ja-JP" dirty="0"/>
              <a:t>の</a:t>
            </a:r>
            <a:r>
              <a:rPr lang="en-US" altLang="ja-JP" dirty="0"/>
              <a:t>ODM</a:t>
            </a:r>
            <a:r>
              <a:rPr lang="ja-JP" altLang="ja-JP" dirty="0"/>
              <a:t>生産に全力に注ぐことである。</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13</a:t>
            </a:fld>
            <a:endParaRPr kumimoji="1" lang="ja-JP" altLang="en-US"/>
          </a:p>
        </p:txBody>
      </p:sp>
    </p:spTree>
    <p:extLst>
      <p:ext uri="{BB962C8B-B14F-4D97-AF65-F5344CB8AC3E}">
        <p14:creationId xmlns:p14="http://schemas.microsoft.com/office/powerpoint/2010/main" val="2515498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solidFill>
                  <a:srgbClr val="FF0000"/>
                </a:solidFill>
              </a:rPr>
              <a:t>Ⅱ．携帯電話の参入期</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dirty="0" smtClean="0"/>
              <a:t>第</a:t>
            </a:r>
            <a:r>
              <a:rPr lang="en-US" altLang="ja-JP" dirty="0" smtClean="0"/>
              <a:t>2</a:t>
            </a:r>
            <a:r>
              <a:rPr lang="ja-JP" altLang="ja-JP" dirty="0"/>
              <a:t>の時期に</a:t>
            </a:r>
            <a:r>
              <a:rPr lang="en-US" altLang="ja-JP" dirty="0"/>
              <a:t>HTC</a:t>
            </a:r>
            <a:r>
              <a:rPr lang="ja-JP" altLang="ja-JP" dirty="0"/>
              <a:t>は通信機器に参入し、世界初の</a:t>
            </a:r>
            <a:r>
              <a:rPr lang="en-US" altLang="ja-JP" dirty="0"/>
              <a:t>PDA</a:t>
            </a:r>
            <a:r>
              <a:rPr lang="ja-JP" altLang="ja-JP" dirty="0"/>
              <a:t>機能付きの携帯電話（</a:t>
            </a:r>
            <a:r>
              <a:rPr lang="en-US" altLang="ja-JP" dirty="0">
                <a:solidFill>
                  <a:srgbClr val="FF0000"/>
                </a:solidFill>
              </a:rPr>
              <a:t>PDA Phone</a:t>
            </a:r>
            <a:r>
              <a:rPr lang="ja-JP" altLang="ja-JP" dirty="0"/>
              <a:t>）を製造した</a:t>
            </a:r>
            <a:r>
              <a:rPr lang="ja-JP" altLang="ja-JP" dirty="0" smtClean="0"/>
              <a:t>。</a:t>
            </a:r>
            <a:endParaRPr lang="en-US" altLang="ja-JP" dirty="0" smtClean="0"/>
          </a:p>
          <a:p>
            <a:r>
              <a:rPr lang="ja-JP" altLang="ja-JP" dirty="0" smtClean="0"/>
              <a:t>これ</a:t>
            </a:r>
            <a:r>
              <a:rPr lang="ja-JP" altLang="ja-JP" dirty="0"/>
              <a:t>は</a:t>
            </a:r>
            <a:r>
              <a:rPr lang="en-US" altLang="ja-JP" dirty="0"/>
              <a:t>HTC</a:t>
            </a:r>
            <a:r>
              <a:rPr lang="ja-JP" altLang="ja-JP" dirty="0" err="1"/>
              <a:t>の</a:t>
            </a:r>
            <a:r>
              <a:rPr lang="ja-JP" altLang="ja-JP" dirty="0" err="1">
                <a:solidFill>
                  <a:srgbClr val="FF0000"/>
                </a:solidFill>
              </a:rPr>
              <a:t>第</a:t>
            </a:r>
            <a:r>
              <a:rPr lang="en-US" altLang="ja-JP" dirty="0">
                <a:solidFill>
                  <a:srgbClr val="FF0000"/>
                </a:solidFill>
              </a:rPr>
              <a:t>2</a:t>
            </a:r>
            <a:r>
              <a:rPr lang="ja-JP" altLang="ja-JP" dirty="0">
                <a:solidFill>
                  <a:srgbClr val="FF0000"/>
                </a:solidFill>
              </a:rPr>
              <a:t>の転換</a:t>
            </a:r>
            <a:r>
              <a:rPr lang="ja-JP" altLang="ja-JP" dirty="0"/>
              <a:t>の時期である</a:t>
            </a:r>
            <a:r>
              <a:rPr lang="ja-JP" altLang="ja-JP" dirty="0" smtClean="0"/>
              <a:t>。</a:t>
            </a:r>
            <a:endParaRPr lang="en-US" altLang="ja-JP" dirty="0" smtClean="0"/>
          </a:p>
          <a:p>
            <a:r>
              <a:rPr lang="en-US" altLang="ja-JP" dirty="0" smtClean="0"/>
              <a:t>1999</a:t>
            </a:r>
            <a:r>
              <a:rPr lang="ja-JP" altLang="ja-JP" dirty="0"/>
              <a:t>年に、モバイル通信製品が人々の生活の中で欠くことができないと、周永明は考えるようになった</a:t>
            </a:r>
            <a:r>
              <a:rPr lang="ja-JP" altLang="ja-JP" dirty="0" smtClean="0"/>
              <a:t>。</a:t>
            </a:r>
            <a:endParaRPr lang="en-US" altLang="ja-JP" dirty="0" smtClean="0"/>
          </a:p>
          <a:p>
            <a:r>
              <a:rPr lang="ja-JP" altLang="ja-JP" dirty="0" smtClean="0"/>
              <a:t>この</a:t>
            </a:r>
            <a:r>
              <a:rPr lang="ja-JP" altLang="ja-JP" dirty="0"/>
              <a:t>時期に世界の</a:t>
            </a:r>
            <a:r>
              <a:rPr lang="en-US" altLang="ja-JP" dirty="0"/>
              <a:t>GSM</a:t>
            </a:r>
            <a:r>
              <a:rPr lang="ja-JP" altLang="ja-JP" dirty="0"/>
              <a:t>（</a:t>
            </a:r>
            <a:r>
              <a:rPr lang="en-US" altLang="ja-JP" dirty="0"/>
              <a:t>FDD-TDMA</a:t>
            </a:r>
            <a:r>
              <a:rPr lang="ja-JP" altLang="ja-JP" dirty="0"/>
              <a:t>方式の第２世代の携帯電話）通信市場は、ヨーロッパから発展するようになり、次第にアメリカ、日本の市場に広がるようになった。</a:t>
            </a:r>
          </a:p>
          <a:p>
            <a:r>
              <a:rPr lang="ja-JP" altLang="ja-JP" dirty="0" smtClean="0"/>
              <a:t>周永明はヨーロッパの大手通信業者を積極的に訪問し、“</a:t>
            </a:r>
            <a:r>
              <a:rPr lang="ja-JP" altLang="ja-JP" dirty="0" smtClean="0">
                <a:solidFill>
                  <a:srgbClr val="FF0000"/>
                </a:solidFill>
              </a:rPr>
              <a:t>顧客（通信事業）のニーズを受けて製造</a:t>
            </a:r>
            <a:r>
              <a:rPr lang="ja-JP" altLang="ja-JP" dirty="0" smtClean="0"/>
              <a:t>”（オプション）のビジネス方式を採用するようになった。</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14</a:t>
            </a:fld>
            <a:endParaRPr kumimoji="1" lang="ja-JP" altLang="en-US"/>
          </a:p>
        </p:txBody>
      </p:sp>
    </p:spTree>
    <p:extLst>
      <p:ext uri="{BB962C8B-B14F-4D97-AF65-F5344CB8AC3E}">
        <p14:creationId xmlns:p14="http://schemas.microsoft.com/office/powerpoint/2010/main" val="1795589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20000"/>
          </a:bodyPr>
          <a:lstStyle/>
          <a:p>
            <a:r>
              <a:rPr lang="ja-JP" altLang="ja-JP" dirty="0"/>
              <a:t>なぜこの時期に、</a:t>
            </a:r>
            <a:r>
              <a:rPr lang="en-US" altLang="ja-JP" dirty="0"/>
              <a:t>HTC</a:t>
            </a:r>
            <a:r>
              <a:rPr lang="ja-JP" altLang="ja-JP" dirty="0"/>
              <a:t>は通信事業との提携方式を採用し、ブランド企業からの受託の</a:t>
            </a:r>
            <a:r>
              <a:rPr lang="en-US" altLang="ja-JP" dirty="0"/>
              <a:t>ODM</a:t>
            </a:r>
            <a:r>
              <a:rPr lang="ja-JP" altLang="ja-JP" dirty="0"/>
              <a:t>生産を選択しなかったのか。</a:t>
            </a:r>
            <a:endParaRPr lang="en-US" altLang="ja-JP" dirty="0"/>
          </a:p>
          <a:p>
            <a:r>
              <a:rPr lang="ja-JP" altLang="ja-JP" dirty="0"/>
              <a:t>それはブランド携帯電話の</a:t>
            </a:r>
            <a:r>
              <a:rPr lang="en-US" altLang="ja-JP" dirty="0"/>
              <a:t>ODM</a:t>
            </a:r>
            <a:r>
              <a:rPr lang="ja-JP" altLang="ja-JP" dirty="0"/>
              <a:t>生産の競争が熾烈であり、優位性を勝ち取ることが難しいと考えたからである。そのために、敢えて難易度の高い通信事業との協力方式を選択するようになった</a:t>
            </a:r>
            <a:r>
              <a:rPr lang="ja-JP" altLang="ja-JP" dirty="0" smtClean="0"/>
              <a:t>。</a:t>
            </a:r>
            <a:endParaRPr lang="en-US" altLang="ja-JP" dirty="0" smtClean="0"/>
          </a:p>
          <a:p>
            <a:r>
              <a:rPr lang="en-US" altLang="ja-JP" dirty="0"/>
              <a:t>2006</a:t>
            </a:r>
            <a:r>
              <a:rPr lang="ja-JP" altLang="ja-JP" dirty="0"/>
              <a:t>年</a:t>
            </a:r>
            <a:r>
              <a:rPr lang="en-US" altLang="ja-JP" dirty="0"/>
              <a:t>5</a:t>
            </a:r>
            <a:r>
              <a:rPr lang="ja-JP" altLang="ja-JP" dirty="0"/>
              <a:t>月に</a:t>
            </a:r>
            <a:r>
              <a:rPr lang="en-US" altLang="ja-JP" dirty="0"/>
              <a:t>HTC</a:t>
            </a:r>
            <a:r>
              <a:rPr lang="ja-JP" altLang="ja-JP" dirty="0"/>
              <a:t>の株券は</a:t>
            </a:r>
            <a:r>
              <a:rPr lang="en-US" altLang="ja-JP" dirty="0"/>
              <a:t>1</a:t>
            </a:r>
            <a:r>
              <a:rPr lang="ja-JP" altLang="ja-JP" dirty="0"/>
              <a:t>株当たり</a:t>
            </a:r>
            <a:r>
              <a:rPr lang="en-US" altLang="ja-JP" dirty="0">
                <a:solidFill>
                  <a:srgbClr val="FF0000"/>
                </a:solidFill>
              </a:rPr>
              <a:t>1,220</a:t>
            </a:r>
            <a:r>
              <a:rPr lang="ja-JP" altLang="ja-JP" dirty="0">
                <a:solidFill>
                  <a:srgbClr val="FF0000"/>
                </a:solidFill>
              </a:rPr>
              <a:t>台湾元</a:t>
            </a:r>
            <a:r>
              <a:rPr lang="ja-JP" altLang="ja-JP" dirty="0"/>
              <a:t>に達し、上場株の最高株価の企業になった</a:t>
            </a:r>
            <a:r>
              <a:rPr lang="ja-JP" altLang="ja-JP" dirty="0" smtClean="0"/>
              <a:t>。</a:t>
            </a:r>
            <a:endParaRPr lang="en-US" altLang="ja-JP" dirty="0" smtClean="0"/>
          </a:p>
          <a:p>
            <a:r>
              <a:rPr lang="ja-JP" altLang="ja-JP" dirty="0" smtClean="0"/>
              <a:t>台湾</a:t>
            </a:r>
            <a:r>
              <a:rPr lang="ja-JP" altLang="ja-JP" dirty="0"/>
              <a:t>では上場株の最高株価の企業を「株王」（股王）と呼ばれている。この時期に</a:t>
            </a:r>
            <a:r>
              <a:rPr lang="en-US" altLang="ja-JP" dirty="0"/>
              <a:t>HTC</a:t>
            </a:r>
            <a:r>
              <a:rPr lang="ja-JP" altLang="ja-JP" dirty="0"/>
              <a:t>は名実とともに「</a:t>
            </a:r>
            <a:r>
              <a:rPr lang="ja-JP" altLang="ja-JP" dirty="0">
                <a:solidFill>
                  <a:srgbClr val="FF0000"/>
                </a:solidFill>
              </a:rPr>
              <a:t>株王</a:t>
            </a:r>
            <a:r>
              <a:rPr lang="ja-JP" altLang="ja-JP" dirty="0"/>
              <a:t>」になったので</a:t>
            </a:r>
            <a:r>
              <a:rPr lang="ja-JP" altLang="ja-JP" dirty="0" smtClean="0"/>
              <a:t>ある。</a:t>
            </a:r>
            <a:endParaRPr lang="ja-JP" altLang="ja-JP" dirty="0"/>
          </a:p>
          <a:p>
            <a:r>
              <a:rPr lang="en-US" altLang="ja-JP" dirty="0"/>
              <a:t>2001</a:t>
            </a:r>
            <a:r>
              <a:rPr lang="ja-JP" altLang="ja-JP" dirty="0"/>
              <a:t>年に携帯電話は第</a:t>
            </a:r>
            <a:r>
              <a:rPr lang="en-US" altLang="ja-JP" dirty="0"/>
              <a:t>2.5</a:t>
            </a:r>
            <a:r>
              <a:rPr lang="ja-JP" altLang="ja-JP" dirty="0"/>
              <a:t>世代（</a:t>
            </a:r>
            <a:r>
              <a:rPr lang="en-US" altLang="ja-JP" dirty="0"/>
              <a:t>2.5G</a:t>
            </a:r>
            <a:r>
              <a:rPr lang="ja-JP" altLang="ja-JP" dirty="0"/>
              <a:t>）に入り、通信速度が大幅に速くなった</a:t>
            </a:r>
            <a:r>
              <a:rPr lang="ja-JP" altLang="ja-JP" dirty="0" smtClean="0"/>
              <a:t>。</a:t>
            </a:r>
            <a:endParaRPr lang="en-US" altLang="ja-JP" dirty="0" smtClean="0"/>
          </a:p>
          <a:p>
            <a:r>
              <a:rPr lang="ja-JP" altLang="ja-JP" dirty="0" smtClean="0"/>
              <a:t>通信</a:t>
            </a:r>
            <a:r>
              <a:rPr lang="ja-JP" altLang="ja-JP" dirty="0"/>
              <a:t>事業は販売方式を変えて、付加価値型サービスを推進するようになった</a:t>
            </a:r>
            <a:r>
              <a:rPr lang="ja-JP" altLang="ja-JP" dirty="0" smtClean="0"/>
              <a:t>。</a:t>
            </a:r>
            <a:endParaRPr lang="en-US" altLang="ja-JP" dirty="0" smtClean="0"/>
          </a:p>
          <a:p>
            <a:r>
              <a:rPr lang="ja-JP" altLang="ja-JP" dirty="0" smtClean="0"/>
              <a:t>それ</a:t>
            </a:r>
            <a:r>
              <a:rPr lang="ja-JP" altLang="ja-JP" dirty="0"/>
              <a:t>に合わせて、通信事業からのオプション付き受注方式で、</a:t>
            </a:r>
            <a:r>
              <a:rPr lang="en-US" altLang="ja-JP" dirty="0"/>
              <a:t>HTC</a:t>
            </a:r>
            <a:r>
              <a:rPr lang="ja-JP" altLang="ja-JP" dirty="0"/>
              <a:t>は一席の地位を獲得するようになった。</a:t>
            </a:r>
          </a:p>
          <a:p>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15</a:t>
            </a:fld>
            <a:endParaRPr kumimoji="1" lang="ja-JP" altLang="en-US"/>
          </a:p>
        </p:txBody>
      </p:sp>
    </p:spTree>
    <p:extLst>
      <p:ext uri="{BB962C8B-B14F-4D97-AF65-F5344CB8AC3E}">
        <p14:creationId xmlns:p14="http://schemas.microsoft.com/office/powerpoint/2010/main" val="353347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10000"/>
          </a:bodyPr>
          <a:lstStyle/>
          <a:p>
            <a:r>
              <a:rPr lang="ja-JP" altLang="ja-JP" dirty="0"/>
              <a:t>当時の</a:t>
            </a:r>
            <a:r>
              <a:rPr lang="en-US" altLang="ja-JP" dirty="0"/>
              <a:t>HTC</a:t>
            </a:r>
            <a:r>
              <a:rPr lang="ja-JP" altLang="ja-JP" dirty="0"/>
              <a:t>の企業戦略では、マイクロソフトとの共同協力を行っていた</a:t>
            </a:r>
            <a:r>
              <a:rPr lang="ja-JP" altLang="ja-JP" dirty="0" smtClean="0"/>
              <a:t>。</a:t>
            </a:r>
            <a:endParaRPr lang="en-US" altLang="ja-JP" dirty="0" smtClean="0"/>
          </a:p>
          <a:p>
            <a:r>
              <a:rPr lang="en-US" altLang="ja-JP" dirty="0" smtClean="0"/>
              <a:t>3G</a:t>
            </a:r>
            <a:r>
              <a:rPr lang="ja-JP" altLang="ja-JP" dirty="0"/>
              <a:t>（第</a:t>
            </a:r>
            <a:r>
              <a:rPr lang="en-US" altLang="ja-JP" dirty="0"/>
              <a:t>3</a:t>
            </a:r>
            <a:r>
              <a:rPr lang="ja-JP" altLang="ja-JP" dirty="0"/>
              <a:t>世代）時代では、通信事業が統合型携帯電話で市場を主導するとマイクロソフトは考えた</a:t>
            </a:r>
            <a:r>
              <a:rPr lang="ja-JP" altLang="ja-JP" dirty="0" smtClean="0"/>
              <a:t>。</a:t>
            </a:r>
            <a:endParaRPr lang="en-US" altLang="ja-JP" dirty="0" smtClean="0"/>
          </a:p>
          <a:p>
            <a:r>
              <a:rPr lang="ja-JP" altLang="ja-JP" dirty="0" smtClean="0"/>
              <a:t>その</a:t>
            </a:r>
            <a:r>
              <a:rPr lang="ja-JP" altLang="ja-JP" dirty="0"/>
              <a:t>ために、専門チームを設けて、通信事業にサービスを提供し、この市場に積極的に参入するようになった</a:t>
            </a:r>
            <a:r>
              <a:rPr lang="ja-JP" altLang="ja-JP" dirty="0" smtClean="0"/>
              <a:t>。</a:t>
            </a:r>
            <a:endParaRPr lang="en-US" altLang="ja-JP" dirty="0" smtClean="0"/>
          </a:p>
          <a:p>
            <a:r>
              <a:rPr lang="ja-JP" altLang="ja-JP" dirty="0" smtClean="0"/>
              <a:t>過去</a:t>
            </a:r>
            <a:r>
              <a:rPr lang="ja-JP" altLang="ja-JP" dirty="0"/>
              <a:t>において、</a:t>
            </a:r>
            <a:r>
              <a:rPr lang="en-US" altLang="ja-JP" dirty="0"/>
              <a:t>HTC</a:t>
            </a:r>
            <a:r>
              <a:rPr lang="ja-JP" altLang="ja-JP" dirty="0"/>
              <a:t>とマイクロソフトとの協力のもとで、</a:t>
            </a:r>
            <a:r>
              <a:rPr lang="en-US" altLang="ja-JP" dirty="0"/>
              <a:t>HTC</a:t>
            </a:r>
            <a:r>
              <a:rPr lang="ja-JP" altLang="ja-JP" dirty="0"/>
              <a:t>は間接的に通信事業に協力するチャンスを構築するようになった</a:t>
            </a:r>
            <a:r>
              <a:rPr lang="ja-JP" altLang="ja-JP" dirty="0" smtClean="0"/>
              <a:t>。</a:t>
            </a:r>
            <a:endParaRPr lang="en-US" altLang="ja-JP" dirty="0" smtClean="0"/>
          </a:p>
          <a:p>
            <a:r>
              <a:rPr lang="ja-JP" altLang="ja-JP" dirty="0" smtClean="0"/>
              <a:t>その</a:t>
            </a:r>
            <a:r>
              <a:rPr lang="ja-JP" altLang="ja-JP" dirty="0"/>
              <a:t>ほかに、長期的に協力戦略を考慮し、顧客（通信事業）の受注の大小を問わず、戦略的な意義を持つ顧客と認めた場合、</a:t>
            </a:r>
            <a:r>
              <a:rPr lang="en-US" altLang="ja-JP" dirty="0"/>
              <a:t>HTC</a:t>
            </a:r>
            <a:r>
              <a:rPr lang="ja-JP" altLang="ja-JP" dirty="0"/>
              <a:t>は顧客のニーズを満たすように、全力で協力して新製品を開発していた</a:t>
            </a:r>
            <a:r>
              <a:rPr lang="ja-JP" altLang="ja-JP" dirty="0" smtClean="0"/>
              <a:t>。</a:t>
            </a:r>
            <a:endParaRPr lang="en-US" altLang="ja-JP" dirty="0" smtClean="0"/>
          </a:p>
          <a:p>
            <a:r>
              <a:rPr lang="ja-JP" altLang="ja-JP" dirty="0" smtClean="0"/>
              <a:t>一部</a:t>
            </a:r>
            <a:r>
              <a:rPr lang="ja-JP" altLang="ja-JP" dirty="0"/>
              <a:t>の通信事業は自社ブランドの携帯電話を持っていない場合、</a:t>
            </a:r>
            <a:r>
              <a:rPr lang="en-US" altLang="ja-JP" dirty="0"/>
              <a:t>HTC</a:t>
            </a:r>
            <a:r>
              <a:rPr lang="ja-JP" altLang="ja-JP" dirty="0" err="1"/>
              <a:t>は販</a:t>
            </a:r>
            <a:r>
              <a:rPr lang="ja-JP" altLang="ja-JP" dirty="0"/>
              <a:t>売子会社の名義で３つのブランドの</a:t>
            </a:r>
            <a:r>
              <a:rPr lang="en-US" altLang="ja-JP" dirty="0" err="1">
                <a:solidFill>
                  <a:srgbClr val="FF0000"/>
                </a:solidFill>
              </a:rPr>
              <a:t>Qtek</a:t>
            </a:r>
            <a:r>
              <a:rPr lang="ja-JP" altLang="ja-JP" dirty="0" err="1"/>
              <a:t>、</a:t>
            </a:r>
            <a:r>
              <a:rPr lang="en-US" altLang="ja-JP" dirty="0" err="1">
                <a:solidFill>
                  <a:srgbClr val="FF0000"/>
                </a:solidFill>
              </a:rPr>
              <a:t>i</a:t>
            </a:r>
            <a:r>
              <a:rPr lang="en-US" altLang="ja-JP" dirty="0">
                <a:solidFill>
                  <a:srgbClr val="FF0000"/>
                </a:solidFill>
              </a:rPr>
              <a:t>-Mate</a:t>
            </a:r>
            <a:r>
              <a:rPr lang="ja-JP" altLang="ja-JP" dirty="0"/>
              <a:t>および</a:t>
            </a:r>
            <a:r>
              <a:rPr lang="en-US" altLang="ja-JP" dirty="0" err="1">
                <a:solidFill>
                  <a:srgbClr val="FF0000"/>
                </a:solidFill>
              </a:rPr>
              <a:t>Audiovox</a:t>
            </a:r>
            <a:r>
              <a:rPr lang="ja-JP" altLang="ja-JP" dirty="0"/>
              <a:t>で、通信事業に携帯電話を提供している。</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16</a:t>
            </a:fld>
            <a:endParaRPr kumimoji="1" lang="ja-JP" altLang="en-US"/>
          </a:p>
        </p:txBody>
      </p:sp>
    </p:spTree>
    <p:extLst>
      <p:ext uri="{BB962C8B-B14F-4D97-AF65-F5344CB8AC3E}">
        <p14:creationId xmlns:p14="http://schemas.microsoft.com/office/powerpoint/2010/main" val="2384352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ja-JP" dirty="0"/>
              <a:t>一方、この時期の協力の市場をヨーロッパ、アメリカおよび日本などに焦点を合わせた</a:t>
            </a:r>
            <a:r>
              <a:rPr lang="ja-JP" altLang="ja-JP" dirty="0" smtClean="0"/>
              <a:t>。</a:t>
            </a:r>
            <a:endParaRPr lang="en-US" altLang="ja-JP" dirty="0" smtClean="0"/>
          </a:p>
          <a:p>
            <a:r>
              <a:rPr lang="ja-JP" altLang="ja-JP" dirty="0" smtClean="0"/>
              <a:t>その</a:t>
            </a:r>
            <a:r>
              <a:rPr lang="ja-JP" altLang="ja-JP" dirty="0"/>
              <a:t>理由は、これらの国々の１人当たりの所得が高く、高価格の</a:t>
            </a:r>
            <a:r>
              <a:rPr lang="en-US" altLang="ja-JP" dirty="0"/>
              <a:t>PDA</a:t>
            </a:r>
            <a:r>
              <a:rPr lang="ja-JP" altLang="ja-JP" dirty="0"/>
              <a:t>機能付きの携帯電話（</a:t>
            </a:r>
            <a:r>
              <a:rPr lang="en-US" altLang="ja-JP" dirty="0">
                <a:solidFill>
                  <a:srgbClr val="FF0000"/>
                </a:solidFill>
              </a:rPr>
              <a:t>PDA Phone</a:t>
            </a:r>
            <a:r>
              <a:rPr lang="ja-JP" altLang="ja-JP" dirty="0"/>
              <a:t>）の購買力を持つことである</a:t>
            </a:r>
            <a:r>
              <a:rPr lang="ja-JP" altLang="ja-JP" dirty="0" smtClean="0"/>
              <a:t>。</a:t>
            </a:r>
            <a:endParaRPr lang="en-US" altLang="ja-JP" dirty="0" smtClean="0"/>
          </a:p>
          <a:p>
            <a:r>
              <a:rPr lang="ja-JP" altLang="ja-JP" dirty="0" smtClean="0"/>
              <a:t>他方</a:t>
            </a:r>
            <a:r>
              <a:rPr lang="ja-JP" altLang="ja-JP" dirty="0"/>
              <a:t>、この時期の中国やインドなどの携帯電話の販売量は多いが、依然として低価格の携帯電話が主であるからである。</a:t>
            </a:r>
          </a:p>
          <a:p>
            <a:r>
              <a:rPr lang="en-US" altLang="ja-JP" dirty="0"/>
              <a:t>HTC</a:t>
            </a:r>
            <a:r>
              <a:rPr lang="ja-JP" altLang="ja-JP" dirty="0"/>
              <a:t>の活躍によって、世界各国の通信事業から注目されるようになった</a:t>
            </a:r>
            <a:r>
              <a:rPr lang="ja-JP" altLang="ja-JP" dirty="0" smtClean="0"/>
              <a:t>。</a:t>
            </a:r>
            <a:endParaRPr lang="en-US" altLang="ja-JP" dirty="0" smtClean="0"/>
          </a:p>
          <a:p>
            <a:r>
              <a:rPr lang="en-US" altLang="ja-JP" dirty="0" smtClean="0"/>
              <a:t>2002</a:t>
            </a:r>
            <a:r>
              <a:rPr lang="ja-JP" altLang="ja-JP" dirty="0"/>
              <a:t>年に、</a:t>
            </a:r>
            <a:r>
              <a:rPr lang="en-US" altLang="ja-JP" dirty="0"/>
              <a:t>HTC</a:t>
            </a:r>
            <a:r>
              <a:rPr lang="ja-JP" altLang="ja-JP" dirty="0"/>
              <a:t>はイギリス通信事業の</a:t>
            </a:r>
            <a:r>
              <a:rPr lang="en-US" altLang="ja-JP" dirty="0"/>
              <a:t>O2</a:t>
            </a:r>
            <a:r>
              <a:rPr lang="ja-JP" altLang="ja-JP" dirty="0"/>
              <a:t>およびフランス通信事業の</a:t>
            </a:r>
            <a:r>
              <a:rPr lang="en-US" altLang="ja-JP" dirty="0"/>
              <a:t>Orange</a:t>
            </a:r>
            <a:r>
              <a:rPr lang="ja-JP" altLang="ja-JP" dirty="0"/>
              <a:t>（オレンジ）社にマイクロソフトの最新プラットフォーム付き携帯電話</a:t>
            </a:r>
            <a:r>
              <a:rPr lang="en-US" altLang="ja-JP" dirty="0">
                <a:solidFill>
                  <a:srgbClr val="FF0000"/>
                </a:solidFill>
              </a:rPr>
              <a:t>Smartphone2002</a:t>
            </a:r>
            <a:r>
              <a:rPr lang="en-US" altLang="ja-JP" dirty="0"/>
              <a:t>(O2</a:t>
            </a:r>
            <a:r>
              <a:rPr lang="ja-JP" altLang="ja-JP" dirty="0"/>
              <a:t>の製品名は</a:t>
            </a:r>
            <a:r>
              <a:rPr lang="en-US" altLang="ja-JP" dirty="0"/>
              <a:t>O2 XDA</a:t>
            </a:r>
            <a:r>
              <a:rPr lang="ja-JP" altLang="ja-JP" dirty="0"/>
              <a:t>および</a:t>
            </a:r>
            <a:r>
              <a:rPr lang="en-US" altLang="ja-JP" dirty="0"/>
              <a:t>Orange </a:t>
            </a:r>
            <a:r>
              <a:rPr lang="ja-JP" altLang="ja-JP" dirty="0"/>
              <a:t>の製品名は</a:t>
            </a:r>
            <a:r>
              <a:rPr lang="en-US" altLang="ja-JP" dirty="0"/>
              <a:t>Orange  SPV)</a:t>
            </a:r>
            <a:r>
              <a:rPr lang="ja-JP" altLang="ja-JP" dirty="0"/>
              <a:t>をいち早く開発した</a:t>
            </a:r>
            <a:r>
              <a:rPr lang="ja-JP" altLang="ja-JP" dirty="0" smtClean="0"/>
              <a:t>。</a:t>
            </a:r>
            <a:endParaRPr lang="en-US" altLang="ja-JP" dirty="0" smtClean="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17</a:t>
            </a:fld>
            <a:endParaRPr kumimoji="1" lang="ja-JP" altLang="en-US"/>
          </a:p>
        </p:txBody>
      </p:sp>
    </p:spTree>
    <p:extLst>
      <p:ext uri="{BB962C8B-B14F-4D97-AF65-F5344CB8AC3E}">
        <p14:creationId xmlns:p14="http://schemas.microsoft.com/office/powerpoint/2010/main" val="3612325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ja-JP" dirty="0"/>
              <a:t>そのほかに、通信事業のモバイル通信サービスネットワークの構築に協力し、製品の実用的便利性を強化して、間接的には通信事業の消費者からの売上高を向上させることである。</a:t>
            </a:r>
            <a:endParaRPr lang="en-US" altLang="ja-JP" dirty="0"/>
          </a:p>
          <a:p>
            <a:r>
              <a:rPr lang="en-US" altLang="ja-JP" dirty="0"/>
              <a:t>HTC</a:t>
            </a:r>
            <a:r>
              <a:rPr lang="ja-JP" altLang="ja-JP" dirty="0"/>
              <a:t>の</a:t>
            </a:r>
            <a:r>
              <a:rPr lang="en-US" altLang="ja-JP" dirty="0"/>
              <a:t>XDA</a:t>
            </a:r>
            <a:r>
              <a:rPr lang="ja-JP" altLang="ja-JP" dirty="0"/>
              <a:t>シリーズは世界初のカラー画像の</a:t>
            </a:r>
            <a:r>
              <a:rPr lang="en-US" altLang="ja-JP" dirty="0"/>
              <a:t>PDA</a:t>
            </a:r>
            <a:r>
              <a:rPr lang="ja-JP" altLang="ja-JP" dirty="0"/>
              <a:t>機能付きの携帯電話であり、イギリスおよびドイツでよく売れた。</a:t>
            </a:r>
            <a:endParaRPr lang="en-US" altLang="ja-JP" dirty="0"/>
          </a:p>
          <a:p>
            <a:r>
              <a:rPr lang="ja-JP" altLang="ja-JP" dirty="0"/>
              <a:t>イギリスの最大手雑誌はこの</a:t>
            </a:r>
            <a:r>
              <a:rPr lang="en-US" altLang="ja-JP" dirty="0"/>
              <a:t>PDA</a:t>
            </a:r>
            <a:r>
              <a:rPr lang="ja-JP" altLang="ja-JP" dirty="0"/>
              <a:t>機能付きの携帯電話（</a:t>
            </a:r>
            <a:r>
              <a:rPr lang="en-US" altLang="ja-JP" dirty="0"/>
              <a:t>PDA Phone</a:t>
            </a:r>
            <a:r>
              <a:rPr lang="ja-JP" altLang="ja-JP" dirty="0"/>
              <a:t>）を「掌中コンピューターの王様」（</a:t>
            </a:r>
            <a:r>
              <a:rPr lang="en-US" altLang="ja-JP" dirty="0">
                <a:solidFill>
                  <a:srgbClr val="FF0000"/>
                </a:solidFill>
              </a:rPr>
              <a:t>King of Handheld</a:t>
            </a:r>
            <a:r>
              <a:rPr lang="ja-JP" altLang="ja-JP" dirty="0"/>
              <a:t>）と</a:t>
            </a:r>
            <a:r>
              <a:rPr lang="ja-JP" altLang="ja-JP" dirty="0" smtClean="0"/>
              <a:t>称した。</a:t>
            </a:r>
            <a:endParaRPr lang="en-US" altLang="ja-JP" dirty="0" smtClean="0"/>
          </a:p>
          <a:p>
            <a:r>
              <a:rPr lang="en-US" altLang="ja-JP" dirty="0" smtClean="0"/>
              <a:t>HTC</a:t>
            </a:r>
            <a:r>
              <a:rPr lang="ja-JP" altLang="ja-JP" dirty="0"/>
              <a:t>はネット、娯楽、映像、音声、</a:t>
            </a:r>
            <a:r>
              <a:rPr lang="en-US" altLang="ja-JP" dirty="0"/>
              <a:t>PDA</a:t>
            </a:r>
            <a:r>
              <a:rPr lang="ja-JP" altLang="ja-JP" dirty="0"/>
              <a:t>などの機能の高画質、カラーの大画面を</a:t>
            </a:r>
            <a:r>
              <a:rPr lang="en-US" altLang="ja-JP" dirty="0"/>
              <a:t>1</a:t>
            </a:r>
            <a:r>
              <a:rPr lang="ja-JP" altLang="ja-JP" dirty="0"/>
              <a:t>台の携帯電話に内蔵させた</a:t>
            </a:r>
            <a:r>
              <a:rPr lang="ja-JP" altLang="ja-JP" dirty="0" smtClean="0"/>
              <a:t>。</a:t>
            </a:r>
            <a:endParaRPr lang="en-US" altLang="ja-JP" dirty="0" smtClean="0"/>
          </a:p>
          <a:p>
            <a:endParaRPr lang="ja-JP" altLang="ja-JP"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18</a:t>
            </a:fld>
            <a:endParaRPr kumimoji="1" lang="ja-JP" altLang="en-US"/>
          </a:p>
        </p:txBody>
      </p:sp>
    </p:spTree>
    <p:extLst>
      <p:ext uri="{BB962C8B-B14F-4D97-AF65-F5344CB8AC3E}">
        <p14:creationId xmlns:p14="http://schemas.microsoft.com/office/powerpoint/2010/main" val="284554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ja-JP" dirty="0"/>
              <a:t>つまり、携帯電話は単に通話だけのツールでなく、自由に楽しむことができ、世界と連結できるプラットフォームを持って、携帯電話の新しい世代に入るようになった。</a:t>
            </a:r>
            <a:endParaRPr lang="en-US" altLang="ja-JP" dirty="0"/>
          </a:p>
          <a:p>
            <a:r>
              <a:rPr lang="en-US" altLang="ja-JP" dirty="0"/>
              <a:t>HTC</a:t>
            </a:r>
            <a:r>
              <a:rPr lang="ja-JP" altLang="ja-JP" dirty="0"/>
              <a:t>は積極的に顧客（通信事業）と共同で新製品を開発し、顧客の通信サービスを理解して、携帯電話の“顧客のニーズを受けて製造”（オプション）を行うようになった。</a:t>
            </a:r>
            <a:endParaRPr lang="en-US" altLang="ja-JP" dirty="0"/>
          </a:p>
          <a:p>
            <a:r>
              <a:rPr lang="en-US" altLang="ja-JP" dirty="0"/>
              <a:t>HTC</a:t>
            </a:r>
            <a:r>
              <a:rPr lang="ja-JP" altLang="ja-JP" dirty="0"/>
              <a:t>は世界の通信市場に積極的に参入し、販売サービスのシステムを構築し、のちには自社ブランドの基礎を構築するようになった。</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19</a:t>
            </a:fld>
            <a:endParaRPr kumimoji="1" lang="ja-JP" altLang="en-US"/>
          </a:p>
        </p:txBody>
      </p:sp>
    </p:spTree>
    <p:extLst>
      <p:ext uri="{BB962C8B-B14F-4D97-AF65-F5344CB8AC3E}">
        <p14:creationId xmlns:p14="http://schemas.microsoft.com/office/powerpoint/2010/main" val="38674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solidFill>
                  <a:srgbClr val="FF0000"/>
                </a:solidFill>
              </a:rPr>
              <a:t>はじめに</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1996</a:t>
            </a:r>
            <a:r>
              <a:rPr lang="ja-JP" altLang="ja-JP" dirty="0"/>
              <a:t>年に英業達（インペンテック）は米系企業の</a:t>
            </a:r>
            <a:r>
              <a:rPr lang="ja-JP" altLang="ja-JP" dirty="0">
                <a:solidFill>
                  <a:srgbClr val="FF0000"/>
                </a:solidFill>
              </a:rPr>
              <a:t>迪吉多電脳</a:t>
            </a:r>
            <a:r>
              <a:rPr lang="ja-JP" altLang="ja-JP" dirty="0"/>
              <a:t>（</a:t>
            </a:r>
            <a:r>
              <a:rPr lang="en-US" altLang="ja-JP" dirty="0"/>
              <a:t>Digital Equipment Co. </a:t>
            </a:r>
            <a:r>
              <a:rPr lang="ja-JP" altLang="ja-JP" dirty="0" err="1"/>
              <a:t>、</a:t>
            </a:r>
            <a:r>
              <a:rPr lang="ja-JP" altLang="ja-JP" dirty="0"/>
              <a:t>以下、</a:t>
            </a:r>
            <a:r>
              <a:rPr lang="en-US" altLang="ja-JP" dirty="0"/>
              <a:t> DEC</a:t>
            </a:r>
            <a:r>
              <a:rPr lang="ja-JP" altLang="ja-JP" dirty="0"/>
              <a:t>）の大渓工場を買収した</a:t>
            </a:r>
            <a:r>
              <a:rPr lang="ja-JP" altLang="ja-JP" dirty="0" smtClean="0"/>
              <a:t>。</a:t>
            </a:r>
            <a:endParaRPr lang="en-US" altLang="ja-JP" dirty="0" smtClean="0"/>
          </a:p>
          <a:p>
            <a:r>
              <a:rPr lang="ja-JP" altLang="ja-JP" dirty="0" smtClean="0"/>
              <a:t>当時</a:t>
            </a:r>
            <a:r>
              <a:rPr lang="ja-JP" altLang="ja-JP" dirty="0"/>
              <a:t>、この工場の工程処所長の</a:t>
            </a:r>
            <a:r>
              <a:rPr lang="ja-JP" altLang="ja-JP" dirty="0">
                <a:solidFill>
                  <a:srgbClr val="FF0000"/>
                </a:solidFill>
              </a:rPr>
              <a:t>卓火土</a:t>
            </a:r>
            <a:r>
              <a:rPr lang="ja-JP" altLang="ja-JP" dirty="0"/>
              <a:t>、ミャンマ華僑出身のサーバー・プラットフォーン設計部長の</a:t>
            </a:r>
            <a:r>
              <a:rPr lang="ja-JP" altLang="ja-JP" dirty="0">
                <a:solidFill>
                  <a:srgbClr val="FF0000"/>
                </a:solidFill>
              </a:rPr>
              <a:t>周永明</a:t>
            </a:r>
            <a:r>
              <a:rPr lang="ja-JP" altLang="ja-JP" dirty="0"/>
              <a:t>（</a:t>
            </a:r>
            <a:r>
              <a:rPr lang="en-US" altLang="ja-JP" dirty="0"/>
              <a:t>Peter Chou</a:t>
            </a:r>
            <a:r>
              <a:rPr lang="ja-JP" altLang="ja-JP" dirty="0"/>
              <a:t>）および次長（協理）の</a:t>
            </a:r>
            <a:r>
              <a:rPr lang="ja-JP" altLang="ja-JP" dirty="0">
                <a:solidFill>
                  <a:srgbClr val="FF0000"/>
                </a:solidFill>
              </a:rPr>
              <a:t>劉慶東</a:t>
            </a:r>
            <a:r>
              <a:rPr lang="ja-JP" altLang="ja-JP" dirty="0"/>
              <a:t>など</a:t>
            </a:r>
            <a:r>
              <a:rPr lang="en-US" altLang="ja-JP" dirty="0"/>
              <a:t>3</a:t>
            </a:r>
            <a:r>
              <a:rPr lang="ja-JP" altLang="ja-JP" dirty="0"/>
              <a:t>人はリストラされ、失業に陥った</a:t>
            </a:r>
            <a:r>
              <a:rPr lang="ja-JP" altLang="ja-JP" dirty="0" smtClean="0"/>
              <a:t>。</a:t>
            </a:r>
            <a:endParaRPr lang="en-US" altLang="ja-JP" dirty="0" smtClean="0"/>
          </a:p>
          <a:p>
            <a:r>
              <a:rPr lang="ja-JP" altLang="ja-JP" dirty="0" smtClean="0"/>
              <a:t>その後</a:t>
            </a:r>
            <a:r>
              <a:rPr lang="ja-JP" altLang="ja-JP" dirty="0"/>
              <a:t>、威盛電子（</a:t>
            </a:r>
            <a:r>
              <a:rPr lang="en-US" altLang="ja-JP" dirty="0"/>
              <a:t>VIA</a:t>
            </a:r>
            <a:r>
              <a:rPr lang="ja-JP" altLang="ja-JP" dirty="0"/>
              <a:t>）の董事長（会長）・</a:t>
            </a:r>
            <a:r>
              <a:rPr lang="ja-JP" altLang="ja-JP" dirty="0">
                <a:solidFill>
                  <a:srgbClr val="FF0000"/>
                </a:solidFill>
              </a:rPr>
              <a:t>王雪紅</a:t>
            </a:r>
            <a:r>
              <a:rPr lang="en-US" altLang="ja-JP" dirty="0"/>
              <a:t>(Cher Wang)</a:t>
            </a:r>
            <a:r>
              <a:rPr lang="ja-JP" altLang="ja-JP" dirty="0"/>
              <a:t>と知り合って、威盛電子に入社した。</a:t>
            </a:r>
          </a:p>
          <a:p>
            <a:r>
              <a:rPr lang="en-US" altLang="ja-JP" dirty="0"/>
              <a:t>1997</a:t>
            </a:r>
            <a:r>
              <a:rPr lang="ja-JP" altLang="ja-JP" dirty="0"/>
              <a:t>年</a:t>
            </a:r>
            <a:r>
              <a:rPr lang="en-US" altLang="ja-JP" dirty="0"/>
              <a:t>5</a:t>
            </a:r>
            <a:r>
              <a:rPr lang="ja-JP" altLang="ja-JP" dirty="0"/>
              <a:t>月</a:t>
            </a:r>
            <a:r>
              <a:rPr lang="en-US" altLang="ja-JP" dirty="0"/>
              <a:t>15</a:t>
            </a:r>
            <a:r>
              <a:rPr lang="ja-JP" altLang="ja-JP" dirty="0"/>
              <a:t>日に</a:t>
            </a:r>
            <a:r>
              <a:rPr lang="ja-JP" altLang="ja-JP" dirty="0">
                <a:solidFill>
                  <a:srgbClr val="FF0000"/>
                </a:solidFill>
              </a:rPr>
              <a:t>宏達国際電子股份有限公司</a:t>
            </a:r>
            <a:r>
              <a:rPr lang="ja-JP" altLang="ja-JP" dirty="0"/>
              <a:t>（</a:t>
            </a:r>
            <a:r>
              <a:rPr lang="en-US" altLang="ja-JP" dirty="0"/>
              <a:t>High Tech Computer</a:t>
            </a:r>
            <a:r>
              <a:rPr lang="ja-JP" altLang="ja-JP" dirty="0" err="1"/>
              <a:t>、</a:t>
            </a:r>
            <a:r>
              <a:rPr lang="en-US" altLang="ja-JP" dirty="0"/>
              <a:t>2008</a:t>
            </a:r>
            <a:r>
              <a:rPr lang="ja-JP" altLang="ja-JP" dirty="0"/>
              <a:t>年に</a:t>
            </a:r>
            <a:r>
              <a:rPr lang="en-US" altLang="ja-JP" dirty="0"/>
              <a:t>HTC Computer</a:t>
            </a:r>
            <a:r>
              <a:rPr lang="ja-JP" altLang="ja-JP" dirty="0"/>
              <a:t>に名称変更、以下、</a:t>
            </a:r>
            <a:r>
              <a:rPr lang="en-US" altLang="ja-JP" dirty="0">
                <a:solidFill>
                  <a:srgbClr val="FF0000"/>
                </a:solidFill>
              </a:rPr>
              <a:t>HTC</a:t>
            </a:r>
            <a:r>
              <a:rPr lang="ja-JP" altLang="ja-JP" dirty="0"/>
              <a:t>）が設立され、当時、この企業の資本額は</a:t>
            </a:r>
            <a:r>
              <a:rPr lang="en-US" altLang="ja-JP" dirty="0"/>
              <a:t>500</a:t>
            </a:r>
            <a:r>
              <a:rPr lang="ja-JP" altLang="ja-JP" dirty="0"/>
              <a:t>万台湾元である</a:t>
            </a:r>
            <a:r>
              <a:rPr lang="ja-JP" altLang="ja-JP" dirty="0" smtClean="0"/>
              <a:t>。</a:t>
            </a:r>
            <a:endParaRPr lang="en-US" altLang="ja-JP" dirty="0"/>
          </a:p>
          <a:p>
            <a:r>
              <a:rPr lang="ja-JP" altLang="ja-JP" dirty="0" smtClean="0"/>
              <a:t>この</a:t>
            </a:r>
            <a:r>
              <a:rPr lang="ja-JP" altLang="ja-JP" dirty="0"/>
              <a:t>時に卓火土、周永明および劉慶東</a:t>
            </a:r>
            <a:r>
              <a:rPr lang="ja-JP" altLang="ja-JP" dirty="0" smtClean="0"/>
              <a:t>など</a:t>
            </a:r>
            <a:r>
              <a:rPr lang="ja-JP" altLang="en-US" dirty="0" smtClean="0"/>
              <a:t>の</a:t>
            </a:r>
            <a:r>
              <a:rPr lang="ja-JP" altLang="ja-JP" dirty="0" smtClean="0"/>
              <a:t>主要</a:t>
            </a:r>
            <a:r>
              <a:rPr lang="ja-JP" altLang="ja-JP" dirty="0"/>
              <a:t>な幹部は</a:t>
            </a:r>
            <a:r>
              <a:rPr lang="en-US" altLang="ja-JP" dirty="0"/>
              <a:t>HTC</a:t>
            </a:r>
            <a:r>
              <a:rPr lang="ja-JP" altLang="ja-JP" dirty="0"/>
              <a:t>に移籍した。つまり、</a:t>
            </a:r>
            <a:r>
              <a:rPr lang="en-US" altLang="ja-JP" dirty="0"/>
              <a:t>HTC</a:t>
            </a:r>
            <a:r>
              <a:rPr lang="ja-JP" altLang="ja-JP" dirty="0"/>
              <a:t>の設立</a:t>
            </a:r>
            <a:r>
              <a:rPr lang="ja-JP" altLang="ja-JP" dirty="0" smtClean="0"/>
              <a:t>時の</a:t>
            </a:r>
            <a:r>
              <a:rPr lang="ja-JP" altLang="ja-JP" dirty="0"/>
              <a:t>主な幹部は、</a:t>
            </a:r>
            <a:r>
              <a:rPr lang="en-US" altLang="ja-JP" dirty="0"/>
              <a:t>DEC</a:t>
            </a:r>
            <a:r>
              <a:rPr lang="ja-JP" altLang="ja-JP" dirty="0"/>
              <a:t>の研究開発</a:t>
            </a:r>
            <a:r>
              <a:rPr lang="en-US" altLang="ja-JP" dirty="0"/>
              <a:t>(R&amp;D)</a:t>
            </a:r>
            <a:r>
              <a:rPr lang="ja-JP" altLang="ja-JP" dirty="0"/>
              <a:t>チームのメンバーであり、サーバー製品の開発に精通していた。</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2</a:t>
            </a:fld>
            <a:endParaRPr kumimoji="1" lang="ja-JP" altLang="en-US"/>
          </a:p>
        </p:txBody>
      </p:sp>
    </p:spTree>
    <p:extLst>
      <p:ext uri="{BB962C8B-B14F-4D97-AF65-F5344CB8AC3E}">
        <p14:creationId xmlns:p14="http://schemas.microsoft.com/office/powerpoint/2010/main" val="2420504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solidFill>
                  <a:srgbClr val="FF0000"/>
                </a:solidFill>
              </a:rPr>
              <a:t>Ⅲ．自社ブランドの構築期</a:t>
            </a:r>
            <a:br>
              <a:rPr lang="ja-JP" altLang="ja-JP" dirty="0">
                <a:solidFill>
                  <a:srgbClr val="FF0000"/>
                </a:solidFill>
              </a:rPr>
            </a:br>
            <a:endParaRPr kumimoji="1" lang="ja-JP" altLang="en-US" dirty="0">
              <a:solidFill>
                <a:srgbClr val="FF0000"/>
              </a:solidFill>
            </a:endParaRPr>
          </a:p>
        </p:txBody>
      </p:sp>
      <p:sp>
        <p:nvSpPr>
          <p:cNvPr id="3" name="コンテンツ プレースホルダー 2"/>
          <p:cNvSpPr>
            <a:spLocks noGrp="1"/>
          </p:cNvSpPr>
          <p:nvPr>
            <p:ph idx="1"/>
          </p:nvPr>
        </p:nvSpPr>
        <p:spPr/>
        <p:txBody>
          <a:bodyPr>
            <a:normAutofit lnSpcReduction="10000"/>
          </a:bodyPr>
          <a:lstStyle/>
          <a:p>
            <a:r>
              <a:rPr lang="en-US" altLang="ja-JP" dirty="0" smtClean="0"/>
              <a:t>2001</a:t>
            </a:r>
            <a:r>
              <a:rPr lang="ja-JP" altLang="ja-JP" dirty="0"/>
              <a:t>年ごろから日米欧の通信事業は</a:t>
            </a:r>
            <a:r>
              <a:rPr lang="en-US" altLang="ja-JP" dirty="0">
                <a:solidFill>
                  <a:srgbClr val="FF0000"/>
                </a:solidFill>
              </a:rPr>
              <a:t>3G</a:t>
            </a:r>
            <a:r>
              <a:rPr lang="ja-JP" altLang="ja-JP" dirty="0"/>
              <a:t>（第</a:t>
            </a:r>
            <a:r>
              <a:rPr lang="en-US" altLang="ja-JP" dirty="0"/>
              <a:t>3</a:t>
            </a:r>
            <a:r>
              <a:rPr lang="ja-JP" altLang="ja-JP" dirty="0"/>
              <a:t>世代）の携帯電話のサービスを開始した</a:t>
            </a:r>
            <a:r>
              <a:rPr lang="ja-JP" altLang="ja-JP" dirty="0" smtClean="0"/>
              <a:t>。</a:t>
            </a:r>
            <a:endParaRPr lang="en-US" altLang="ja-JP" dirty="0" smtClean="0"/>
          </a:p>
          <a:p>
            <a:r>
              <a:rPr lang="ja-JP" altLang="ja-JP" dirty="0" smtClean="0"/>
              <a:t>しかしながら</a:t>
            </a:r>
            <a:r>
              <a:rPr lang="ja-JP" altLang="ja-JP" dirty="0"/>
              <a:t>、</a:t>
            </a:r>
            <a:r>
              <a:rPr lang="en-US" altLang="ja-JP" dirty="0"/>
              <a:t>2006</a:t>
            </a:r>
            <a:r>
              <a:rPr lang="ja-JP" altLang="ja-JP" dirty="0"/>
              <a:t>年に至るまで</a:t>
            </a:r>
            <a:r>
              <a:rPr lang="en-US" altLang="ja-JP" dirty="0"/>
              <a:t>3G</a:t>
            </a:r>
            <a:r>
              <a:rPr lang="ja-JP" altLang="ja-JP" dirty="0"/>
              <a:t>携帯電話の市場シェアは、わずか</a:t>
            </a:r>
            <a:r>
              <a:rPr lang="en-US" altLang="ja-JP" dirty="0"/>
              <a:t>5.4</a:t>
            </a:r>
            <a:r>
              <a:rPr lang="ja-JP" altLang="ja-JP" dirty="0"/>
              <a:t>％であった</a:t>
            </a:r>
            <a:r>
              <a:rPr lang="ja-JP" altLang="ja-JP" dirty="0" smtClean="0"/>
              <a:t>。</a:t>
            </a:r>
            <a:endParaRPr lang="en-US" altLang="ja-JP" dirty="0" smtClean="0"/>
          </a:p>
          <a:p>
            <a:r>
              <a:rPr lang="ja-JP" altLang="ja-JP" dirty="0" smtClean="0"/>
              <a:t>当時</a:t>
            </a:r>
            <a:r>
              <a:rPr lang="ja-JP" altLang="ja-JP" dirty="0"/>
              <a:t>、通信事業サービスの成功例は、</a:t>
            </a:r>
            <a:r>
              <a:rPr lang="en-US" altLang="ja-JP" dirty="0"/>
              <a:t>NTT</a:t>
            </a:r>
            <a:r>
              <a:rPr lang="ja-JP" altLang="ja-JP" dirty="0"/>
              <a:t>　</a:t>
            </a:r>
            <a:r>
              <a:rPr lang="en-US" altLang="ja-JP" dirty="0"/>
              <a:t>DoCoMo</a:t>
            </a:r>
            <a:r>
              <a:rPr lang="ja-JP" altLang="ja-JP" dirty="0"/>
              <a:t>（ドコモ）の</a:t>
            </a:r>
            <a:r>
              <a:rPr lang="en-US" altLang="ja-JP" dirty="0"/>
              <a:t>2.5G</a:t>
            </a:r>
            <a:r>
              <a:rPr lang="ja-JP" altLang="ja-JP" dirty="0" err="1"/>
              <a:t>の携</a:t>
            </a:r>
            <a:r>
              <a:rPr lang="ja-JP" altLang="ja-JP" dirty="0"/>
              <a:t>帯電話を基礎にした</a:t>
            </a:r>
            <a:r>
              <a:rPr lang="en-US" altLang="ja-JP" dirty="0" err="1"/>
              <a:t>i</a:t>
            </a:r>
            <a:r>
              <a:rPr lang="en-US" altLang="ja-JP" dirty="0"/>
              <a:t>-mode</a:t>
            </a:r>
            <a:r>
              <a:rPr lang="ja-JP" altLang="ja-JP" dirty="0"/>
              <a:t>（アイモード）サービスが、消費者から大きな支持が得られた</a:t>
            </a:r>
            <a:r>
              <a:rPr lang="ja-JP" altLang="ja-JP" dirty="0" smtClean="0"/>
              <a:t>。</a:t>
            </a:r>
            <a:endParaRPr lang="en-US" altLang="ja-JP" dirty="0" smtClean="0"/>
          </a:p>
          <a:p>
            <a:r>
              <a:rPr lang="ja-JP" altLang="ja-JP" dirty="0" smtClean="0"/>
              <a:t>この</a:t>
            </a:r>
            <a:r>
              <a:rPr lang="ja-JP" altLang="ja-JP" dirty="0"/>
              <a:t>成功例によって、通信事業は</a:t>
            </a:r>
            <a:r>
              <a:rPr lang="en-US" altLang="ja-JP" dirty="0"/>
              <a:t>3G</a:t>
            </a:r>
            <a:r>
              <a:rPr lang="ja-JP" altLang="ja-JP" dirty="0"/>
              <a:t>市場への移行を牽引するようになった</a:t>
            </a:r>
            <a:r>
              <a:rPr lang="ja-JP" altLang="ja-JP" dirty="0" smtClean="0"/>
              <a:t>。</a:t>
            </a:r>
            <a:endParaRPr lang="en-US" altLang="ja-JP" dirty="0" smtClean="0"/>
          </a:p>
          <a:p>
            <a:r>
              <a:rPr lang="en-US" altLang="ja-JP" dirty="0" smtClean="0">
                <a:solidFill>
                  <a:srgbClr val="FF0000"/>
                </a:solidFill>
              </a:rPr>
              <a:t>3G</a:t>
            </a:r>
            <a:r>
              <a:rPr lang="ja-JP" altLang="ja-JP" dirty="0"/>
              <a:t>携帯電話の最大のセールスポイントは、高速データの送信であり、ブロードバンドで音楽や映像のデジタルコンテンツを送信・受信ができることである</a:t>
            </a:r>
            <a:r>
              <a:rPr lang="ja-JP" altLang="ja-JP" dirty="0" smtClean="0"/>
              <a:t>。</a:t>
            </a:r>
            <a:endParaRPr lang="en-US" altLang="ja-JP" dirty="0" smtClean="0"/>
          </a:p>
          <a:p>
            <a:r>
              <a:rPr lang="ja-JP" altLang="ja-JP" dirty="0" smtClean="0"/>
              <a:t>この</a:t>
            </a:r>
            <a:r>
              <a:rPr lang="ja-JP" altLang="ja-JP" dirty="0"/>
              <a:t>新たなニーズに応じて、通信事業や携帯電話の製造企業は、相互的に協力しあう新製品を開発するようになった。</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20</a:t>
            </a:fld>
            <a:endParaRPr kumimoji="1" lang="ja-JP" altLang="en-US"/>
          </a:p>
        </p:txBody>
      </p:sp>
    </p:spTree>
    <p:extLst>
      <p:ext uri="{BB962C8B-B14F-4D97-AF65-F5344CB8AC3E}">
        <p14:creationId xmlns:p14="http://schemas.microsoft.com/office/powerpoint/2010/main" val="461004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ja-JP" dirty="0" smtClean="0"/>
              <a:t>この時期に、</a:t>
            </a:r>
            <a:r>
              <a:rPr lang="en-US" altLang="ja-JP" dirty="0" smtClean="0"/>
              <a:t>HTC</a:t>
            </a:r>
            <a:r>
              <a:rPr lang="ja-JP" altLang="ja-JP" dirty="0" smtClean="0"/>
              <a:t>は</a:t>
            </a:r>
            <a:r>
              <a:rPr lang="en-US" altLang="ja-JP" dirty="0" smtClean="0"/>
              <a:t>3G</a:t>
            </a:r>
            <a:r>
              <a:rPr lang="ja-JP" altLang="ja-JP" dirty="0" smtClean="0"/>
              <a:t>時代の新しいビジネスチャンスを反映して、</a:t>
            </a:r>
            <a:r>
              <a:rPr lang="en-US" altLang="ja-JP" dirty="0" smtClean="0"/>
              <a:t>3G</a:t>
            </a:r>
            <a:r>
              <a:rPr lang="ja-JP" altLang="ja-JP" dirty="0" smtClean="0"/>
              <a:t>対応の</a:t>
            </a:r>
            <a:r>
              <a:rPr lang="en-US" altLang="ja-JP" dirty="0" smtClean="0"/>
              <a:t>PDA</a:t>
            </a:r>
            <a:r>
              <a:rPr lang="ja-JP" altLang="ja-JP" dirty="0" smtClean="0"/>
              <a:t>機能付きの携帯電話を開発するようになった。</a:t>
            </a:r>
            <a:endParaRPr lang="en-US" altLang="ja-JP" dirty="0" smtClean="0"/>
          </a:p>
          <a:p>
            <a:r>
              <a:rPr lang="en-US" altLang="ja-JP" dirty="0" smtClean="0"/>
              <a:t>2006</a:t>
            </a:r>
            <a:r>
              <a:rPr lang="ja-JP" altLang="ja-JP" dirty="0" smtClean="0"/>
              <a:t>年</a:t>
            </a:r>
            <a:r>
              <a:rPr lang="en-US" altLang="ja-JP" dirty="0" smtClean="0"/>
              <a:t>6</a:t>
            </a:r>
            <a:r>
              <a:rPr lang="ja-JP" altLang="ja-JP" dirty="0" smtClean="0"/>
              <a:t>月末に、</a:t>
            </a:r>
            <a:r>
              <a:rPr lang="en-US" altLang="ja-JP" dirty="0" smtClean="0"/>
              <a:t>HTC</a:t>
            </a:r>
            <a:r>
              <a:rPr lang="ja-JP" altLang="ja-JP" dirty="0" smtClean="0"/>
              <a:t>は最初の</a:t>
            </a:r>
            <a:r>
              <a:rPr lang="en-US" altLang="ja-JP" dirty="0" smtClean="0"/>
              <a:t>3.5G</a:t>
            </a:r>
            <a:r>
              <a:rPr lang="ja-JP" altLang="ja-JP" dirty="0" smtClean="0"/>
              <a:t>対応のスマートフォンを開発した。俗称「阿福機」と呼ばれた</a:t>
            </a:r>
            <a:r>
              <a:rPr lang="en-US" altLang="ja-JP" dirty="0" smtClean="0">
                <a:solidFill>
                  <a:srgbClr val="FF0000"/>
                </a:solidFill>
              </a:rPr>
              <a:t>HTC</a:t>
            </a:r>
            <a:r>
              <a:rPr lang="ja-JP" altLang="ja-JP" dirty="0" smtClean="0">
                <a:solidFill>
                  <a:srgbClr val="FF0000"/>
                </a:solidFill>
              </a:rPr>
              <a:t>　</a:t>
            </a:r>
            <a:r>
              <a:rPr lang="en-US" altLang="ja-JP" dirty="0" smtClean="0">
                <a:solidFill>
                  <a:srgbClr val="FF0000"/>
                </a:solidFill>
              </a:rPr>
              <a:t>Touch</a:t>
            </a:r>
            <a:r>
              <a:rPr lang="ja-JP" altLang="ja-JP" dirty="0" smtClean="0"/>
              <a:t>のスマートフォンで、自社ブランドの携帯電話を構築するようになった。</a:t>
            </a:r>
            <a:endParaRPr lang="en-US" altLang="ja-JP" dirty="0" smtClean="0"/>
          </a:p>
          <a:p>
            <a:r>
              <a:rPr lang="ja-JP" altLang="ja-JP" dirty="0" smtClean="0"/>
              <a:t>この</a:t>
            </a:r>
            <a:r>
              <a:rPr lang="en-US" altLang="ja-JP" dirty="0" smtClean="0"/>
              <a:t>3.5G</a:t>
            </a:r>
            <a:r>
              <a:rPr lang="ja-JP" altLang="ja-JP" dirty="0" smtClean="0"/>
              <a:t>対応の携帯電話は</a:t>
            </a:r>
            <a:r>
              <a:rPr lang="en-US" altLang="ja-JP" dirty="0" smtClean="0"/>
              <a:t>HSDPA</a:t>
            </a:r>
            <a:r>
              <a:rPr lang="ja-JP" altLang="ja-JP" dirty="0" smtClean="0"/>
              <a:t>の伝送技術を採用し、速度は</a:t>
            </a:r>
            <a:r>
              <a:rPr lang="en-US" altLang="ja-JP" dirty="0" smtClean="0"/>
              <a:t>3G</a:t>
            </a:r>
            <a:r>
              <a:rPr lang="ja-JP" altLang="ja-JP" dirty="0" smtClean="0"/>
              <a:t>の</a:t>
            </a:r>
            <a:r>
              <a:rPr lang="en-US" altLang="ja-JP" dirty="0" smtClean="0"/>
              <a:t>384Kbps</a:t>
            </a:r>
            <a:r>
              <a:rPr lang="ja-JP" altLang="ja-JP" dirty="0" smtClean="0"/>
              <a:t>の</a:t>
            </a:r>
            <a:r>
              <a:rPr lang="en-US" altLang="ja-JP" dirty="0" smtClean="0"/>
              <a:t>10</a:t>
            </a:r>
            <a:r>
              <a:rPr lang="ja-JP" altLang="ja-JP" dirty="0" smtClean="0"/>
              <a:t>倍速である。</a:t>
            </a:r>
            <a:endParaRPr lang="en-US" altLang="ja-JP" dirty="0" smtClean="0"/>
          </a:p>
          <a:p>
            <a:r>
              <a:rPr lang="ja-JP" altLang="ja-JP" dirty="0" smtClean="0"/>
              <a:t>この携帯電話の顧客で使われた名称は、中華電信の機種の場合では</a:t>
            </a:r>
            <a:r>
              <a:rPr lang="en-US" altLang="ja-JP" dirty="0" smtClean="0"/>
              <a:t>CHT9000</a:t>
            </a:r>
            <a:r>
              <a:rPr lang="ja-JP" altLang="ja-JP" dirty="0" err="1" smtClean="0"/>
              <a:t>、</a:t>
            </a:r>
            <a:r>
              <a:rPr lang="ja-JP" altLang="ja-JP" dirty="0" smtClean="0"/>
              <a:t>アジア市場では</a:t>
            </a:r>
            <a:r>
              <a:rPr lang="en-US" altLang="ja-JP" dirty="0" smtClean="0"/>
              <a:t>838PRO</a:t>
            </a:r>
            <a:r>
              <a:rPr lang="ja-JP" altLang="ja-JP" dirty="0" smtClean="0"/>
              <a:t>を使用していた。</a:t>
            </a:r>
            <a:endParaRPr lang="en-US" altLang="ja-JP" dirty="0" smtClean="0"/>
          </a:p>
          <a:p>
            <a:r>
              <a:rPr lang="ja-JP" altLang="ja-JP" dirty="0" smtClean="0"/>
              <a:t>そのほかに、同年に日本の</a:t>
            </a:r>
            <a:r>
              <a:rPr lang="en-US" altLang="ja-JP" dirty="0" smtClean="0"/>
              <a:t>NTT </a:t>
            </a:r>
            <a:r>
              <a:rPr lang="en-US" altLang="ja-JP" dirty="0" err="1" smtClean="0"/>
              <a:t>DoCoMo</a:t>
            </a:r>
            <a:r>
              <a:rPr lang="ja-JP" altLang="ja-JP" dirty="0" err="1" smtClean="0"/>
              <a:t>、</a:t>
            </a:r>
            <a:r>
              <a:rPr lang="ja-JP" altLang="ja-JP" dirty="0" smtClean="0"/>
              <a:t>ドイツ通信事業の</a:t>
            </a:r>
            <a:r>
              <a:rPr lang="en-US" altLang="ja-JP" dirty="0" smtClean="0"/>
              <a:t>T-Mobile</a:t>
            </a:r>
            <a:r>
              <a:rPr lang="ja-JP" altLang="ja-JP" dirty="0" smtClean="0"/>
              <a:t>およびヨーロッパ通信事業の</a:t>
            </a:r>
            <a:r>
              <a:rPr lang="en-US" altLang="ja-JP" dirty="0" smtClean="0"/>
              <a:t>Vodafone</a:t>
            </a:r>
            <a:r>
              <a:rPr lang="ja-JP" altLang="ja-JP" dirty="0" smtClean="0"/>
              <a:t>などから多くの受注が得られた。</a:t>
            </a:r>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21</a:t>
            </a:fld>
            <a:endParaRPr kumimoji="1" lang="ja-JP" altLang="en-US"/>
          </a:p>
        </p:txBody>
      </p:sp>
    </p:spTree>
    <p:extLst>
      <p:ext uri="{BB962C8B-B14F-4D97-AF65-F5344CB8AC3E}">
        <p14:creationId xmlns:p14="http://schemas.microsoft.com/office/powerpoint/2010/main" val="3024011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ja-JP" dirty="0" smtClean="0"/>
              <a:t>自社ブランド路線を歩む前に、</a:t>
            </a:r>
            <a:r>
              <a:rPr lang="en-US" altLang="ja-JP" dirty="0" smtClean="0"/>
              <a:t>HTC</a:t>
            </a:r>
            <a:r>
              <a:rPr lang="ja-JP" altLang="ja-JP" dirty="0" smtClean="0"/>
              <a:t>はヨーロッパ市場では「</a:t>
            </a:r>
            <a:r>
              <a:rPr lang="ja-JP" altLang="ja-JP" dirty="0" smtClean="0">
                <a:solidFill>
                  <a:srgbClr val="FF0000"/>
                </a:solidFill>
              </a:rPr>
              <a:t>ダブルブランド路線</a:t>
            </a:r>
            <a:r>
              <a:rPr lang="ja-JP" altLang="ja-JP" dirty="0" smtClean="0"/>
              <a:t>」を選択するようになった。大型の通信事業は自社ブランドを使う場合が多い。</a:t>
            </a:r>
            <a:endParaRPr lang="en-US" altLang="ja-JP" dirty="0" smtClean="0"/>
          </a:p>
          <a:p>
            <a:r>
              <a:rPr lang="ja-JP" altLang="ja-JP" dirty="0" smtClean="0"/>
              <a:t>一部の小型の通信事業は自社ブランドが無い場合、今まで</a:t>
            </a:r>
            <a:r>
              <a:rPr lang="en-US" altLang="ja-JP" dirty="0" smtClean="0"/>
              <a:t>HTC</a:t>
            </a:r>
            <a:r>
              <a:rPr lang="ja-JP" altLang="ja-JP" dirty="0" smtClean="0"/>
              <a:t>は販売の子会社の名称の</a:t>
            </a:r>
            <a:r>
              <a:rPr lang="en-US" altLang="ja-JP" dirty="0" err="1" smtClean="0">
                <a:solidFill>
                  <a:srgbClr val="FF0000"/>
                </a:solidFill>
              </a:rPr>
              <a:t>Qtek</a:t>
            </a:r>
            <a:r>
              <a:rPr lang="ja-JP" altLang="ja-JP" dirty="0" err="1" smtClean="0"/>
              <a:t>、</a:t>
            </a:r>
            <a:r>
              <a:rPr lang="en-US" altLang="ja-JP" dirty="0" err="1" smtClean="0">
                <a:solidFill>
                  <a:srgbClr val="FF0000"/>
                </a:solidFill>
              </a:rPr>
              <a:t>i</a:t>
            </a:r>
            <a:r>
              <a:rPr lang="en-US" altLang="ja-JP" dirty="0" smtClean="0">
                <a:solidFill>
                  <a:srgbClr val="FF0000"/>
                </a:solidFill>
              </a:rPr>
              <a:t>-Mate</a:t>
            </a:r>
            <a:r>
              <a:rPr lang="ja-JP" altLang="ja-JP" dirty="0" err="1" smtClean="0"/>
              <a:t>、</a:t>
            </a:r>
            <a:r>
              <a:rPr lang="en-US" altLang="ja-JP" dirty="0" err="1" smtClean="0">
                <a:solidFill>
                  <a:srgbClr val="FF0000"/>
                </a:solidFill>
              </a:rPr>
              <a:t>Audiovox</a:t>
            </a:r>
            <a:r>
              <a:rPr lang="ja-JP" altLang="ja-JP" dirty="0" smtClean="0"/>
              <a:t>などを使うようになった。</a:t>
            </a:r>
            <a:endParaRPr lang="en-US" altLang="ja-JP" dirty="0" smtClean="0"/>
          </a:p>
          <a:p>
            <a:r>
              <a:rPr lang="ja-JP" altLang="ja-JP" dirty="0" smtClean="0"/>
              <a:t>それがダブルブランドである。</a:t>
            </a:r>
            <a:r>
              <a:rPr lang="en-US" altLang="ja-JP" dirty="0" smtClean="0"/>
              <a:t>2002</a:t>
            </a:r>
            <a:r>
              <a:rPr lang="ja-JP" altLang="ja-JP" dirty="0" smtClean="0"/>
              <a:t>年</a:t>
            </a:r>
            <a:r>
              <a:rPr lang="en-US" altLang="ja-JP" dirty="0" smtClean="0"/>
              <a:t>7</a:t>
            </a:r>
            <a:r>
              <a:rPr lang="ja-JP" altLang="ja-JP" dirty="0" smtClean="0"/>
              <a:t>月、多普達国際公司（</a:t>
            </a:r>
            <a:r>
              <a:rPr lang="en-US" altLang="ja-JP" dirty="0" err="1" smtClean="0">
                <a:solidFill>
                  <a:srgbClr val="FF0000"/>
                </a:solidFill>
              </a:rPr>
              <a:t>Dopod</a:t>
            </a:r>
            <a:r>
              <a:rPr lang="ja-JP" altLang="ja-JP" dirty="0" smtClean="0"/>
              <a:t>）が設立され、この企業はアジア太平洋地域の携帯電話の販売ビジネスに従事した。</a:t>
            </a:r>
            <a:endParaRPr lang="en-US" altLang="ja-JP" dirty="0" smtClean="0"/>
          </a:p>
          <a:p>
            <a:r>
              <a:rPr lang="ja-JP" altLang="ja-JP" dirty="0" smtClean="0"/>
              <a:t>この企業の初代董事長は王雪紅である。</a:t>
            </a:r>
            <a:r>
              <a:rPr lang="en-US" altLang="ja-JP" dirty="0" smtClean="0"/>
              <a:t>HTC</a:t>
            </a:r>
            <a:r>
              <a:rPr lang="ja-JP" altLang="ja-JP" dirty="0" smtClean="0"/>
              <a:t>と</a:t>
            </a:r>
            <a:r>
              <a:rPr lang="en-US" altLang="ja-JP" dirty="0" err="1" smtClean="0"/>
              <a:t>Dopod</a:t>
            </a:r>
            <a:r>
              <a:rPr lang="ja-JP" altLang="ja-JP" dirty="0" smtClean="0"/>
              <a:t>は親会社と子会社の関係ではないと対外的に説明している。</a:t>
            </a:r>
          </a:p>
          <a:p>
            <a:r>
              <a:rPr lang="ja-JP" altLang="ja-JP" dirty="0" smtClean="0"/>
              <a:t>しかし、</a:t>
            </a:r>
            <a:r>
              <a:rPr lang="en-US" altLang="ja-JP" dirty="0" err="1" smtClean="0"/>
              <a:t>Dopod</a:t>
            </a:r>
            <a:r>
              <a:rPr lang="ja-JP" altLang="ja-JP" dirty="0" smtClean="0"/>
              <a:t>ブランドの携帯電話の殆どが</a:t>
            </a:r>
            <a:r>
              <a:rPr lang="en-US" altLang="ja-JP" dirty="0" smtClean="0"/>
              <a:t>HTC</a:t>
            </a:r>
            <a:r>
              <a:rPr lang="ja-JP" altLang="ja-JP" dirty="0" smtClean="0"/>
              <a:t>の製品であり、しかも最新機種のスマートフォンを販売し、王雪紅の個人の出資の企業である。</a:t>
            </a:r>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lang="en-US" altLang="ja-JP" dirty="0" err="1" smtClean="0">
                <a:solidFill>
                  <a:srgbClr val="FF0000"/>
                </a:solidFill>
              </a:rPr>
              <a:t>Dopod</a:t>
            </a:r>
            <a:r>
              <a:rPr lang="ja-JP" altLang="ja-JP" dirty="0" smtClean="0"/>
              <a:t>は</a:t>
            </a:r>
            <a:r>
              <a:rPr lang="en-US" altLang="ja-JP" dirty="0" smtClean="0"/>
              <a:t>HTC</a:t>
            </a:r>
            <a:r>
              <a:rPr lang="ja-JP" altLang="ja-JP" dirty="0" smtClean="0"/>
              <a:t>が自社ブランド路線を採用する</a:t>
            </a:r>
            <a:r>
              <a:rPr lang="en-US" altLang="ja-JP" dirty="0" smtClean="0"/>
              <a:t>2006</a:t>
            </a:r>
            <a:r>
              <a:rPr lang="ja-JP" altLang="ja-JP" dirty="0" smtClean="0"/>
              <a:t>年の</a:t>
            </a:r>
            <a:r>
              <a:rPr lang="en-US" altLang="ja-JP" dirty="0" smtClean="0"/>
              <a:t>4</a:t>
            </a:r>
            <a:r>
              <a:rPr lang="ja-JP" altLang="ja-JP" dirty="0" smtClean="0"/>
              <a:t>年間の過渡期に、サブブランドの役割を演じたことになる。</a:t>
            </a:r>
            <a:endParaRPr lang="en-US" altLang="ja-JP" dirty="0" smtClean="0"/>
          </a:p>
          <a:p>
            <a:r>
              <a:rPr lang="ja-JP" altLang="ja-JP" dirty="0" smtClean="0"/>
              <a:t>のちに、</a:t>
            </a:r>
            <a:r>
              <a:rPr lang="en-US" altLang="ja-JP" dirty="0" err="1" smtClean="0"/>
              <a:t>Dopod</a:t>
            </a:r>
            <a:r>
              <a:rPr lang="ja-JP" altLang="ja-JP" dirty="0" smtClean="0"/>
              <a:t>の会長は王雪紅の甥の陳主望（王の姉王貴雪の長男）が担当するようになり、最終的には威盛電子の丁秀鳳が会長になった。</a:t>
            </a:r>
            <a:endParaRPr lang="en-US" altLang="ja-JP" dirty="0" smtClean="0"/>
          </a:p>
          <a:p>
            <a:r>
              <a:rPr lang="en-US" altLang="ja-JP" dirty="0" smtClean="0"/>
              <a:t>2007</a:t>
            </a:r>
            <a:r>
              <a:rPr lang="ja-JP" altLang="ja-JP" dirty="0" smtClean="0"/>
              <a:t>年に</a:t>
            </a:r>
            <a:r>
              <a:rPr lang="en-US" altLang="ja-JP" dirty="0" smtClean="0"/>
              <a:t>HTC </a:t>
            </a:r>
            <a:r>
              <a:rPr lang="ja-JP" altLang="ja-JP" dirty="0" smtClean="0"/>
              <a:t>は</a:t>
            </a:r>
            <a:r>
              <a:rPr lang="en-US" altLang="ja-JP" dirty="0" err="1" smtClean="0"/>
              <a:t>Dopod</a:t>
            </a:r>
            <a:r>
              <a:rPr lang="ja-JP" altLang="ja-JP" dirty="0" smtClean="0"/>
              <a:t>を完全に買収するようになった。</a:t>
            </a:r>
            <a:endParaRPr lang="en-US" altLang="ja-JP" dirty="0" smtClean="0"/>
          </a:p>
          <a:p>
            <a:r>
              <a:rPr lang="ja-JP" altLang="ja-JP" dirty="0" smtClean="0"/>
              <a:t>アジア市場での</a:t>
            </a:r>
            <a:r>
              <a:rPr lang="en-US" altLang="ja-JP" dirty="0" err="1" smtClean="0"/>
              <a:t>Dopod</a:t>
            </a:r>
            <a:r>
              <a:rPr lang="ja-JP" altLang="ja-JP" dirty="0" smtClean="0"/>
              <a:t>ブランドの使用や、ヨーロッパ市場でダブルブランド戦略の使用は、後日の</a:t>
            </a:r>
            <a:r>
              <a:rPr lang="en-US" altLang="ja-JP" dirty="0" smtClean="0"/>
              <a:t>HTC</a:t>
            </a:r>
            <a:r>
              <a:rPr lang="ja-JP" altLang="ja-JP" dirty="0" smtClean="0"/>
              <a:t>ブランド路線のために道を開拓することになる。</a:t>
            </a:r>
            <a:endParaRPr lang="en-US" altLang="ja-JP" dirty="0" smtClean="0"/>
          </a:p>
          <a:p>
            <a:r>
              <a:rPr lang="en-US" altLang="ja-JP" dirty="0" smtClean="0"/>
              <a:t>2006</a:t>
            </a:r>
            <a:r>
              <a:rPr lang="ja-JP" altLang="ja-JP" dirty="0" smtClean="0"/>
              <a:t>年以降、台湾の殆どの携帯電話製造企業は</a:t>
            </a:r>
            <a:r>
              <a:rPr lang="en-US" altLang="ja-JP" dirty="0" smtClean="0"/>
              <a:t>ODM</a:t>
            </a:r>
            <a:r>
              <a:rPr lang="ja-JP" altLang="ja-JP" dirty="0" smtClean="0"/>
              <a:t>生産ビジネスを積極的に展開するようになり、最も影響を受けたのが</a:t>
            </a:r>
            <a:r>
              <a:rPr lang="en-US" altLang="ja-JP" dirty="0" smtClean="0"/>
              <a:t>HTC</a:t>
            </a:r>
            <a:r>
              <a:rPr lang="ja-JP" altLang="ja-JP" dirty="0" smtClean="0"/>
              <a:t>である。</a:t>
            </a:r>
            <a:endParaRPr lang="en-US" altLang="ja-JP" dirty="0" smtClean="0"/>
          </a:p>
          <a:p>
            <a:r>
              <a:rPr lang="ja-JP" altLang="ja-JP" dirty="0" smtClean="0"/>
              <a:t>将来において他社の</a:t>
            </a:r>
            <a:r>
              <a:rPr lang="en-US" altLang="ja-JP" dirty="0" smtClean="0"/>
              <a:t>ODM</a:t>
            </a:r>
            <a:r>
              <a:rPr lang="ja-JP" altLang="ja-JP" dirty="0" smtClean="0"/>
              <a:t>企業との低価格競争に陥ると、</a:t>
            </a:r>
            <a:r>
              <a:rPr lang="en-US" altLang="ja-JP" dirty="0" smtClean="0"/>
              <a:t>HTC</a:t>
            </a:r>
            <a:r>
              <a:rPr lang="ja-JP" altLang="ja-JP" dirty="0" smtClean="0"/>
              <a:t>は危惧するようになった。当時、</a:t>
            </a:r>
            <a:r>
              <a:rPr lang="en-US" altLang="ja-JP" dirty="0" smtClean="0"/>
              <a:t>HTC</a:t>
            </a:r>
            <a:r>
              <a:rPr lang="ja-JP" altLang="ja-JP" dirty="0" smtClean="0"/>
              <a:t>は創業して</a:t>
            </a:r>
            <a:r>
              <a:rPr lang="en-US" altLang="ja-JP" dirty="0" smtClean="0"/>
              <a:t>10</a:t>
            </a:r>
            <a:r>
              <a:rPr lang="ja-JP" altLang="ja-JP" dirty="0" smtClean="0"/>
              <a:t>年目に入り、次の</a:t>
            </a:r>
            <a:r>
              <a:rPr lang="en-US" altLang="ja-JP" dirty="0" smtClean="0"/>
              <a:t>10</a:t>
            </a:r>
            <a:r>
              <a:rPr lang="ja-JP" altLang="ja-JP" dirty="0" smtClean="0"/>
              <a:t>年のために企業発展の原動力を探す必要があると王雪紅は感じていた。</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lang="ja-JP" altLang="ja-JP" dirty="0" smtClean="0"/>
              <a:t>この時期に、「</a:t>
            </a:r>
            <a:r>
              <a:rPr lang="ja-JP" altLang="ja-JP" dirty="0" smtClean="0">
                <a:solidFill>
                  <a:srgbClr val="FF0000"/>
                </a:solidFill>
              </a:rPr>
              <a:t>ブランド路線</a:t>
            </a:r>
            <a:r>
              <a:rPr lang="ja-JP" altLang="ja-JP" dirty="0" smtClean="0"/>
              <a:t>は選択すべき戦略である」と王は主張するようになった。</a:t>
            </a:r>
          </a:p>
          <a:p>
            <a:r>
              <a:rPr lang="ja-JP" altLang="ja-JP" dirty="0" smtClean="0"/>
              <a:t>　</a:t>
            </a:r>
            <a:r>
              <a:rPr lang="en-US" altLang="ja-JP" dirty="0" smtClean="0"/>
              <a:t>2006</a:t>
            </a:r>
            <a:r>
              <a:rPr lang="ja-JP" altLang="ja-JP" dirty="0" smtClean="0"/>
              <a:t>年</a:t>
            </a:r>
            <a:r>
              <a:rPr lang="en-US" altLang="ja-JP" dirty="0" smtClean="0"/>
              <a:t>6</a:t>
            </a:r>
            <a:r>
              <a:rPr lang="ja-JP" altLang="ja-JP" dirty="0" smtClean="0"/>
              <a:t>月、</a:t>
            </a:r>
            <a:r>
              <a:rPr lang="en-US" altLang="ja-JP" dirty="0" smtClean="0"/>
              <a:t>HTC</a:t>
            </a:r>
            <a:r>
              <a:rPr lang="ja-JP" altLang="ja-JP" dirty="0" smtClean="0"/>
              <a:t>は自社ブランドで欧州市場に積極的に参入すると発表した。</a:t>
            </a:r>
            <a:endParaRPr lang="en-US" altLang="ja-JP" dirty="0" smtClean="0"/>
          </a:p>
          <a:p>
            <a:r>
              <a:rPr lang="en-US" altLang="ja-JP" dirty="0" smtClean="0"/>
              <a:t>HTC</a:t>
            </a:r>
            <a:r>
              <a:rPr lang="ja-JP" altLang="ja-JP" dirty="0" smtClean="0"/>
              <a:t>は主にヨーロッパとアジアの携帯電話の量販店をターゲットに、通信事業との直接対決を避けた。</a:t>
            </a:r>
            <a:endParaRPr lang="en-US" altLang="ja-JP" dirty="0" smtClean="0"/>
          </a:p>
          <a:p>
            <a:r>
              <a:rPr lang="en-US" altLang="ja-JP" dirty="0" smtClean="0"/>
              <a:t>2007</a:t>
            </a:r>
            <a:r>
              <a:rPr lang="ja-JP" altLang="ja-JP" dirty="0" smtClean="0"/>
              <a:t>年</a:t>
            </a:r>
            <a:r>
              <a:rPr lang="en-US" altLang="ja-JP" dirty="0" smtClean="0"/>
              <a:t>5</a:t>
            </a:r>
            <a:r>
              <a:rPr lang="ja-JP" altLang="ja-JP" dirty="0" smtClean="0"/>
              <a:t>月にスマートフォン販売の多普達（</a:t>
            </a:r>
            <a:r>
              <a:rPr lang="en-US" altLang="ja-JP" dirty="0" err="1" smtClean="0">
                <a:solidFill>
                  <a:srgbClr val="FF0000"/>
                </a:solidFill>
              </a:rPr>
              <a:t>Dopod</a:t>
            </a:r>
            <a:r>
              <a:rPr lang="ja-JP" altLang="ja-JP" dirty="0" smtClean="0"/>
              <a:t>）の主な持株を獲得したあと、</a:t>
            </a:r>
            <a:r>
              <a:rPr lang="en-US" altLang="ja-JP" dirty="0" err="1" smtClean="0"/>
              <a:t>Dopod</a:t>
            </a:r>
            <a:r>
              <a:rPr lang="ja-JP" altLang="ja-JP" dirty="0" smtClean="0"/>
              <a:t>のブランドで販売を展開するようになった。</a:t>
            </a:r>
            <a:endParaRPr lang="en-US" altLang="ja-JP" dirty="0" smtClean="0"/>
          </a:p>
          <a:p>
            <a:r>
              <a:rPr lang="ja-JP" altLang="ja-JP" dirty="0" smtClean="0"/>
              <a:t>ヨーロッパ市場では、今まで使っていた</a:t>
            </a:r>
            <a:r>
              <a:rPr lang="en-US" altLang="ja-JP" dirty="0" err="1" smtClean="0">
                <a:solidFill>
                  <a:srgbClr val="FF0000"/>
                </a:solidFill>
              </a:rPr>
              <a:t>Qtek</a:t>
            </a:r>
            <a:r>
              <a:rPr lang="ja-JP" altLang="ja-JP" dirty="0" smtClean="0"/>
              <a:t>ブランドから</a:t>
            </a:r>
            <a:r>
              <a:rPr lang="en-US" altLang="ja-JP" dirty="0" smtClean="0"/>
              <a:t>HTC</a:t>
            </a:r>
            <a:r>
              <a:rPr lang="ja-JP" altLang="ja-JP" dirty="0" smtClean="0"/>
              <a:t>ブランドに次第に転換することになった。</a:t>
            </a:r>
            <a:endParaRPr lang="en-US" altLang="ja-JP" dirty="0" smtClean="0"/>
          </a:p>
          <a:p>
            <a:r>
              <a:rPr lang="ja-JP" altLang="ja-JP" dirty="0" smtClean="0"/>
              <a:t>アメリカ市場では通信事業が約</a:t>
            </a:r>
            <a:r>
              <a:rPr lang="en-US" altLang="ja-JP" dirty="0" smtClean="0"/>
              <a:t>9</a:t>
            </a:r>
            <a:r>
              <a:rPr lang="ja-JP" altLang="ja-JP" dirty="0" smtClean="0"/>
              <a:t>割の市場シェアを占めていて、携帯電話の販売店では発揮できる余地が少ないために、この時期ではアメリカでのブランド戦略の展開は考えなかった。</a:t>
            </a:r>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ja-JP" dirty="0" smtClean="0"/>
              <a:t>ブランド戦略の最大のリスクとは、</a:t>
            </a:r>
            <a:r>
              <a:rPr lang="en-US" altLang="ja-JP" dirty="0" smtClean="0"/>
              <a:t>ODM</a:t>
            </a:r>
            <a:r>
              <a:rPr lang="ja-JP" altLang="ja-JP" dirty="0" smtClean="0"/>
              <a:t>生産を委託する顧客</a:t>
            </a:r>
            <a:r>
              <a:rPr lang="en-US" altLang="ja-JP" dirty="0" smtClean="0"/>
              <a:t>(</a:t>
            </a:r>
            <a:r>
              <a:rPr lang="ja-JP" altLang="ja-JP" dirty="0" smtClean="0"/>
              <a:t>ブランド企業</a:t>
            </a:r>
            <a:r>
              <a:rPr lang="en-US" altLang="ja-JP" dirty="0" smtClean="0"/>
              <a:t>)</a:t>
            </a:r>
            <a:r>
              <a:rPr lang="ja-JP" altLang="ja-JP" dirty="0" smtClean="0"/>
              <a:t>との間で利益関係による衝突を引き起こすことである。</a:t>
            </a:r>
            <a:endParaRPr lang="en-US" altLang="ja-JP" dirty="0" smtClean="0"/>
          </a:p>
          <a:p>
            <a:r>
              <a:rPr lang="ja-JP" altLang="ja-JP" dirty="0" smtClean="0"/>
              <a:t>それによって、顧客が他社に</a:t>
            </a:r>
            <a:r>
              <a:rPr lang="en-US" altLang="ja-JP" dirty="0" smtClean="0"/>
              <a:t>ODM</a:t>
            </a:r>
            <a:r>
              <a:rPr lang="ja-JP" altLang="ja-JP" dirty="0" smtClean="0"/>
              <a:t>生産を委託し、自社に注文が来なくなることである。</a:t>
            </a:r>
            <a:endParaRPr lang="en-US" altLang="ja-JP" dirty="0" smtClean="0"/>
          </a:p>
          <a:p>
            <a:r>
              <a:rPr lang="ja-JP" altLang="ja-JP" dirty="0" smtClean="0"/>
              <a:t>具体的な例として、</a:t>
            </a:r>
            <a:r>
              <a:rPr lang="en-US" altLang="ja-JP" dirty="0" smtClean="0"/>
              <a:t>2003</a:t>
            </a:r>
            <a:r>
              <a:rPr lang="ja-JP" altLang="ja-JP" dirty="0" smtClean="0"/>
              <a:t>年に明基（</a:t>
            </a:r>
            <a:r>
              <a:rPr lang="en-US" altLang="ja-JP" dirty="0" err="1" smtClean="0"/>
              <a:t>BenQ</a:t>
            </a:r>
            <a:r>
              <a:rPr lang="ja-JP" altLang="ja-JP" dirty="0" smtClean="0"/>
              <a:t>）が自社の「</a:t>
            </a:r>
            <a:r>
              <a:rPr lang="en-US" altLang="ja-JP" dirty="0" err="1" smtClean="0"/>
              <a:t>BenQ</a:t>
            </a:r>
            <a:r>
              <a:rPr lang="ja-JP" altLang="ja-JP" dirty="0" smtClean="0"/>
              <a:t>ブランド」を設けた後、モトローラからの</a:t>
            </a:r>
            <a:r>
              <a:rPr lang="en-US" altLang="ja-JP" dirty="0" smtClean="0"/>
              <a:t>ODM</a:t>
            </a:r>
            <a:r>
              <a:rPr lang="ja-JP" altLang="ja-JP" dirty="0" smtClean="0"/>
              <a:t>生産の依頼が大幅に減少するようになった。</a:t>
            </a:r>
            <a:endParaRPr lang="en-US" altLang="ja-JP" dirty="0" smtClean="0"/>
          </a:p>
          <a:p>
            <a:r>
              <a:rPr lang="en-US" altLang="ja-JP" dirty="0" smtClean="0"/>
              <a:t>HTC</a:t>
            </a:r>
            <a:r>
              <a:rPr lang="ja-JP" altLang="ja-JP" dirty="0" smtClean="0"/>
              <a:t>も例外なく、自社</a:t>
            </a:r>
            <a:r>
              <a:rPr lang="ja-JP" altLang="ja-JP" dirty="0" smtClean="0">
                <a:solidFill>
                  <a:srgbClr val="FF0000"/>
                </a:solidFill>
              </a:rPr>
              <a:t>ブランド路線</a:t>
            </a:r>
            <a:r>
              <a:rPr lang="ja-JP" altLang="ja-JP" dirty="0" smtClean="0"/>
              <a:t>を選択したあと、顧客の</a:t>
            </a:r>
            <a:r>
              <a:rPr lang="en-US" altLang="ja-JP" dirty="0" err="1" smtClean="0">
                <a:solidFill>
                  <a:srgbClr val="FF0000"/>
                </a:solidFill>
              </a:rPr>
              <a:t>i</a:t>
            </a:r>
            <a:r>
              <a:rPr lang="en-US" altLang="ja-JP" dirty="0" smtClean="0">
                <a:solidFill>
                  <a:srgbClr val="FF0000"/>
                </a:solidFill>
              </a:rPr>
              <a:t>-Mate</a:t>
            </a:r>
            <a:r>
              <a:rPr lang="ja-JP" altLang="ja-JP" dirty="0" smtClean="0"/>
              <a:t>からの注文は英業達（インペンテック）、華碩電脳（エイスース）、廣達電脳（クアンタ）などに移るようになった。</a:t>
            </a:r>
            <a:endParaRPr lang="en-US" altLang="ja-JP" dirty="0" smtClean="0"/>
          </a:p>
          <a:p>
            <a:r>
              <a:rPr lang="ja-JP" altLang="ja-JP" dirty="0" smtClean="0"/>
              <a:t>しかし、</a:t>
            </a:r>
            <a:r>
              <a:rPr lang="en-US" altLang="ja-JP" dirty="0" smtClean="0"/>
              <a:t>HTC</a:t>
            </a:r>
            <a:r>
              <a:rPr lang="ja-JP" altLang="ja-JP" dirty="0" smtClean="0"/>
              <a:t>はめげずに、自社ブランド戦略を堅持し、ヨーロッパ市場で成果をあげることができた。</a:t>
            </a:r>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en-US" altLang="ja-JP" dirty="0" smtClean="0"/>
              <a:t>HTC</a:t>
            </a:r>
            <a:r>
              <a:rPr lang="ja-JP" altLang="ja-JP" dirty="0" smtClean="0"/>
              <a:t>の世界販売ネットワークがより完璧に構築できた時、</a:t>
            </a:r>
            <a:r>
              <a:rPr lang="en-US" altLang="ja-JP" dirty="0" smtClean="0"/>
              <a:t>2007</a:t>
            </a:r>
            <a:r>
              <a:rPr lang="ja-JP" altLang="ja-JP" dirty="0" smtClean="0"/>
              <a:t>年</a:t>
            </a:r>
            <a:r>
              <a:rPr lang="en-US" altLang="ja-JP" dirty="0" smtClean="0"/>
              <a:t>6</a:t>
            </a:r>
            <a:r>
              <a:rPr lang="ja-JP" altLang="ja-JP" dirty="0" smtClean="0"/>
              <a:t>月に最初のタッチパネルのスマートフォン「</a:t>
            </a:r>
            <a:r>
              <a:rPr lang="en-US" altLang="ja-JP" dirty="0" smtClean="0">
                <a:solidFill>
                  <a:srgbClr val="FF0000"/>
                </a:solidFill>
              </a:rPr>
              <a:t>HTC Touch</a:t>
            </a:r>
            <a:r>
              <a:rPr lang="ja-JP" altLang="ja-JP" dirty="0" smtClean="0"/>
              <a:t>（タッチ）」が開発され、タッチパネルのスマートフォンのブームを引き起こした。</a:t>
            </a:r>
            <a:endParaRPr lang="en-US" altLang="ja-JP" dirty="0" smtClean="0"/>
          </a:p>
          <a:p>
            <a:r>
              <a:rPr lang="en-US" altLang="ja-JP" dirty="0" smtClean="0"/>
              <a:t>2007</a:t>
            </a:r>
            <a:r>
              <a:rPr lang="ja-JP" altLang="ja-JP" dirty="0" smtClean="0"/>
              <a:t>年にロンドンで新機種の「</a:t>
            </a:r>
            <a:r>
              <a:rPr lang="en-US" altLang="ja-JP" dirty="0" smtClean="0">
                <a:solidFill>
                  <a:srgbClr val="FF0000"/>
                </a:solidFill>
              </a:rPr>
              <a:t>Diamond</a:t>
            </a:r>
            <a:r>
              <a:rPr lang="en-US" altLang="ja-JP" dirty="0" smtClean="0"/>
              <a:t>(</a:t>
            </a:r>
            <a:r>
              <a:rPr lang="ja-JP" altLang="ja-JP" dirty="0" smtClean="0"/>
              <a:t>ダイヤモンド）」を発表し、スマートで斬新な外形で、視覚効果を持つ</a:t>
            </a:r>
            <a:r>
              <a:rPr lang="en-US" altLang="ja-JP" dirty="0" smtClean="0"/>
              <a:t>Touch FLO 3D</a:t>
            </a:r>
            <a:r>
              <a:rPr lang="ja-JP" altLang="ja-JP" dirty="0" smtClean="0"/>
              <a:t>技術を採用し、ブームを引き起こすようになった。</a:t>
            </a:r>
            <a:endParaRPr lang="en-US" altLang="ja-JP" dirty="0" smtClean="0"/>
          </a:p>
          <a:p>
            <a:r>
              <a:rPr lang="ja-JP" altLang="ja-JP" dirty="0" smtClean="0"/>
              <a:t>そのあとに、「</a:t>
            </a:r>
            <a:r>
              <a:rPr lang="en-US" altLang="ja-JP" dirty="0" smtClean="0">
                <a:solidFill>
                  <a:srgbClr val="FF0000"/>
                </a:solidFill>
              </a:rPr>
              <a:t>Hero</a:t>
            </a:r>
            <a:r>
              <a:rPr lang="ja-JP" altLang="ja-JP" dirty="0" smtClean="0"/>
              <a:t>（英雄）」、「</a:t>
            </a:r>
            <a:r>
              <a:rPr lang="en-US" altLang="ja-JP" dirty="0" smtClean="0">
                <a:solidFill>
                  <a:srgbClr val="FF0000"/>
                </a:solidFill>
              </a:rPr>
              <a:t>Romance</a:t>
            </a:r>
            <a:r>
              <a:rPr lang="ja-JP" altLang="ja-JP" dirty="0" smtClean="0"/>
              <a:t>（ロマンス）」、「</a:t>
            </a:r>
            <a:r>
              <a:rPr lang="en-US" altLang="ja-JP" dirty="0" smtClean="0">
                <a:solidFill>
                  <a:srgbClr val="FF0000"/>
                </a:solidFill>
              </a:rPr>
              <a:t>Desire</a:t>
            </a:r>
            <a:r>
              <a:rPr lang="en-US" altLang="ja-JP" dirty="0" smtClean="0"/>
              <a:t>(</a:t>
            </a:r>
            <a:r>
              <a:rPr lang="ja-JP" altLang="ja-JP" dirty="0" smtClean="0"/>
              <a:t>希望</a:t>
            </a:r>
            <a:r>
              <a:rPr lang="en-US" altLang="ja-JP" dirty="0" smtClean="0"/>
              <a:t>)</a:t>
            </a:r>
            <a:r>
              <a:rPr lang="ja-JP" altLang="ja-JP" dirty="0" smtClean="0"/>
              <a:t>」や「</a:t>
            </a:r>
            <a:r>
              <a:rPr lang="en-US" altLang="ja-JP" dirty="0" smtClean="0">
                <a:solidFill>
                  <a:srgbClr val="FF0000"/>
                </a:solidFill>
              </a:rPr>
              <a:t>Emotion</a:t>
            </a:r>
            <a:r>
              <a:rPr lang="ja-JP" altLang="ja-JP" dirty="0" smtClean="0"/>
              <a:t>（感動）」などの機種がヒット製品になったため、</a:t>
            </a:r>
            <a:r>
              <a:rPr lang="en-US" altLang="ja-JP" dirty="0" smtClean="0"/>
              <a:t>HTC</a:t>
            </a:r>
            <a:r>
              <a:rPr lang="ja-JP" altLang="ja-JP" dirty="0" smtClean="0"/>
              <a:t>の売上高の大幅な増加の原動力になった。</a:t>
            </a:r>
            <a:endParaRPr lang="en-US" altLang="ja-JP" dirty="0" smtClean="0"/>
          </a:p>
          <a:p>
            <a:r>
              <a:rPr lang="ja-JP" altLang="ja-JP" dirty="0" smtClean="0"/>
              <a:t>ある機種のスマートフォンが市場で販売される前に、北朝鮮の最高指導者・金正恩が使ったスマートフォンは、</a:t>
            </a:r>
            <a:r>
              <a:rPr lang="en-US" altLang="ja-JP" dirty="0" smtClean="0"/>
              <a:t>HTC</a:t>
            </a:r>
            <a:r>
              <a:rPr lang="ja-JP" altLang="ja-JP" dirty="0" smtClean="0"/>
              <a:t>の製品であるとの噂の報道があった。</a:t>
            </a:r>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26</a:t>
            </a:fld>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lang="en-US" altLang="ja-JP" dirty="0" smtClean="0"/>
              <a:t>HTC</a:t>
            </a:r>
            <a:r>
              <a:rPr lang="ja-JP" altLang="ja-JP" dirty="0" smtClean="0"/>
              <a:t>が自社ブランド路線を選択したときに、王雪紅は株価の引き下げの影響を受けると考えていた。</a:t>
            </a:r>
            <a:endParaRPr lang="en-US" altLang="ja-JP" dirty="0" smtClean="0"/>
          </a:p>
          <a:p>
            <a:r>
              <a:rPr lang="ja-JP" altLang="ja-JP" dirty="0" smtClean="0"/>
              <a:t>そのために、周永明を秘かに</a:t>
            </a:r>
            <a:r>
              <a:rPr lang="en-US" altLang="ja-JP" dirty="0" smtClean="0"/>
              <a:t>Google</a:t>
            </a:r>
            <a:r>
              <a:rPr lang="ja-JP" altLang="ja-JP" dirty="0" smtClean="0"/>
              <a:t>社に派遣し、</a:t>
            </a:r>
            <a:r>
              <a:rPr lang="ja-JP" altLang="ja-JP" dirty="0" smtClean="0">
                <a:solidFill>
                  <a:srgbClr val="FF0000"/>
                </a:solidFill>
              </a:rPr>
              <a:t>アンドロイド</a:t>
            </a:r>
            <a:r>
              <a:rPr lang="ja-JP" altLang="ja-JP" dirty="0" smtClean="0"/>
              <a:t>（</a:t>
            </a:r>
            <a:r>
              <a:rPr lang="en-US" altLang="ja-JP" dirty="0" smtClean="0"/>
              <a:t>Android</a:t>
            </a:r>
            <a:r>
              <a:rPr lang="ja-JP" altLang="ja-JP" dirty="0" smtClean="0"/>
              <a:t>）システムの連盟戦略を考えた。</a:t>
            </a:r>
            <a:endParaRPr lang="en-US" altLang="ja-JP" dirty="0" smtClean="0"/>
          </a:p>
          <a:p>
            <a:r>
              <a:rPr lang="ja-JP" altLang="ja-JP" dirty="0" smtClean="0"/>
              <a:t>過去において、周氏は欧米に出張した時に至る所に名刺を配り、多くの企業の上層部と人脈関係を結ぶようになった。</a:t>
            </a:r>
            <a:endParaRPr lang="en-US" altLang="ja-JP" dirty="0" smtClean="0"/>
          </a:p>
          <a:p>
            <a:r>
              <a:rPr lang="ja-JP" altLang="ja-JP" dirty="0" smtClean="0"/>
              <a:t>その時にアンドロイド・システムの創設者の</a:t>
            </a:r>
            <a:r>
              <a:rPr lang="ja-JP" altLang="ja-JP" dirty="0" smtClean="0">
                <a:solidFill>
                  <a:srgbClr val="FF0000"/>
                </a:solidFill>
              </a:rPr>
              <a:t>アンディー・ルービン</a:t>
            </a:r>
            <a:r>
              <a:rPr lang="ja-JP" altLang="ja-JP" dirty="0" smtClean="0"/>
              <a:t>（</a:t>
            </a:r>
            <a:r>
              <a:rPr lang="en-US" altLang="ja-JP" dirty="0" smtClean="0"/>
              <a:t>Andy Rubin</a:t>
            </a:r>
            <a:r>
              <a:rPr lang="ja-JP" altLang="ja-JP" dirty="0" smtClean="0"/>
              <a:t>）を知り、</a:t>
            </a:r>
            <a:r>
              <a:rPr lang="en-US" altLang="ja-JP" dirty="0" smtClean="0"/>
              <a:t>2</a:t>
            </a:r>
            <a:r>
              <a:rPr lang="ja-JP" altLang="ja-JP" dirty="0" smtClean="0"/>
              <a:t>人は</a:t>
            </a:r>
            <a:r>
              <a:rPr lang="en-US" altLang="ja-JP" dirty="0" smtClean="0"/>
              <a:t>3G</a:t>
            </a:r>
            <a:r>
              <a:rPr lang="ja-JP" altLang="ja-JP" dirty="0" smtClean="0"/>
              <a:t>（第</a:t>
            </a:r>
            <a:r>
              <a:rPr lang="en-US" altLang="ja-JP" dirty="0" smtClean="0"/>
              <a:t>3</a:t>
            </a:r>
            <a:r>
              <a:rPr lang="ja-JP" altLang="ja-JP" dirty="0" smtClean="0"/>
              <a:t>世代）携帯電話の将来像に同じような理想を持っていた。</a:t>
            </a:r>
            <a:endParaRPr lang="en-US" altLang="ja-JP" dirty="0" smtClean="0"/>
          </a:p>
          <a:p>
            <a:r>
              <a:rPr lang="ja-JP" altLang="ja-JP" dirty="0" smtClean="0"/>
              <a:t>その後、</a:t>
            </a:r>
            <a:r>
              <a:rPr lang="en-US" altLang="ja-JP" dirty="0" smtClean="0"/>
              <a:t>Google</a:t>
            </a:r>
            <a:r>
              <a:rPr lang="ja-JP" altLang="ja-JP" dirty="0" smtClean="0"/>
              <a:t>社はアンドロイド・システムの関係企業を合併し、ルービン氏は</a:t>
            </a:r>
            <a:r>
              <a:rPr lang="en-US" altLang="ja-JP" dirty="0" smtClean="0"/>
              <a:t>Google</a:t>
            </a:r>
            <a:r>
              <a:rPr lang="ja-JP" altLang="ja-JP" dirty="0" smtClean="0"/>
              <a:t>のモバイル・プラットフォームのシニア総監督（技術部門担当副社長）に就いた。</a:t>
            </a:r>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27</a:t>
            </a:fld>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ja-JP" dirty="0" smtClean="0"/>
              <a:t>そのために、</a:t>
            </a:r>
            <a:r>
              <a:rPr lang="en-US" altLang="ja-JP" dirty="0" smtClean="0"/>
              <a:t>HTC</a:t>
            </a:r>
            <a:r>
              <a:rPr lang="ja-JP" altLang="ja-JP" dirty="0" smtClean="0"/>
              <a:t>と</a:t>
            </a:r>
            <a:r>
              <a:rPr lang="en-US" altLang="ja-JP" dirty="0" smtClean="0"/>
              <a:t>Google</a:t>
            </a:r>
            <a:r>
              <a:rPr lang="ja-JP" altLang="ja-JP" dirty="0" smtClean="0"/>
              <a:t>の協力関係の締結は互いに有益であり、ルービンが総監督に就任してから直ちに周と共同でアンドロイド・システム対応の携帯電話を開発するようになった。</a:t>
            </a:r>
            <a:endParaRPr lang="en-US" altLang="ja-JP" dirty="0" smtClean="0"/>
          </a:p>
          <a:p>
            <a:r>
              <a:rPr lang="en-US" altLang="ja-JP" dirty="0" smtClean="0"/>
              <a:t>2008</a:t>
            </a:r>
            <a:r>
              <a:rPr lang="ja-JP" altLang="ja-JP" dirty="0" smtClean="0"/>
              <a:t>年</a:t>
            </a:r>
            <a:r>
              <a:rPr lang="en-US" altLang="ja-JP" dirty="0" smtClean="0"/>
              <a:t>9</a:t>
            </a:r>
            <a:r>
              <a:rPr lang="ja-JP" altLang="ja-JP" dirty="0" smtClean="0"/>
              <a:t>月に、</a:t>
            </a:r>
            <a:r>
              <a:rPr lang="en-US" altLang="ja-JP" dirty="0" smtClean="0"/>
              <a:t>HTC</a:t>
            </a:r>
            <a:r>
              <a:rPr lang="ja-JP" altLang="ja-JP" dirty="0" smtClean="0"/>
              <a:t>は世界最大のネット検索サイトの</a:t>
            </a:r>
            <a:r>
              <a:rPr lang="en-US" altLang="ja-JP" dirty="0" smtClean="0"/>
              <a:t>Google</a:t>
            </a:r>
            <a:r>
              <a:rPr lang="ja-JP" altLang="ja-JP" dirty="0" smtClean="0"/>
              <a:t>および通信事業のトップクラスの</a:t>
            </a:r>
            <a:r>
              <a:rPr lang="en-US" altLang="ja-JP" dirty="0" smtClean="0"/>
              <a:t>T-Mobile</a:t>
            </a:r>
            <a:r>
              <a:rPr lang="ja-JP" altLang="ja-JP" dirty="0" smtClean="0"/>
              <a:t>と共同で世界初アンドロイド・システム搭載の第</a:t>
            </a:r>
            <a:r>
              <a:rPr lang="en-US" altLang="ja-JP" dirty="0" smtClean="0"/>
              <a:t>3G</a:t>
            </a:r>
            <a:r>
              <a:rPr lang="ja-JP" altLang="ja-JP" dirty="0" err="1" smtClean="0"/>
              <a:t>の携</a:t>
            </a:r>
            <a:r>
              <a:rPr lang="ja-JP" altLang="ja-JP" dirty="0" smtClean="0"/>
              <a:t>帯電話「</a:t>
            </a:r>
            <a:r>
              <a:rPr lang="en-US" altLang="ja-JP" dirty="0" smtClean="0">
                <a:solidFill>
                  <a:srgbClr val="FF0000"/>
                </a:solidFill>
              </a:rPr>
              <a:t>T-Mobil G1</a:t>
            </a:r>
            <a:r>
              <a:rPr lang="ja-JP" altLang="ja-JP" dirty="0" smtClean="0"/>
              <a:t>」を開発した。</a:t>
            </a:r>
            <a:endParaRPr lang="en-US" altLang="ja-JP" dirty="0" smtClean="0"/>
          </a:p>
          <a:p>
            <a:r>
              <a:rPr lang="ja-JP" altLang="ja-JP" dirty="0" smtClean="0"/>
              <a:t>この</a:t>
            </a:r>
            <a:r>
              <a:rPr lang="en-US" altLang="ja-JP" dirty="0" smtClean="0"/>
              <a:t>T-Mobile G1</a:t>
            </a:r>
            <a:r>
              <a:rPr lang="ja-JP" altLang="ja-JP" dirty="0" smtClean="0"/>
              <a:t>は大画面液晶のタッチパネル、キーボード入力方式および</a:t>
            </a:r>
            <a:r>
              <a:rPr lang="en-US" altLang="ja-JP" dirty="0" smtClean="0"/>
              <a:t>Google</a:t>
            </a:r>
            <a:r>
              <a:rPr lang="ja-JP" altLang="ja-JP" dirty="0" smtClean="0"/>
              <a:t>のネット検索のサービスが提供された。</a:t>
            </a:r>
            <a:endParaRPr lang="en-US" altLang="ja-JP" dirty="0" smtClean="0"/>
          </a:p>
          <a:p>
            <a:r>
              <a:rPr lang="ja-JP" altLang="ja-JP" dirty="0" smtClean="0"/>
              <a:t>それによって、</a:t>
            </a:r>
            <a:r>
              <a:rPr lang="en-US" altLang="ja-JP" dirty="0" smtClean="0">
                <a:solidFill>
                  <a:srgbClr val="FF0000"/>
                </a:solidFill>
              </a:rPr>
              <a:t>T-Mobile G1</a:t>
            </a:r>
            <a:r>
              <a:rPr lang="ja-JP" altLang="ja-JP" dirty="0" smtClean="0"/>
              <a:t>は</a:t>
            </a:r>
            <a:r>
              <a:rPr lang="en-US" altLang="ja-JP" dirty="0" err="1" smtClean="0"/>
              <a:t>Symbian</a:t>
            </a:r>
            <a:r>
              <a:rPr lang="ja-JP" altLang="ja-JP" dirty="0" smtClean="0"/>
              <a:t>（シンビアン）、</a:t>
            </a:r>
            <a:r>
              <a:rPr lang="en-US" altLang="ja-JP" dirty="0" smtClean="0"/>
              <a:t>Windows Mobile</a:t>
            </a:r>
            <a:r>
              <a:rPr lang="ja-JP" altLang="ja-JP" dirty="0" smtClean="0"/>
              <a:t>（ウインドウズ・モバイル）および</a:t>
            </a:r>
            <a:r>
              <a:rPr lang="en-US" altLang="ja-JP" dirty="0" err="1" smtClean="0"/>
              <a:t>iOS</a:t>
            </a:r>
            <a:r>
              <a:rPr lang="ja-JP" altLang="ja-JP" dirty="0" smtClean="0"/>
              <a:t>などのシステムと互角に対抗できる携帯電話に育つようになった。</a:t>
            </a:r>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28</a:t>
            </a:fld>
            <a:endParaRPr kumimoji="1"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ja-JP" dirty="0" smtClean="0"/>
              <a:t>それによって、世界中のアンドロイド携帯電話の</a:t>
            </a:r>
            <a:r>
              <a:rPr lang="en-US" altLang="ja-JP" dirty="0" smtClean="0">
                <a:solidFill>
                  <a:srgbClr val="FF0000"/>
                </a:solidFill>
              </a:rPr>
              <a:t>5</a:t>
            </a:r>
            <a:r>
              <a:rPr lang="ja-JP" altLang="ja-JP" dirty="0" smtClean="0">
                <a:solidFill>
                  <a:srgbClr val="FF0000"/>
                </a:solidFill>
              </a:rPr>
              <a:t>本のうち</a:t>
            </a:r>
            <a:r>
              <a:rPr lang="en-US" altLang="ja-JP" dirty="0" smtClean="0">
                <a:solidFill>
                  <a:srgbClr val="FF0000"/>
                </a:solidFill>
              </a:rPr>
              <a:t>2</a:t>
            </a:r>
            <a:r>
              <a:rPr lang="ja-JP" altLang="ja-JP" dirty="0" smtClean="0">
                <a:solidFill>
                  <a:srgbClr val="FF0000"/>
                </a:solidFill>
              </a:rPr>
              <a:t>本</a:t>
            </a:r>
            <a:r>
              <a:rPr lang="ja-JP" altLang="ja-JP" dirty="0" smtClean="0"/>
              <a:t>は</a:t>
            </a:r>
            <a:r>
              <a:rPr lang="en-US" altLang="ja-JP" dirty="0" smtClean="0"/>
              <a:t>HTC</a:t>
            </a:r>
            <a:r>
              <a:rPr lang="ja-JP" altLang="ja-JP" dirty="0" smtClean="0"/>
              <a:t>の製品に達した。</a:t>
            </a:r>
            <a:endParaRPr lang="en-US" altLang="ja-JP" dirty="0" smtClean="0"/>
          </a:p>
          <a:p>
            <a:r>
              <a:rPr lang="ja-JP" altLang="ja-JP" dirty="0" smtClean="0"/>
              <a:t>また、マイクロソフトの</a:t>
            </a:r>
            <a:r>
              <a:rPr lang="en-US" altLang="ja-JP" dirty="0" smtClean="0"/>
              <a:t>Windows Mobile</a:t>
            </a:r>
            <a:r>
              <a:rPr lang="ja-JP" altLang="ja-JP" dirty="0" smtClean="0"/>
              <a:t>携帯電話の</a:t>
            </a:r>
            <a:r>
              <a:rPr lang="en-US" altLang="ja-JP" dirty="0" smtClean="0">
                <a:solidFill>
                  <a:srgbClr val="FF0000"/>
                </a:solidFill>
              </a:rPr>
              <a:t>2</a:t>
            </a:r>
            <a:r>
              <a:rPr lang="ja-JP" altLang="ja-JP" dirty="0" smtClean="0">
                <a:solidFill>
                  <a:srgbClr val="FF0000"/>
                </a:solidFill>
              </a:rPr>
              <a:t>本のうち</a:t>
            </a:r>
            <a:r>
              <a:rPr lang="en-US" altLang="ja-JP" dirty="0" smtClean="0">
                <a:solidFill>
                  <a:srgbClr val="FF0000"/>
                </a:solidFill>
              </a:rPr>
              <a:t>1</a:t>
            </a:r>
            <a:r>
              <a:rPr lang="ja-JP" altLang="ja-JP" dirty="0" smtClean="0">
                <a:solidFill>
                  <a:srgbClr val="FF0000"/>
                </a:solidFill>
              </a:rPr>
              <a:t>本</a:t>
            </a:r>
            <a:r>
              <a:rPr lang="ja-JP" altLang="ja-JP" dirty="0" smtClean="0"/>
              <a:t>は</a:t>
            </a:r>
            <a:r>
              <a:rPr lang="en-US" altLang="ja-JP" dirty="0" smtClean="0"/>
              <a:t>HTC</a:t>
            </a:r>
            <a:r>
              <a:rPr lang="ja-JP" altLang="ja-JP" dirty="0" smtClean="0"/>
              <a:t>の製品である計算になった。</a:t>
            </a:r>
            <a:endParaRPr lang="en-US" altLang="ja-JP" dirty="0" smtClean="0"/>
          </a:p>
          <a:p>
            <a:r>
              <a:rPr lang="en-US" altLang="ja-JP" dirty="0" smtClean="0"/>
              <a:t>2011</a:t>
            </a:r>
            <a:r>
              <a:rPr lang="ja-JP" altLang="ja-JP" dirty="0" smtClean="0"/>
              <a:t>年第</a:t>
            </a:r>
            <a:r>
              <a:rPr lang="en-US" altLang="ja-JP" dirty="0" smtClean="0"/>
              <a:t>2</a:t>
            </a:r>
            <a:r>
              <a:rPr lang="ja-JP" altLang="ja-JP" dirty="0" smtClean="0"/>
              <a:t>四半期、</a:t>
            </a:r>
            <a:r>
              <a:rPr lang="en-US" altLang="ja-JP" dirty="0" smtClean="0"/>
              <a:t>Windows Mobile</a:t>
            </a:r>
            <a:r>
              <a:rPr lang="ja-JP" altLang="ja-JP" dirty="0" smtClean="0"/>
              <a:t>システムとアンドロイド・システムの携帯電話の</a:t>
            </a:r>
            <a:r>
              <a:rPr lang="en-US" altLang="ja-JP" dirty="0" smtClean="0"/>
              <a:t>HTC</a:t>
            </a:r>
            <a:r>
              <a:rPr lang="ja-JP" altLang="ja-JP" dirty="0" smtClean="0"/>
              <a:t>の北米地域の販売量はランキング第</a:t>
            </a:r>
            <a:r>
              <a:rPr lang="en-US" altLang="ja-JP" dirty="0" smtClean="0"/>
              <a:t>1</a:t>
            </a:r>
            <a:r>
              <a:rPr lang="ja-JP" altLang="ja-JP" dirty="0" smtClean="0"/>
              <a:t>位になり、アップルの</a:t>
            </a:r>
            <a:r>
              <a:rPr lang="en-US" altLang="ja-JP" dirty="0" err="1" smtClean="0"/>
              <a:t>iPhone</a:t>
            </a:r>
            <a:r>
              <a:rPr lang="ja-JP" altLang="ja-JP" dirty="0" smtClean="0"/>
              <a:t>（アイフォン）の市場シェアを凌駕した。</a:t>
            </a:r>
          </a:p>
          <a:p>
            <a:r>
              <a:rPr lang="ja-JP" altLang="ja-JP" dirty="0" smtClean="0"/>
              <a:t>市場の専門家が期待した予想に反して、この</a:t>
            </a:r>
            <a:r>
              <a:rPr lang="en-US" altLang="ja-JP" dirty="0" smtClean="0">
                <a:solidFill>
                  <a:srgbClr val="FF0000"/>
                </a:solidFill>
              </a:rPr>
              <a:t>T-Mobil G1</a:t>
            </a:r>
            <a:r>
              <a:rPr lang="ja-JP" altLang="ja-JP" dirty="0" smtClean="0"/>
              <a:t>の販売量は</a:t>
            </a:r>
            <a:r>
              <a:rPr lang="en-US" altLang="ja-JP" dirty="0" smtClean="0"/>
              <a:t>150</a:t>
            </a:r>
            <a:r>
              <a:rPr lang="ja-JP" altLang="ja-JP" dirty="0" smtClean="0"/>
              <a:t>万台を超えた。</a:t>
            </a:r>
            <a:endParaRPr lang="en-US" altLang="ja-JP" dirty="0" smtClean="0"/>
          </a:p>
          <a:p>
            <a:r>
              <a:rPr lang="ja-JP" altLang="ja-JP" dirty="0" smtClean="0"/>
              <a:t>その後、</a:t>
            </a:r>
            <a:r>
              <a:rPr lang="en-US" altLang="ja-JP" dirty="0" smtClean="0"/>
              <a:t>HTC</a:t>
            </a:r>
            <a:r>
              <a:rPr lang="ja-JP" altLang="ja-JP" dirty="0" smtClean="0"/>
              <a:t>は引き続いてアンドロイド・システムの携帯電話「</a:t>
            </a:r>
            <a:r>
              <a:rPr lang="en-US" altLang="ja-JP" dirty="0" smtClean="0">
                <a:solidFill>
                  <a:srgbClr val="FF0000"/>
                </a:solidFill>
              </a:rPr>
              <a:t>HTC Magic</a:t>
            </a:r>
            <a:r>
              <a:rPr lang="ja-JP" altLang="ja-JP" dirty="0" smtClean="0"/>
              <a:t>（マジック）」（俗称</a:t>
            </a:r>
            <a:r>
              <a:rPr lang="en-US" altLang="ja-JP" dirty="0" smtClean="0">
                <a:solidFill>
                  <a:srgbClr val="FF0000"/>
                </a:solidFill>
              </a:rPr>
              <a:t>G2</a:t>
            </a:r>
            <a:r>
              <a:rPr lang="ja-JP" altLang="ja-JP" dirty="0" smtClean="0"/>
              <a:t>）を開発した。</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29</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20000"/>
          </a:bodyPr>
          <a:lstStyle/>
          <a:p>
            <a:r>
              <a:rPr lang="en-US" altLang="ja-JP" dirty="0"/>
              <a:t>HTC</a:t>
            </a:r>
            <a:r>
              <a:rPr lang="ja-JP" altLang="ja-JP" dirty="0"/>
              <a:t>が設立された時期、</a:t>
            </a:r>
            <a:r>
              <a:rPr lang="ja-JP" altLang="ja-JP" dirty="0">
                <a:solidFill>
                  <a:srgbClr val="FF0000"/>
                </a:solidFill>
              </a:rPr>
              <a:t>卓火土</a:t>
            </a:r>
            <a:r>
              <a:rPr lang="ja-JP" altLang="ja-JP" dirty="0"/>
              <a:t>などは最新のノートパソコンを製造し、業績をあげようと考え、ノートパソコンの製造に参入した</a:t>
            </a:r>
            <a:r>
              <a:rPr lang="ja-JP" altLang="ja-JP" dirty="0" smtClean="0"/>
              <a:t>。</a:t>
            </a:r>
            <a:endParaRPr lang="en-US" altLang="ja-JP" dirty="0" smtClean="0"/>
          </a:p>
          <a:p>
            <a:r>
              <a:rPr lang="ja-JP" altLang="ja-JP" dirty="0" smtClean="0"/>
              <a:t>しかし</a:t>
            </a:r>
            <a:r>
              <a:rPr lang="ja-JP" altLang="ja-JP" dirty="0"/>
              <a:t>、</a:t>
            </a:r>
            <a:r>
              <a:rPr lang="en-US" altLang="ja-JP" dirty="0"/>
              <a:t>HTC</a:t>
            </a:r>
            <a:r>
              <a:rPr lang="ja-JP" altLang="ja-JP" dirty="0"/>
              <a:t>が設立された時期は、パソコンの</a:t>
            </a:r>
            <a:r>
              <a:rPr lang="en-US" altLang="ja-JP" dirty="0"/>
              <a:t>OEM</a:t>
            </a:r>
            <a:r>
              <a:rPr lang="ja-JP" altLang="ja-JP" dirty="0"/>
              <a:t>（自社ブランドを持たないで、他社から受託生産）や</a:t>
            </a:r>
            <a:r>
              <a:rPr lang="en-US" altLang="ja-JP" dirty="0"/>
              <a:t>ODM</a:t>
            </a:r>
            <a:r>
              <a:rPr lang="ja-JP" altLang="ja-JP" dirty="0"/>
              <a:t>（自社ブランドを持たないで、他社から受託設計と生産）のビジネスの競争が熾烈な状態であった</a:t>
            </a:r>
            <a:r>
              <a:rPr lang="ja-JP" altLang="ja-JP" dirty="0" smtClean="0"/>
              <a:t>。</a:t>
            </a:r>
            <a:endParaRPr lang="en-US" altLang="ja-JP" dirty="0" smtClean="0"/>
          </a:p>
          <a:p>
            <a:r>
              <a:rPr lang="en-US" altLang="ja-JP" dirty="0" smtClean="0">
                <a:solidFill>
                  <a:srgbClr val="FF0000"/>
                </a:solidFill>
              </a:rPr>
              <a:t>HP</a:t>
            </a:r>
            <a:r>
              <a:rPr lang="ja-JP" altLang="ja-JP" dirty="0"/>
              <a:t>（ヒューレット・パッカード）、</a:t>
            </a:r>
            <a:r>
              <a:rPr lang="en-US" altLang="ja-JP" dirty="0">
                <a:solidFill>
                  <a:srgbClr val="FF0000"/>
                </a:solidFill>
              </a:rPr>
              <a:t>Dell</a:t>
            </a:r>
            <a:r>
              <a:rPr lang="ja-JP" altLang="ja-JP" dirty="0"/>
              <a:t>（デル）、</a:t>
            </a:r>
            <a:r>
              <a:rPr lang="en-US" altLang="ja-JP" dirty="0">
                <a:solidFill>
                  <a:srgbClr val="FF0000"/>
                </a:solidFill>
              </a:rPr>
              <a:t>IBM</a:t>
            </a:r>
            <a:r>
              <a:rPr lang="ja-JP" altLang="ja-JP" dirty="0"/>
              <a:t>などのブランド企業は、パソコンの</a:t>
            </a:r>
            <a:r>
              <a:rPr lang="en-US" altLang="ja-JP" dirty="0"/>
              <a:t>ODM</a:t>
            </a:r>
            <a:r>
              <a:rPr lang="ja-JP" altLang="ja-JP" dirty="0"/>
              <a:t>生産企業の</a:t>
            </a:r>
            <a:r>
              <a:rPr lang="ja-JP" altLang="ja-JP" dirty="0">
                <a:solidFill>
                  <a:srgbClr val="FF0000"/>
                </a:solidFill>
              </a:rPr>
              <a:t>廣達</a:t>
            </a:r>
            <a:r>
              <a:rPr lang="ja-JP" altLang="ja-JP" dirty="0"/>
              <a:t>（クアンタ）、</a:t>
            </a:r>
            <a:r>
              <a:rPr lang="ja-JP" altLang="ja-JP" dirty="0">
                <a:solidFill>
                  <a:srgbClr val="FF0000"/>
                </a:solidFill>
              </a:rPr>
              <a:t>仁寶</a:t>
            </a:r>
            <a:r>
              <a:rPr lang="ja-JP" altLang="ja-JP" dirty="0"/>
              <a:t>（コンパル）、</a:t>
            </a:r>
            <a:r>
              <a:rPr lang="ja-JP" altLang="ja-JP" dirty="0">
                <a:solidFill>
                  <a:srgbClr val="FF0000"/>
                </a:solidFill>
              </a:rPr>
              <a:t>英業達</a:t>
            </a:r>
            <a:r>
              <a:rPr lang="ja-JP" altLang="ja-JP" dirty="0"/>
              <a:t>（インペンテック）、</a:t>
            </a:r>
            <a:r>
              <a:rPr lang="ja-JP" altLang="ja-JP" dirty="0">
                <a:solidFill>
                  <a:srgbClr val="FF0000"/>
                </a:solidFill>
              </a:rPr>
              <a:t>緯創</a:t>
            </a:r>
            <a:r>
              <a:rPr lang="ja-JP" altLang="ja-JP" dirty="0"/>
              <a:t>（ウィストロン）および</a:t>
            </a:r>
            <a:r>
              <a:rPr lang="ja-JP" altLang="ja-JP" dirty="0">
                <a:solidFill>
                  <a:srgbClr val="FF0000"/>
                </a:solidFill>
              </a:rPr>
              <a:t>華宇</a:t>
            </a:r>
            <a:r>
              <a:rPr lang="ja-JP" altLang="ja-JP" dirty="0"/>
              <a:t>などに製造を委託していた</a:t>
            </a:r>
            <a:r>
              <a:rPr lang="ja-JP" altLang="ja-JP" dirty="0" smtClean="0"/>
              <a:t>。</a:t>
            </a:r>
            <a:endParaRPr lang="en-US" altLang="ja-JP" dirty="0" smtClean="0"/>
          </a:p>
          <a:p>
            <a:r>
              <a:rPr lang="ja-JP" altLang="ja-JP" dirty="0" smtClean="0"/>
              <a:t>当然</a:t>
            </a:r>
            <a:r>
              <a:rPr lang="ja-JP" altLang="ja-JP" dirty="0"/>
              <a:t>、設立したばかりの</a:t>
            </a:r>
            <a:r>
              <a:rPr lang="en-US" altLang="ja-JP" dirty="0"/>
              <a:t>HTC</a:t>
            </a:r>
            <a:r>
              <a:rPr lang="ja-JP" altLang="ja-JP" dirty="0"/>
              <a:t>は、他の</a:t>
            </a:r>
            <a:r>
              <a:rPr lang="en-US" altLang="ja-JP" dirty="0"/>
              <a:t>ODM</a:t>
            </a:r>
            <a:r>
              <a:rPr lang="ja-JP" altLang="ja-JP" dirty="0"/>
              <a:t>企業との競争が出来る状態ではなかった。この厳しい事実に直面し、卓氏は新たに自分の考え方を修正することになった</a:t>
            </a:r>
            <a:r>
              <a:rPr lang="ja-JP" altLang="ja-JP" dirty="0" smtClean="0"/>
              <a:t>。</a:t>
            </a:r>
            <a:endParaRPr lang="en-US" altLang="ja-JP" dirty="0" smtClean="0"/>
          </a:p>
          <a:p>
            <a:r>
              <a:rPr lang="ja-JP" altLang="ja-JP" dirty="0" smtClean="0"/>
              <a:t>なぜ</a:t>
            </a:r>
            <a:r>
              <a:rPr lang="ja-JP" altLang="ja-JP" dirty="0"/>
              <a:t>ならば、設立初期の</a:t>
            </a:r>
            <a:r>
              <a:rPr lang="en-US" altLang="ja-JP" dirty="0"/>
              <a:t>HTC</a:t>
            </a:r>
            <a:r>
              <a:rPr lang="ja-JP" altLang="ja-JP" dirty="0"/>
              <a:t>にとって、ノートパソコン市場では資金や設備規模などのいずれも他社と比べると、いずれも優位性をもっていなかったからである</a:t>
            </a:r>
            <a:r>
              <a:rPr lang="ja-JP" altLang="ja-JP" dirty="0" smtClean="0"/>
              <a:t>。</a:t>
            </a:r>
            <a:endParaRPr lang="en-US" altLang="ja-JP" dirty="0" smtClean="0"/>
          </a:p>
          <a:p>
            <a:r>
              <a:rPr lang="ja-JP" altLang="ja-JP" dirty="0" smtClean="0"/>
              <a:t>この</a:t>
            </a:r>
            <a:r>
              <a:rPr lang="ja-JP" altLang="ja-JP" dirty="0"/>
              <a:t>ような誤った企業戦略を堅持した場合、恐らくわずか</a:t>
            </a:r>
            <a:r>
              <a:rPr lang="en-US" altLang="ja-JP" dirty="0"/>
              <a:t>1~2</a:t>
            </a:r>
            <a:r>
              <a:rPr lang="ja-JP" altLang="ja-JP" dirty="0"/>
              <a:t>年で倒産の運命に直面することになると、卓火土は悟ったのである。</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3</a:t>
            </a:fld>
            <a:endParaRPr kumimoji="1" lang="ja-JP" altLang="en-US"/>
          </a:p>
        </p:txBody>
      </p:sp>
    </p:spTree>
    <p:extLst>
      <p:ext uri="{BB962C8B-B14F-4D97-AF65-F5344CB8AC3E}">
        <p14:creationId xmlns:p14="http://schemas.microsoft.com/office/powerpoint/2010/main" val="28140258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この</a:t>
            </a:r>
            <a:r>
              <a:rPr lang="en-US" altLang="ja-JP" dirty="0" smtClean="0"/>
              <a:t>G2</a:t>
            </a:r>
            <a:r>
              <a:rPr lang="ja-JP" altLang="ja-JP" dirty="0" smtClean="0"/>
              <a:t>も持続的に右肩上がりの売上げを見せるようになり、当時はアップルの</a:t>
            </a:r>
            <a:r>
              <a:rPr lang="en-US" altLang="ja-JP" dirty="0" err="1" smtClean="0"/>
              <a:t>iPhone</a:t>
            </a:r>
            <a:r>
              <a:rPr lang="ja-JP" altLang="ja-JP" dirty="0" smtClean="0"/>
              <a:t>に次ぐ、ランキング</a:t>
            </a:r>
            <a:r>
              <a:rPr lang="ja-JP" altLang="ja-JP" dirty="0" smtClean="0">
                <a:solidFill>
                  <a:srgbClr val="FF0000"/>
                </a:solidFill>
              </a:rPr>
              <a:t>第</a:t>
            </a:r>
            <a:r>
              <a:rPr lang="en-US" altLang="ja-JP" dirty="0" smtClean="0">
                <a:solidFill>
                  <a:srgbClr val="FF0000"/>
                </a:solidFill>
              </a:rPr>
              <a:t>2</a:t>
            </a:r>
            <a:r>
              <a:rPr lang="ja-JP" altLang="ja-JP" dirty="0" smtClean="0">
                <a:solidFill>
                  <a:srgbClr val="FF0000"/>
                </a:solidFill>
              </a:rPr>
              <a:t>位</a:t>
            </a:r>
            <a:r>
              <a:rPr lang="ja-JP" altLang="ja-JP" dirty="0" smtClean="0"/>
              <a:t>の売上量を記録した。</a:t>
            </a:r>
            <a:endParaRPr lang="en-US" altLang="ja-JP" dirty="0" smtClean="0"/>
          </a:p>
          <a:p>
            <a:r>
              <a:rPr lang="ja-JP" altLang="ja-JP" dirty="0" smtClean="0"/>
              <a:t>当時、「</a:t>
            </a:r>
            <a:r>
              <a:rPr lang="en-US" altLang="ja-JP" dirty="0" smtClean="0">
                <a:solidFill>
                  <a:srgbClr val="FF0000"/>
                </a:solidFill>
              </a:rPr>
              <a:t>HTC</a:t>
            </a:r>
            <a:r>
              <a:rPr lang="ja-JP" altLang="ja-JP" dirty="0" smtClean="0">
                <a:solidFill>
                  <a:srgbClr val="FF0000"/>
                </a:solidFill>
              </a:rPr>
              <a:t>は唯一に</a:t>
            </a:r>
            <a:r>
              <a:rPr lang="en-US" altLang="ja-JP" dirty="0" err="1" smtClean="0">
                <a:solidFill>
                  <a:srgbClr val="FF0000"/>
                </a:solidFill>
              </a:rPr>
              <a:t>iPhone</a:t>
            </a:r>
            <a:r>
              <a:rPr lang="ja-JP" altLang="ja-JP" dirty="0" smtClean="0">
                <a:solidFill>
                  <a:srgbClr val="FF0000"/>
                </a:solidFill>
              </a:rPr>
              <a:t>と対抗ができるブランド製品</a:t>
            </a:r>
            <a:r>
              <a:rPr lang="ja-JP" altLang="ja-JP" dirty="0" smtClean="0"/>
              <a:t>である」と言われるようになった。</a:t>
            </a:r>
            <a:endParaRPr lang="en-US" altLang="ja-JP" dirty="0" smtClean="0"/>
          </a:p>
          <a:p>
            <a:r>
              <a:rPr lang="ja-JP" altLang="ja-JP" dirty="0" smtClean="0"/>
              <a:t>アップルが</a:t>
            </a:r>
            <a:r>
              <a:rPr lang="en-US" altLang="ja-JP" dirty="0" err="1" smtClean="0"/>
              <a:t>iPhone</a:t>
            </a:r>
            <a:r>
              <a:rPr lang="ja-JP" altLang="ja-JP" dirty="0" smtClean="0"/>
              <a:t>を開発する前に、</a:t>
            </a:r>
            <a:r>
              <a:rPr lang="en-US" altLang="ja-JP" dirty="0" smtClean="0"/>
              <a:t>HTC</a:t>
            </a:r>
            <a:r>
              <a:rPr lang="ja-JP" altLang="ja-JP" dirty="0" smtClean="0"/>
              <a:t>は</a:t>
            </a:r>
            <a:r>
              <a:rPr lang="ja-JP" altLang="ja-JP" dirty="0" smtClean="0">
                <a:solidFill>
                  <a:srgbClr val="FF0000"/>
                </a:solidFill>
              </a:rPr>
              <a:t>世界初</a:t>
            </a:r>
            <a:r>
              <a:rPr lang="ja-JP" altLang="ja-JP" dirty="0" smtClean="0"/>
              <a:t>のタッチパネル方式のスマートフォンを開発した。</a:t>
            </a:r>
            <a:endParaRPr lang="en-US" altLang="ja-JP" dirty="0" smtClean="0"/>
          </a:p>
          <a:p>
            <a:r>
              <a:rPr lang="ja-JP" altLang="ja-JP" dirty="0" smtClean="0"/>
              <a:t>このスマートフォンは直接に指によるタッチパネルの操作ができ、</a:t>
            </a:r>
            <a:r>
              <a:rPr lang="en-US" altLang="ja-JP" dirty="0" smtClean="0"/>
              <a:t>3D</a:t>
            </a:r>
            <a:r>
              <a:rPr lang="ja-JP" altLang="ja-JP" dirty="0" smtClean="0"/>
              <a:t>感覚の指によるページを捲る方式である。</a:t>
            </a:r>
            <a:endParaRPr lang="en-US" altLang="ja-JP" dirty="0" smtClean="0"/>
          </a:p>
          <a:p>
            <a:r>
              <a:rPr lang="ja-JP" altLang="ja-JP" dirty="0" smtClean="0"/>
              <a:t>そのために、売り出すと大きな話題を呼ぶようになった。わずか</a:t>
            </a:r>
            <a:r>
              <a:rPr lang="en-US" altLang="ja-JP" dirty="0" smtClean="0"/>
              <a:t>1</a:t>
            </a:r>
            <a:r>
              <a:rPr lang="ja-JP" altLang="ja-JP" dirty="0" smtClean="0"/>
              <a:t>年間で</a:t>
            </a:r>
            <a:r>
              <a:rPr lang="en-US" altLang="ja-JP" dirty="0" smtClean="0"/>
              <a:t>300</a:t>
            </a:r>
            <a:r>
              <a:rPr lang="ja-JP" altLang="ja-JP" dirty="0" smtClean="0"/>
              <a:t>万台を販売することができた。</a:t>
            </a:r>
          </a:p>
          <a:p>
            <a:r>
              <a:rPr lang="ja-JP" altLang="ja-JP" dirty="0" smtClean="0"/>
              <a:t>アップルの</a:t>
            </a:r>
            <a:r>
              <a:rPr lang="en-US" altLang="ja-JP" dirty="0" err="1" smtClean="0"/>
              <a:t>iPhone</a:t>
            </a:r>
            <a:r>
              <a:rPr lang="ja-JP" altLang="ja-JP" dirty="0" smtClean="0"/>
              <a:t>の発売前に</a:t>
            </a:r>
            <a:r>
              <a:rPr lang="en-US" altLang="ja-JP" dirty="0" smtClean="0"/>
              <a:t>HTC</a:t>
            </a:r>
            <a:r>
              <a:rPr lang="ja-JP" altLang="ja-JP" dirty="0" smtClean="0"/>
              <a:t>が先駆けてタッチパネル、ページを捲る方式を開発したことは、今までの努力の方向性が正確であることを証明した。</a:t>
            </a:r>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30</a:t>
            </a:fld>
            <a:endParaRPr kumimoji="1"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ja-JP" dirty="0" smtClean="0"/>
              <a:t>そのために、</a:t>
            </a:r>
            <a:r>
              <a:rPr lang="en-US" altLang="ja-JP" dirty="0" smtClean="0"/>
              <a:t>2009</a:t>
            </a:r>
            <a:r>
              <a:rPr lang="ja-JP" altLang="ja-JP" dirty="0" smtClean="0"/>
              <a:t>年になると</a:t>
            </a:r>
            <a:r>
              <a:rPr lang="en-US" altLang="ja-JP" dirty="0" smtClean="0"/>
              <a:t>1</a:t>
            </a:r>
            <a:r>
              <a:rPr lang="ja-JP" altLang="ja-JP" dirty="0" smtClean="0"/>
              <a:t>年間の出荷量は</a:t>
            </a:r>
            <a:r>
              <a:rPr lang="en-US" altLang="ja-JP" dirty="0" smtClean="0"/>
              <a:t>2,000</a:t>
            </a:r>
            <a:r>
              <a:rPr lang="ja-JP" altLang="ja-JP" dirty="0" smtClean="0"/>
              <a:t>万台に達した。</a:t>
            </a:r>
            <a:endParaRPr lang="en-US" altLang="ja-JP" dirty="0" smtClean="0"/>
          </a:p>
          <a:p>
            <a:r>
              <a:rPr lang="ja-JP" altLang="ja-JP" dirty="0" smtClean="0"/>
              <a:t>同時に、</a:t>
            </a:r>
            <a:r>
              <a:rPr lang="en-US" altLang="ja-JP" dirty="0" smtClean="0"/>
              <a:t>2011</a:t>
            </a:r>
            <a:r>
              <a:rPr lang="ja-JP" altLang="ja-JP" dirty="0" smtClean="0"/>
              <a:t>年に「世界ブランド企業トップ</a:t>
            </a:r>
            <a:r>
              <a:rPr lang="en-US" altLang="ja-JP" dirty="0" smtClean="0"/>
              <a:t>100</a:t>
            </a:r>
            <a:r>
              <a:rPr lang="ja-JP" altLang="ja-JP" dirty="0" smtClean="0"/>
              <a:t>」に</a:t>
            </a:r>
            <a:r>
              <a:rPr lang="en-US" altLang="ja-JP" dirty="0" smtClean="0"/>
              <a:t>HTC</a:t>
            </a:r>
            <a:r>
              <a:rPr lang="ja-JP" altLang="ja-JP" dirty="0" smtClean="0"/>
              <a:t>はランキング入りを果たした。</a:t>
            </a:r>
            <a:endParaRPr lang="en-US" altLang="ja-JP" dirty="0" smtClean="0"/>
          </a:p>
          <a:p>
            <a:r>
              <a:rPr lang="ja-JP" altLang="ja-JP" dirty="0" smtClean="0"/>
              <a:t>その時に、</a:t>
            </a:r>
            <a:r>
              <a:rPr lang="en-US" altLang="ja-JP" dirty="0" smtClean="0"/>
              <a:t>HTC</a:t>
            </a:r>
            <a:r>
              <a:rPr lang="ja-JP" altLang="ja-JP" dirty="0" smtClean="0"/>
              <a:t>は</a:t>
            </a:r>
            <a:r>
              <a:rPr lang="en-US" altLang="ja-JP" dirty="0" smtClean="0"/>
              <a:t>36</a:t>
            </a:r>
            <a:r>
              <a:rPr lang="ja-JP" altLang="ja-JP" dirty="0" smtClean="0"/>
              <a:t>億</a:t>
            </a:r>
            <a:r>
              <a:rPr lang="en-US" altLang="ja-JP" dirty="0" smtClean="0"/>
              <a:t>500</a:t>
            </a:r>
            <a:r>
              <a:rPr lang="ja-JP" altLang="ja-JP" dirty="0" smtClean="0"/>
              <a:t>万ドルの製品価値を創造し、</a:t>
            </a:r>
            <a:r>
              <a:rPr lang="en-US" altLang="ja-JP" dirty="0" smtClean="0"/>
              <a:t>1,000</a:t>
            </a:r>
            <a:r>
              <a:rPr lang="ja-JP" altLang="ja-JP" dirty="0" smtClean="0"/>
              <a:t>億台湾元のブランド価値を生み出した。</a:t>
            </a:r>
            <a:endParaRPr lang="en-US" altLang="ja-JP" dirty="0" smtClean="0"/>
          </a:p>
          <a:p>
            <a:r>
              <a:rPr lang="ja-JP" altLang="ja-JP" dirty="0" smtClean="0"/>
              <a:t>しかし、</a:t>
            </a:r>
            <a:r>
              <a:rPr lang="en-US" altLang="ja-JP" dirty="0" smtClean="0"/>
              <a:t>HTC</a:t>
            </a:r>
            <a:r>
              <a:rPr lang="ja-JP" altLang="ja-JP" dirty="0" smtClean="0"/>
              <a:t>のスマートフォンの操作とアップルの</a:t>
            </a:r>
            <a:r>
              <a:rPr lang="en-US" altLang="ja-JP" dirty="0" err="1" smtClean="0"/>
              <a:t>iPhone</a:t>
            </a:r>
            <a:r>
              <a:rPr lang="ja-JP" altLang="ja-JP" dirty="0" smtClean="0"/>
              <a:t>が類似のため、</a:t>
            </a:r>
            <a:r>
              <a:rPr lang="en-US" altLang="ja-JP" dirty="0" smtClean="0"/>
              <a:t>HTC</a:t>
            </a:r>
            <a:r>
              <a:rPr lang="ja-JP" altLang="ja-JP" dirty="0" smtClean="0"/>
              <a:t>はアップルの</a:t>
            </a:r>
            <a:r>
              <a:rPr lang="ja-JP" altLang="ja-JP" dirty="0" smtClean="0">
                <a:solidFill>
                  <a:srgbClr val="FF0000"/>
                </a:solidFill>
              </a:rPr>
              <a:t>特許侵害の訴訟</a:t>
            </a:r>
            <a:r>
              <a:rPr lang="ja-JP" altLang="ja-JP" dirty="0" smtClean="0"/>
              <a:t>の対象になった。</a:t>
            </a:r>
            <a:endParaRPr lang="en-US" altLang="ja-JP" dirty="0" smtClean="0"/>
          </a:p>
          <a:p>
            <a:r>
              <a:rPr lang="ja-JP" altLang="ja-JP" dirty="0" smtClean="0"/>
              <a:t>つまり、</a:t>
            </a:r>
            <a:r>
              <a:rPr lang="en-US" altLang="ja-JP" dirty="0" smtClean="0"/>
              <a:t>2003</a:t>
            </a:r>
            <a:r>
              <a:rPr lang="ja-JP" altLang="ja-JP" dirty="0" smtClean="0"/>
              <a:t>年に王雪紅董事長（会長）所有の威盛電子（</a:t>
            </a:r>
            <a:r>
              <a:rPr lang="en-US" altLang="ja-JP" dirty="0" smtClean="0">
                <a:solidFill>
                  <a:srgbClr val="FF0000"/>
                </a:solidFill>
              </a:rPr>
              <a:t>VIA</a:t>
            </a:r>
            <a:r>
              <a:rPr lang="ja-JP" altLang="ja-JP" dirty="0" smtClean="0"/>
              <a:t>）がインテルの特許侵害の訴訟を受けたことの再現である。</a:t>
            </a:r>
            <a:endParaRPr lang="en-US" altLang="ja-JP" dirty="0" smtClean="0"/>
          </a:p>
          <a:p>
            <a:r>
              <a:rPr lang="en-US" altLang="ja-JP" dirty="0" smtClean="0"/>
              <a:t>2010</a:t>
            </a:r>
            <a:r>
              <a:rPr lang="ja-JP" altLang="ja-JP" dirty="0" smtClean="0"/>
              <a:t>年</a:t>
            </a:r>
            <a:r>
              <a:rPr lang="en-US" altLang="ja-JP" dirty="0" smtClean="0"/>
              <a:t>3</a:t>
            </a:r>
            <a:r>
              <a:rPr lang="ja-JP" altLang="ja-JP" dirty="0" smtClean="0"/>
              <a:t>月にアメリカの地方裁判所および国際貿易委員会でアップルは</a:t>
            </a:r>
            <a:r>
              <a:rPr lang="en-US" altLang="ja-JP" dirty="0" smtClean="0"/>
              <a:t>HTC</a:t>
            </a:r>
            <a:r>
              <a:rPr lang="ja-JP" altLang="ja-JP" dirty="0" smtClean="0"/>
              <a:t>が自社の</a:t>
            </a:r>
            <a:r>
              <a:rPr lang="en-US" altLang="ja-JP" dirty="0" smtClean="0"/>
              <a:t>3</a:t>
            </a:r>
            <a:r>
              <a:rPr lang="ja-JP" altLang="ja-JP" dirty="0" err="1" smtClean="0"/>
              <a:t>つの</a:t>
            </a:r>
            <a:r>
              <a:rPr lang="ja-JP" altLang="ja-JP" dirty="0" smtClean="0"/>
              <a:t>特許を侵害したと、訴訟を引き起こすようになった。</a:t>
            </a:r>
            <a:endParaRPr lang="en-US" altLang="ja-JP" dirty="0" smtClean="0"/>
          </a:p>
          <a:p>
            <a:endParaRPr lang="ja-JP"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31</a:t>
            </a:fld>
            <a:endParaRPr kumimoji="1"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a:bodyPr>
          <a:lstStyle/>
          <a:p>
            <a:r>
              <a:rPr lang="ja-JP" altLang="ja-JP" dirty="0" smtClean="0"/>
              <a:t>具体的に言えば、アップルは</a:t>
            </a:r>
            <a:r>
              <a:rPr lang="en-US" altLang="ja-JP" dirty="0" smtClean="0"/>
              <a:t>HTC</a:t>
            </a:r>
            <a:r>
              <a:rPr lang="ja-JP" altLang="ja-JP" dirty="0" smtClean="0"/>
              <a:t>が、自社の</a:t>
            </a:r>
            <a:r>
              <a:rPr lang="ja-JP" altLang="ja-JP" dirty="0" smtClean="0">
                <a:solidFill>
                  <a:srgbClr val="FF0000"/>
                </a:solidFill>
              </a:rPr>
              <a:t>多点タッチパネル</a:t>
            </a:r>
            <a:r>
              <a:rPr lang="ja-JP" altLang="ja-JP" dirty="0" smtClean="0"/>
              <a:t>や画像のソフトの</a:t>
            </a:r>
            <a:r>
              <a:rPr lang="en-US" altLang="ja-JP" dirty="0" smtClean="0">
                <a:solidFill>
                  <a:srgbClr val="FF0000"/>
                </a:solidFill>
              </a:rPr>
              <a:t>Sense U1</a:t>
            </a:r>
            <a:r>
              <a:rPr lang="ja-JP" altLang="ja-JP" dirty="0" smtClean="0"/>
              <a:t>および他のソフトとハードの</a:t>
            </a:r>
            <a:r>
              <a:rPr lang="en-US" altLang="ja-JP" dirty="0" smtClean="0"/>
              <a:t>10</a:t>
            </a:r>
            <a:r>
              <a:rPr lang="ja-JP" altLang="ja-JP" dirty="0" smtClean="0"/>
              <a:t>項目の技術特許を侵害したと訴えたのである。</a:t>
            </a:r>
            <a:endParaRPr lang="en-US" altLang="ja-JP" dirty="0" smtClean="0"/>
          </a:p>
          <a:p>
            <a:r>
              <a:rPr lang="ja-JP" altLang="ja-JP" dirty="0" smtClean="0"/>
              <a:t>アップルのこの</a:t>
            </a:r>
            <a:r>
              <a:rPr lang="ja-JP" altLang="ja-JP" dirty="0" smtClean="0">
                <a:solidFill>
                  <a:srgbClr val="FF0000"/>
                </a:solidFill>
              </a:rPr>
              <a:t>訴訟</a:t>
            </a:r>
            <a:r>
              <a:rPr lang="ja-JP" altLang="ja-JP" dirty="0" smtClean="0"/>
              <a:t>の</a:t>
            </a:r>
            <a:r>
              <a:rPr lang="ja-JP" altLang="ja-JP" dirty="0" smtClean="0">
                <a:solidFill>
                  <a:srgbClr val="FF0000"/>
                </a:solidFill>
              </a:rPr>
              <a:t>目的</a:t>
            </a:r>
            <a:r>
              <a:rPr lang="ja-JP" altLang="ja-JP" dirty="0" smtClean="0"/>
              <a:t>は、</a:t>
            </a:r>
            <a:r>
              <a:rPr lang="en-US" altLang="ja-JP" dirty="0" smtClean="0"/>
              <a:t>HTC</a:t>
            </a:r>
            <a:r>
              <a:rPr lang="ja-JP" altLang="ja-JP" dirty="0" smtClean="0"/>
              <a:t>のスマートフォンがアメリカに上陸させないためである。この訴訟は</a:t>
            </a:r>
            <a:r>
              <a:rPr lang="en-US" altLang="ja-JP" dirty="0" smtClean="0"/>
              <a:t>HTC</a:t>
            </a:r>
            <a:r>
              <a:rPr lang="ja-JP" altLang="ja-JP" dirty="0" smtClean="0"/>
              <a:t>に大きな打撃を与えたことになった。</a:t>
            </a:r>
            <a:endParaRPr lang="en-US" altLang="ja-JP" dirty="0" smtClean="0"/>
          </a:p>
          <a:p>
            <a:r>
              <a:rPr lang="ja-JP" altLang="ja-JP" dirty="0" smtClean="0"/>
              <a:t>しかし、王雪紅は</a:t>
            </a:r>
            <a:r>
              <a:rPr lang="en-US" altLang="ja-JP" dirty="0" smtClean="0"/>
              <a:t>HTC</a:t>
            </a:r>
            <a:r>
              <a:rPr lang="ja-JP" altLang="ja-JP" dirty="0" smtClean="0"/>
              <a:t>のこの訴訟を特に心配はしていなかった。</a:t>
            </a:r>
            <a:endParaRPr lang="en-US" altLang="ja-JP" dirty="0" smtClean="0"/>
          </a:p>
          <a:p>
            <a:r>
              <a:rPr lang="ja-JP" altLang="ja-JP" dirty="0" smtClean="0"/>
              <a:t>「もし、ライバルにとって貴方が脅威にならない場合、ライバルは賠償金要求の手段を取る。」</a:t>
            </a:r>
            <a:r>
              <a:rPr lang="ja-JP" altLang="ja-JP" dirty="0" err="1" smtClean="0"/>
              <a:t>、</a:t>
            </a:r>
            <a:r>
              <a:rPr lang="ja-JP" altLang="ja-JP" dirty="0" smtClean="0"/>
              <a:t>「もし、貴方が市場のトップになる気配があると、ライバルは訴訟を引き起こして貴方を市場から排除する手段を採用する」と王雪紅はアメリカ企業の常套手段を批判した。</a:t>
            </a:r>
            <a:endParaRPr lang="en-US" altLang="ja-JP" dirty="0" smtClean="0"/>
          </a:p>
          <a:p>
            <a:r>
              <a:rPr lang="ja-JP" altLang="ja-JP" dirty="0" smtClean="0"/>
              <a:t>要するに、「ライバルから見て貴方が脅威になると、ライバルは貴方が市場で能力を発揮できない手段を使う」と厳しくアップルを批判した。近年、アップルによるサムスン電子の特許侵害の訴訟も、この典型的なケースであろう。</a:t>
            </a:r>
          </a:p>
          <a:p>
            <a:endParaRPr lang="ja-JP"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32</a:t>
            </a:fld>
            <a:endParaRPr kumimoji="1"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ja-JP" dirty="0" smtClean="0"/>
              <a:t>アメリカの地方裁判所および国際貿易委員会に、</a:t>
            </a:r>
            <a:r>
              <a:rPr lang="en-US" altLang="ja-JP" dirty="0" smtClean="0"/>
              <a:t>HTC</a:t>
            </a:r>
            <a:r>
              <a:rPr lang="ja-JP" altLang="ja-JP" dirty="0" smtClean="0"/>
              <a:t>はアップルの特許を侵害した証拠がないと、直ちに反論を展開した。</a:t>
            </a:r>
            <a:endParaRPr lang="en-US" altLang="ja-JP" dirty="0" smtClean="0"/>
          </a:p>
          <a:p>
            <a:r>
              <a:rPr lang="en-US" altLang="ja-JP" dirty="0" smtClean="0"/>
              <a:t>2011</a:t>
            </a:r>
            <a:r>
              <a:rPr lang="ja-JP" altLang="ja-JP" dirty="0" smtClean="0"/>
              <a:t>年</a:t>
            </a:r>
            <a:r>
              <a:rPr lang="en-US" altLang="ja-JP" dirty="0" smtClean="0"/>
              <a:t>5</a:t>
            </a:r>
            <a:r>
              <a:rPr lang="ja-JP" altLang="ja-JP" dirty="0" smtClean="0"/>
              <a:t>月に電話番号の入力システム、電話番号簿の整合およびスマートフォンの電力消耗管理システムなどは、</a:t>
            </a:r>
            <a:r>
              <a:rPr lang="en-US" altLang="ja-JP" dirty="0" smtClean="0"/>
              <a:t>HTC</a:t>
            </a:r>
            <a:r>
              <a:rPr lang="ja-JP" altLang="ja-JP" dirty="0" smtClean="0"/>
              <a:t>の</a:t>
            </a:r>
            <a:r>
              <a:rPr lang="en-US" altLang="ja-JP" dirty="0" smtClean="0"/>
              <a:t>5</a:t>
            </a:r>
            <a:r>
              <a:rPr lang="ja-JP" altLang="ja-JP" dirty="0" err="1" smtClean="0"/>
              <a:t>つの</a:t>
            </a:r>
            <a:r>
              <a:rPr lang="ja-JP" altLang="ja-JP" dirty="0" smtClean="0"/>
              <a:t>特許を侵害したと逆にアップルに対する訴訟を起こした。</a:t>
            </a:r>
            <a:endParaRPr lang="en-US" altLang="ja-JP" dirty="0" smtClean="0"/>
          </a:p>
          <a:p>
            <a:r>
              <a:rPr lang="ja-JP" altLang="ja-JP" dirty="0" smtClean="0"/>
              <a:t>同時に、アップルの</a:t>
            </a:r>
            <a:r>
              <a:rPr lang="en-US" altLang="ja-JP" dirty="0" smtClean="0"/>
              <a:t>MAC</a:t>
            </a:r>
            <a:r>
              <a:rPr lang="ja-JP" altLang="ja-JP" dirty="0" smtClean="0"/>
              <a:t>パソコンの</a:t>
            </a:r>
            <a:r>
              <a:rPr lang="en-US" altLang="ja-JP" dirty="0" smtClean="0"/>
              <a:t>OS</a:t>
            </a:r>
            <a:r>
              <a:rPr lang="ja-JP" altLang="ja-JP" dirty="0" err="1" smtClean="0"/>
              <a:t>、</a:t>
            </a:r>
            <a:r>
              <a:rPr lang="en-US" altLang="ja-JP" dirty="0" err="1" smtClean="0"/>
              <a:t>iPhone</a:t>
            </a:r>
            <a:r>
              <a:rPr lang="ja-JP" altLang="ja-JP" dirty="0" err="1" smtClean="0"/>
              <a:t>、</a:t>
            </a:r>
            <a:r>
              <a:rPr lang="en-US" altLang="ja-JP" dirty="0" err="1" smtClean="0"/>
              <a:t>iPad</a:t>
            </a:r>
            <a:r>
              <a:rPr lang="ja-JP" altLang="ja-JP" dirty="0" smtClean="0"/>
              <a:t>および</a:t>
            </a:r>
            <a:r>
              <a:rPr lang="en-US" altLang="ja-JP" dirty="0" smtClean="0"/>
              <a:t>iPod</a:t>
            </a:r>
            <a:r>
              <a:rPr lang="ja-JP" altLang="ja-JP" dirty="0" smtClean="0"/>
              <a:t>も</a:t>
            </a:r>
            <a:r>
              <a:rPr lang="en-US" altLang="ja-JP" dirty="0" smtClean="0"/>
              <a:t>HTC</a:t>
            </a:r>
            <a:r>
              <a:rPr lang="ja-JP" altLang="ja-JP" dirty="0" smtClean="0"/>
              <a:t>の</a:t>
            </a:r>
            <a:r>
              <a:rPr lang="en-US" altLang="ja-JP" dirty="0" smtClean="0">
                <a:solidFill>
                  <a:srgbClr val="FF0000"/>
                </a:solidFill>
              </a:rPr>
              <a:t>S3 Graphics</a:t>
            </a:r>
            <a:r>
              <a:rPr lang="ja-JP" altLang="ja-JP" dirty="0" smtClean="0"/>
              <a:t>の特許を侵害したと追加的に訴えた。</a:t>
            </a:r>
          </a:p>
          <a:p>
            <a:r>
              <a:rPr lang="ja-JP" altLang="ja-JP" dirty="0" smtClean="0"/>
              <a:t>両社の数回の“交戦”を経て、アップルは確かな証拠を提出することが出来なかった。それにアップルも損失を蒙るようになった。</a:t>
            </a:r>
            <a:endParaRPr lang="en-US" altLang="ja-JP" dirty="0" smtClean="0"/>
          </a:p>
          <a:p>
            <a:r>
              <a:rPr lang="ja-JP" altLang="ja-JP" dirty="0" smtClean="0"/>
              <a:t>遂に、アップルは</a:t>
            </a:r>
            <a:r>
              <a:rPr lang="en-US" altLang="ja-JP" dirty="0" smtClean="0"/>
              <a:t>HTC</a:t>
            </a:r>
            <a:r>
              <a:rPr lang="ja-JP" altLang="ja-JP" dirty="0" smtClean="0"/>
              <a:t>と和解を行うと申しが出たが、問題は終わらなかった。</a:t>
            </a:r>
            <a:endParaRPr lang="en-US" altLang="ja-JP" dirty="0" smtClean="0"/>
          </a:p>
          <a:p>
            <a:r>
              <a:rPr lang="ja-JP" altLang="ja-JP" dirty="0" smtClean="0"/>
              <a:t>その後、アップルは</a:t>
            </a:r>
            <a:r>
              <a:rPr lang="en-US" altLang="ja-JP" dirty="0" smtClean="0"/>
              <a:t>HTC</a:t>
            </a:r>
            <a:r>
              <a:rPr lang="ja-JP" altLang="ja-JP" dirty="0" smtClean="0"/>
              <a:t>に対して持続的に訴訟を提出するようになった。</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33</a:t>
            </a:fld>
            <a:endParaRPr kumimoji="1"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lang="ja-JP" altLang="ja-JP" dirty="0" smtClean="0"/>
              <a:t>これらの訴訟から明らかに、</a:t>
            </a:r>
            <a:r>
              <a:rPr lang="en-US" altLang="ja-JP" dirty="0" smtClean="0"/>
              <a:t>HTC</a:t>
            </a:r>
            <a:r>
              <a:rPr lang="ja-JP" altLang="ja-JP" dirty="0" smtClean="0"/>
              <a:t>の市場での活躍は、アップルにとっては相当大きな脅威になっていたことである。</a:t>
            </a:r>
            <a:endParaRPr lang="en-US" altLang="ja-JP" dirty="0" smtClean="0"/>
          </a:p>
          <a:p>
            <a:r>
              <a:rPr lang="ja-JP" altLang="ja-JP" dirty="0" smtClean="0"/>
              <a:t>そのために、アップルは法律の手段を使って</a:t>
            </a:r>
            <a:r>
              <a:rPr lang="en-US" altLang="ja-JP" dirty="0" smtClean="0"/>
              <a:t>HTC</a:t>
            </a:r>
            <a:r>
              <a:rPr lang="ja-JP" altLang="ja-JP" dirty="0" smtClean="0"/>
              <a:t>に打撃を与えたのであろう。</a:t>
            </a:r>
            <a:endParaRPr lang="en-US" altLang="ja-JP" dirty="0" smtClean="0"/>
          </a:p>
          <a:p>
            <a:r>
              <a:rPr lang="ja-JP" altLang="ja-JP" dirty="0" smtClean="0"/>
              <a:t>最終的にアメリカ国際貿易委員会は、</a:t>
            </a:r>
            <a:r>
              <a:rPr lang="en-US" altLang="ja-JP" dirty="0" smtClean="0"/>
              <a:t>HTC</a:t>
            </a:r>
            <a:r>
              <a:rPr lang="ja-JP" altLang="ja-JP" dirty="0" smtClean="0"/>
              <a:t>の</a:t>
            </a:r>
            <a:r>
              <a:rPr lang="en-US" altLang="ja-JP" dirty="0" smtClean="0"/>
              <a:t>1</a:t>
            </a:r>
            <a:r>
              <a:rPr lang="ja-JP" altLang="ja-JP" dirty="0" err="1" smtClean="0"/>
              <a:t>つの</a:t>
            </a:r>
            <a:r>
              <a:rPr lang="ja-JP" altLang="ja-JP" dirty="0" smtClean="0"/>
              <a:t>技術がアップルの特許を侵害したと判決した。</a:t>
            </a:r>
            <a:endParaRPr lang="en-US" altLang="ja-JP" dirty="0" smtClean="0"/>
          </a:p>
          <a:p>
            <a:r>
              <a:rPr lang="ja-JP" altLang="ja-JP" dirty="0" smtClean="0"/>
              <a:t>この技術で製造した</a:t>
            </a:r>
            <a:r>
              <a:rPr lang="en-US" altLang="ja-JP" dirty="0" smtClean="0"/>
              <a:t>HTC</a:t>
            </a:r>
            <a:r>
              <a:rPr lang="ja-JP" altLang="ja-JP" dirty="0" smtClean="0"/>
              <a:t>のスマートフォンは、アメリカに輸出することができないとの判決であった。</a:t>
            </a:r>
            <a:endParaRPr lang="en-US" altLang="ja-JP" dirty="0" smtClean="0"/>
          </a:p>
          <a:p>
            <a:r>
              <a:rPr lang="ja-JP" altLang="ja-JP" dirty="0" smtClean="0"/>
              <a:t>表面から見ると、アップルはこの訴訟において勝利を収めた様子である。事実上、この訴訟において</a:t>
            </a:r>
            <a:r>
              <a:rPr lang="en-US" altLang="ja-JP" dirty="0" smtClean="0"/>
              <a:t>HTC</a:t>
            </a:r>
            <a:r>
              <a:rPr lang="ja-JP" altLang="ja-JP" dirty="0" smtClean="0"/>
              <a:t>の実益に影響がなかった。</a:t>
            </a:r>
            <a:endParaRPr lang="en-US" altLang="ja-JP" dirty="0" smtClean="0"/>
          </a:p>
          <a:p>
            <a:r>
              <a:rPr lang="ja-JP" altLang="ja-JP" dirty="0" smtClean="0"/>
              <a:t>アップルからは特許侵害の訴訟を起こしたが、判決の結果は</a:t>
            </a:r>
            <a:r>
              <a:rPr lang="en-US" altLang="ja-JP" dirty="0" smtClean="0">
                <a:solidFill>
                  <a:srgbClr val="FF0000"/>
                </a:solidFill>
              </a:rPr>
              <a:t>1</a:t>
            </a:r>
            <a:r>
              <a:rPr lang="ja-JP" altLang="ja-JP" dirty="0" smtClean="0">
                <a:solidFill>
                  <a:srgbClr val="FF0000"/>
                </a:solidFill>
              </a:rPr>
              <a:t>項目</a:t>
            </a:r>
            <a:r>
              <a:rPr lang="ja-JP" altLang="ja-JP" dirty="0" smtClean="0"/>
              <a:t>の侵害であり、しかもアメリカの市場で販売ができないのは</a:t>
            </a:r>
            <a:r>
              <a:rPr lang="en-US" altLang="ja-JP" dirty="0" smtClean="0"/>
              <a:t>HTC</a:t>
            </a:r>
            <a:r>
              <a:rPr lang="ja-JP" altLang="ja-JP" dirty="0" smtClean="0"/>
              <a:t>の</a:t>
            </a:r>
            <a:r>
              <a:rPr lang="ja-JP" altLang="ja-JP" dirty="0" smtClean="0">
                <a:solidFill>
                  <a:srgbClr val="FF0000"/>
                </a:solidFill>
              </a:rPr>
              <a:t>古い機種</a:t>
            </a:r>
            <a:r>
              <a:rPr lang="ja-JP" altLang="ja-JP" dirty="0" smtClean="0"/>
              <a:t>のスマートフォンである。</a:t>
            </a:r>
            <a:endParaRPr lang="en-US" altLang="ja-JP" dirty="0" smtClean="0"/>
          </a:p>
          <a:p>
            <a:endParaRPr lang="ja-JP"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34</a:t>
            </a:fld>
            <a:endParaRPr kumimoji="1" lang="ja-JP"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ja-JP" dirty="0" smtClean="0"/>
              <a:t>その後、</a:t>
            </a:r>
            <a:r>
              <a:rPr lang="en-US" altLang="ja-JP" dirty="0" smtClean="0"/>
              <a:t>HTC</a:t>
            </a:r>
            <a:r>
              <a:rPr lang="ja-JP" altLang="ja-JP" dirty="0" smtClean="0"/>
              <a:t>は既に製造していない機種のため、事実上、この古い機種の製造禁止は</a:t>
            </a:r>
            <a:r>
              <a:rPr lang="en-US" altLang="ja-JP" dirty="0" smtClean="0"/>
              <a:t>HTC</a:t>
            </a:r>
            <a:r>
              <a:rPr lang="ja-JP" altLang="ja-JP" dirty="0" err="1" smtClean="0"/>
              <a:t>の利</a:t>
            </a:r>
            <a:r>
              <a:rPr lang="ja-JP" altLang="ja-JP" dirty="0" smtClean="0"/>
              <a:t>益獲得には何らのダメージもなかった。</a:t>
            </a:r>
            <a:endParaRPr lang="en-US" altLang="ja-JP" dirty="0" smtClean="0"/>
          </a:p>
          <a:p>
            <a:r>
              <a:rPr lang="ja-JP" altLang="ja-JP" dirty="0" smtClean="0"/>
              <a:t>最も重要なのは、和解後、逆に</a:t>
            </a:r>
            <a:r>
              <a:rPr lang="en-US" altLang="ja-JP" dirty="0" smtClean="0"/>
              <a:t>HTC</a:t>
            </a:r>
            <a:r>
              <a:rPr lang="ja-JP" altLang="ja-JP" dirty="0" smtClean="0"/>
              <a:t>のブランドの人気が上がり、これらの効果は</a:t>
            </a:r>
            <a:r>
              <a:rPr lang="en-US" altLang="ja-JP" dirty="0" smtClean="0"/>
              <a:t>HTC</a:t>
            </a:r>
            <a:r>
              <a:rPr lang="ja-JP" altLang="ja-JP" dirty="0" smtClean="0"/>
              <a:t>の株価に反映するようになり、株価が</a:t>
            </a:r>
            <a:r>
              <a:rPr lang="en-US" altLang="ja-JP" dirty="0" smtClean="0"/>
              <a:t>6.97</a:t>
            </a:r>
            <a:r>
              <a:rPr lang="ja-JP" altLang="ja-JP" dirty="0" smtClean="0"/>
              <a:t>％も上昇するようになった。</a:t>
            </a:r>
          </a:p>
          <a:p>
            <a:r>
              <a:rPr lang="en-US" altLang="ja-JP" dirty="0" smtClean="0"/>
              <a:t>2009</a:t>
            </a:r>
            <a:r>
              <a:rPr lang="ja-JP" altLang="ja-JP" dirty="0" smtClean="0"/>
              <a:t>年</a:t>
            </a:r>
            <a:r>
              <a:rPr lang="en-US" altLang="ja-JP" dirty="0" smtClean="0"/>
              <a:t>2</a:t>
            </a:r>
            <a:r>
              <a:rPr lang="ja-JP" altLang="ja-JP" dirty="0" smtClean="0"/>
              <a:t>月に、</a:t>
            </a:r>
            <a:r>
              <a:rPr lang="en-US" altLang="ja-JP" dirty="0" smtClean="0"/>
              <a:t>HTC</a:t>
            </a:r>
            <a:r>
              <a:rPr lang="ja-JP" altLang="ja-JP" dirty="0" smtClean="0"/>
              <a:t>はシンガポール通信およびオーストラリアの</a:t>
            </a:r>
            <a:r>
              <a:rPr lang="en-US" altLang="ja-JP" dirty="0" smtClean="0"/>
              <a:t>Optus</a:t>
            </a:r>
            <a:r>
              <a:rPr lang="ja-JP" altLang="ja-JP" dirty="0" smtClean="0"/>
              <a:t>通信と協力し、アジア太平洋地域で初のアンドロイド対応のスマートフォンの「</a:t>
            </a:r>
            <a:r>
              <a:rPr lang="en-US" altLang="ja-JP" dirty="0" smtClean="0">
                <a:solidFill>
                  <a:srgbClr val="FF0000"/>
                </a:solidFill>
              </a:rPr>
              <a:t>HTC Dream</a:t>
            </a:r>
            <a:r>
              <a:rPr lang="ja-JP" altLang="ja-JP" dirty="0" smtClean="0"/>
              <a:t>（ドリーム）」を開発した。</a:t>
            </a:r>
            <a:endParaRPr lang="en-US" altLang="ja-JP" dirty="0" smtClean="0"/>
          </a:p>
          <a:p>
            <a:r>
              <a:rPr lang="ja-JP" altLang="ja-JP" dirty="0" smtClean="0"/>
              <a:t>また、</a:t>
            </a:r>
            <a:r>
              <a:rPr lang="en-US" altLang="ja-JP" dirty="0" smtClean="0"/>
              <a:t>HTC</a:t>
            </a:r>
            <a:r>
              <a:rPr lang="ja-JP" altLang="ja-JP" dirty="0" smtClean="0"/>
              <a:t>はヨーロッパ、アメリカおよびアジア初のアンドロイド対応方式の携帯電話（俗称</a:t>
            </a:r>
            <a:r>
              <a:rPr lang="en-US" altLang="ja-JP" dirty="0" smtClean="0">
                <a:solidFill>
                  <a:srgbClr val="FF0000"/>
                </a:solidFill>
              </a:rPr>
              <a:t>Android</a:t>
            </a:r>
            <a:r>
              <a:rPr lang="ja-JP" altLang="ja-JP" dirty="0" smtClean="0">
                <a:solidFill>
                  <a:srgbClr val="FF0000"/>
                </a:solidFill>
              </a:rPr>
              <a:t>　</a:t>
            </a:r>
            <a:r>
              <a:rPr lang="en-US" altLang="ja-JP" dirty="0" smtClean="0">
                <a:solidFill>
                  <a:srgbClr val="FF0000"/>
                </a:solidFill>
              </a:rPr>
              <a:t>Phone</a:t>
            </a:r>
            <a:r>
              <a:rPr lang="ja-JP" altLang="ja-JP" dirty="0" smtClean="0"/>
              <a:t>）のリーダーになった。</a:t>
            </a:r>
            <a:endParaRPr lang="en-US" altLang="ja-JP" dirty="0" smtClean="0"/>
          </a:p>
          <a:p>
            <a:r>
              <a:rPr lang="ja-JP" altLang="ja-JP" dirty="0" smtClean="0"/>
              <a:t>それによって、</a:t>
            </a:r>
            <a:r>
              <a:rPr lang="en-US" altLang="ja-JP" dirty="0" smtClean="0"/>
              <a:t>HTC</a:t>
            </a:r>
            <a:r>
              <a:rPr lang="ja-JP" altLang="ja-JP" dirty="0" smtClean="0"/>
              <a:t>の自社ブランド戦略で通信業界において指導者の地位を構築することができた。</a:t>
            </a:r>
          </a:p>
          <a:p>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35</a:t>
            </a:fld>
            <a:endParaRPr kumimoji="1"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ja-JP" dirty="0" smtClean="0"/>
              <a:t>調査機関の</a:t>
            </a:r>
            <a:r>
              <a:rPr lang="en-US" altLang="ja-JP" dirty="0" err="1" smtClean="0"/>
              <a:t>Canalys</a:t>
            </a:r>
            <a:r>
              <a:rPr lang="ja-JP" altLang="ja-JP" dirty="0" smtClean="0"/>
              <a:t>の発表によると、</a:t>
            </a:r>
            <a:r>
              <a:rPr lang="en-US" altLang="ja-JP" dirty="0" smtClean="0"/>
              <a:t>2010</a:t>
            </a:r>
            <a:r>
              <a:rPr lang="ja-JP" altLang="ja-JP" dirty="0" smtClean="0"/>
              <a:t>年第１四半期の世界のスマートフォンにおける</a:t>
            </a:r>
            <a:r>
              <a:rPr lang="en-US" altLang="ja-JP" dirty="0" smtClean="0"/>
              <a:t>HTC</a:t>
            </a:r>
            <a:r>
              <a:rPr lang="ja-JP" altLang="ja-JP" dirty="0" smtClean="0"/>
              <a:t>の市場シェアは</a:t>
            </a:r>
            <a:r>
              <a:rPr lang="en-US" altLang="ja-JP" dirty="0" smtClean="0"/>
              <a:t>5.1</a:t>
            </a:r>
            <a:r>
              <a:rPr lang="ja-JP" altLang="ja-JP" dirty="0" smtClean="0"/>
              <a:t>％であり、世界第</a:t>
            </a:r>
            <a:r>
              <a:rPr lang="en-US" altLang="ja-JP" dirty="0" smtClean="0"/>
              <a:t>4</a:t>
            </a:r>
            <a:r>
              <a:rPr lang="ja-JP" altLang="ja-JP" dirty="0" smtClean="0"/>
              <a:t>位を占めている。 </a:t>
            </a:r>
            <a:endParaRPr lang="en-US" altLang="ja-JP" dirty="0" smtClean="0"/>
          </a:p>
          <a:p>
            <a:r>
              <a:rPr lang="en-US" altLang="ja-JP" dirty="0" smtClean="0"/>
              <a:t>2009</a:t>
            </a:r>
            <a:r>
              <a:rPr lang="ja-JP" altLang="ja-JP" dirty="0" smtClean="0"/>
              <a:t>年の同・四半期の市場シェアの</a:t>
            </a:r>
            <a:r>
              <a:rPr lang="en-US" altLang="ja-JP" dirty="0" smtClean="0"/>
              <a:t>4.2</a:t>
            </a:r>
            <a:r>
              <a:rPr lang="ja-JP" altLang="ja-JP" dirty="0" smtClean="0"/>
              <a:t>％から僅かであるが、増加している。明らかに、</a:t>
            </a:r>
            <a:r>
              <a:rPr lang="en-US" altLang="ja-JP" dirty="0" smtClean="0"/>
              <a:t>HTC</a:t>
            </a:r>
            <a:r>
              <a:rPr lang="ja-JP" altLang="ja-JP" dirty="0" smtClean="0"/>
              <a:t>の自社ブランド戦略で成果をあげることができたと言える。</a:t>
            </a:r>
          </a:p>
          <a:p>
            <a:r>
              <a:rPr lang="ja-JP" altLang="ja-JP" dirty="0" smtClean="0"/>
              <a:t>現在、</a:t>
            </a:r>
            <a:r>
              <a:rPr lang="en-US" altLang="ja-JP" dirty="0" smtClean="0"/>
              <a:t>HTC</a:t>
            </a:r>
            <a:r>
              <a:rPr lang="ja-JP" altLang="ja-JP" dirty="0" smtClean="0"/>
              <a:t>は自社ブランド戦略で中国市場をターゲットに、全力を投入している。その理由は、近年における中国の消費力が旺盛であり、</a:t>
            </a:r>
            <a:r>
              <a:rPr lang="en-US" altLang="ja-JP" dirty="0" smtClean="0"/>
              <a:t>3G</a:t>
            </a:r>
            <a:r>
              <a:rPr lang="ja-JP" altLang="ja-JP" dirty="0" smtClean="0"/>
              <a:t>（第</a:t>
            </a:r>
            <a:r>
              <a:rPr lang="en-US" altLang="ja-JP" dirty="0" smtClean="0"/>
              <a:t>3</a:t>
            </a:r>
            <a:r>
              <a:rPr lang="ja-JP" altLang="ja-JP" dirty="0" smtClean="0"/>
              <a:t>世代）市場の成長が期待できるからである。</a:t>
            </a:r>
            <a:endParaRPr lang="en-US" altLang="ja-JP" dirty="0" smtClean="0"/>
          </a:p>
          <a:p>
            <a:r>
              <a:rPr lang="ja-JP" altLang="ja-JP" dirty="0" smtClean="0"/>
              <a:t>そのほかに、中国の主な通信事業は</a:t>
            </a:r>
            <a:r>
              <a:rPr lang="en-US" altLang="ja-JP" dirty="0" smtClean="0">
                <a:solidFill>
                  <a:srgbClr val="FF0000"/>
                </a:solidFill>
              </a:rPr>
              <a:t>3G</a:t>
            </a:r>
            <a:r>
              <a:rPr lang="ja-JP" altLang="ja-JP" dirty="0" smtClean="0"/>
              <a:t>携帯電話通を相次いでスタートさせてきたことである。</a:t>
            </a:r>
            <a:endParaRPr lang="en-US" altLang="ja-JP" dirty="0" smtClean="0"/>
          </a:p>
          <a:p>
            <a:r>
              <a:rPr lang="en-US" altLang="ja-JP" dirty="0" smtClean="0"/>
              <a:t>HTC</a:t>
            </a:r>
            <a:r>
              <a:rPr lang="ja-JP" altLang="ja-JP" dirty="0" smtClean="0"/>
              <a:t>傘下の</a:t>
            </a:r>
            <a:r>
              <a:rPr lang="en-US" altLang="ja-JP" dirty="0" err="1" smtClean="0"/>
              <a:t>Dopod</a:t>
            </a:r>
            <a:r>
              <a:rPr lang="ja-JP" altLang="ja-JP" dirty="0" smtClean="0"/>
              <a:t>（多普達）は長年にわたり中国市場を開拓してきた。そういう意味で、</a:t>
            </a:r>
            <a:r>
              <a:rPr lang="en-US" altLang="ja-JP" dirty="0" smtClean="0"/>
              <a:t>HTC</a:t>
            </a:r>
            <a:r>
              <a:rPr lang="ja-JP" altLang="ja-JP" dirty="0" smtClean="0"/>
              <a:t>の自社ブランド戦略は大きな成果が期待できる。</a:t>
            </a:r>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36</a:t>
            </a:fld>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en-US" altLang="ja-JP" dirty="0" smtClean="0"/>
              <a:t>2014</a:t>
            </a:r>
            <a:r>
              <a:rPr lang="ja-JP" altLang="ja-JP" dirty="0" smtClean="0"/>
              <a:t>年</a:t>
            </a:r>
            <a:r>
              <a:rPr lang="en-US" altLang="ja-JP" dirty="0" smtClean="0"/>
              <a:t>2</a:t>
            </a:r>
            <a:r>
              <a:rPr lang="ja-JP" altLang="ja-JP" dirty="0" smtClean="0"/>
              <a:t>月、</a:t>
            </a:r>
            <a:r>
              <a:rPr lang="en-US" altLang="ja-JP" dirty="0" smtClean="0"/>
              <a:t>HTC</a:t>
            </a:r>
            <a:r>
              <a:rPr lang="ja-JP" altLang="ja-JP" dirty="0" smtClean="0"/>
              <a:t>の</a:t>
            </a:r>
            <a:r>
              <a:rPr lang="en-US" altLang="ja-JP" dirty="0" smtClean="0">
                <a:solidFill>
                  <a:srgbClr val="FF0000"/>
                </a:solidFill>
              </a:rPr>
              <a:t>Disete816</a:t>
            </a:r>
            <a:r>
              <a:rPr lang="ja-JP" altLang="ja-JP" dirty="0" smtClean="0">
                <a:solidFill>
                  <a:srgbClr val="FF0000"/>
                </a:solidFill>
              </a:rPr>
              <a:t>機種</a:t>
            </a:r>
            <a:r>
              <a:rPr lang="ja-JP" altLang="ja-JP" dirty="0" smtClean="0"/>
              <a:t>が中国で発売前の予約が開始された。</a:t>
            </a:r>
            <a:endParaRPr lang="en-US" altLang="ja-JP" dirty="0" smtClean="0"/>
          </a:p>
          <a:p>
            <a:r>
              <a:rPr lang="ja-JP" altLang="ja-JP" dirty="0" smtClean="0"/>
              <a:t>１台は</a:t>
            </a:r>
            <a:r>
              <a:rPr lang="en-US" altLang="ja-JP" dirty="0" smtClean="0"/>
              <a:t>1,800</a:t>
            </a:r>
            <a:r>
              <a:rPr lang="ja-JP" altLang="ja-JP" dirty="0" smtClean="0"/>
              <a:t>人民元以下で、発売前の</a:t>
            </a:r>
            <a:r>
              <a:rPr lang="en-US" altLang="ja-JP" dirty="0" smtClean="0"/>
              <a:t>3</a:t>
            </a:r>
            <a:r>
              <a:rPr lang="ja-JP" altLang="ja-JP" dirty="0" smtClean="0"/>
              <a:t>日間の予約数が</a:t>
            </a:r>
            <a:r>
              <a:rPr lang="en-US" altLang="ja-JP" dirty="0" smtClean="0"/>
              <a:t>45</a:t>
            </a:r>
            <a:r>
              <a:rPr lang="ja-JP" altLang="ja-JP" dirty="0" smtClean="0"/>
              <a:t>万台に達した。</a:t>
            </a:r>
            <a:endParaRPr lang="en-US" altLang="ja-JP" dirty="0" smtClean="0"/>
          </a:p>
          <a:p>
            <a:r>
              <a:rPr lang="en-US" altLang="ja-JP" dirty="0" smtClean="0"/>
              <a:t>1</a:t>
            </a:r>
            <a:r>
              <a:rPr lang="ja-JP" altLang="ja-JP" dirty="0" smtClean="0"/>
              <a:t>台当たりの販売単価は中国・小米科技（シャオミ）のスマートフォンの価格帯である。</a:t>
            </a:r>
            <a:endParaRPr lang="en-US" altLang="ja-JP" dirty="0" smtClean="0"/>
          </a:p>
          <a:p>
            <a:r>
              <a:rPr lang="ja-JP" altLang="ja-JP" dirty="0" smtClean="0"/>
              <a:t>近年、中国の華為（ファウイ）、小米科技、中興通訊、聯想（レノボ）などが低価格・高品質のスマートフォンを開発し、大きく躍進している。</a:t>
            </a:r>
            <a:endParaRPr lang="en-US" altLang="ja-JP" dirty="0" smtClean="0"/>
          </a:p>
          <a:p>
            <a:r>
              <a:rPr lang="ja-JP" altLang="ja-JP" dirty="0" smtClean="0"/>
              <a:t>逆に、</a:t>
            </a:r>
            <a:r>
              <a:rPr lang="en-US" altLang="ja-JP" dirty="0" smtClean="0"/>
              <a:t>HTC</a:t>
            </a:r>
            <a:r>
              <a:rPr lang="ja-JP" altLang="ja-JP" dirty="0" smtClean="0"/>
              <a:t>の市場シェアが低下し、</a:t>
            </a:r>
            <a:r>
              <a:rPr lang="en-US" altLang="ja-JP" dirty="0" smtClean="0"/>
              <a:t>HTC</a:t>
            </a:r>
            <a:r>
              <a:rPr lang="ja-JP" altLang="ja-JP" dirty="0" smtClean="0"/>
              <a:t>は新機種のスマートフォンの投入で、挽回を図っている。</a:t>
            </a:r>
            <a:endParaRPr lang="en-US" altLang="ja-JP" dirty="0" smtClean="0"/>
          </a:p>
          <a:p>
            <a:r>
              <a:rPr lang="ja-JP" altLang="ja-JP" dirty="0" smtClean="0"/>
              <a:t>要するに、</a:t>
            </a:r>
            <a:r>
              <a:rPr lang="en-US" altLang="ja-JP" dirty="0" smtClean="0"/>
              <a:t>HTC</a:t>
            </a:r>
            <a:r>
              <a:rPr lang="ja-JP" altLang="ja-JP" dirty="0" smtClean="0"/>
              <a:t>は低価格による市場シェア拡大の一環で、中国のライバルから注文を奪い取る戦略を採用したと考えられる。</a:t>
            </a:r>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37</a:t>
            </a:fld>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FF0000"/>
                </a:solidFill>
              </a:rPr>
              <a:t>おわりに</a:t>
            </a:r>
            <a:endParaRPr kumimoji="1" lang="ja-JP" altLang="en-US" dirty="0">
              <a:solidFill>
                <a:srgbClr val="FF0000"/>
              </a:solidFill>
            </a:endParaRPr>
          </a:p>
        </p:txBody>
      </p:sp>
      <p:sp>
        <p:nvSpPr>
          <p:cNvPr id="3" name="コンテンツ プレースホルダ 2"/>
          <p:cNvSpPr>
            <a:spLocks noGrp="1"/>
          </p:cNvSpPr>
          <p:nvPr>
            <p:ph idx="1"/>
          </p:nvPr>
        </p:nvSpPr>
        <p:spPr/>
        <p:txBody>
          <a:bodyPr>
            <a:normAutofit/>
          </a:bodyPr>
          <a:lstStyle/>
          <a:p>
            <a:r>
              <a:rPr lang="ja-JP" altLang="ja-JP" dirty="0" smtClean="0"/>
              <a:t>　台湾の多くの</a:t>
            </a:r>
            <a:r>
              <a:rPr lang="en-US" altLang="ja-JP" dirty="0" smtClean="0"/>
              <a:t>OEM</a:t>
            </a:r>
            <a:r>
              <a:rPr lang="ja-JP" altLang="ja-JP" dirty="0" smtClean="0"/>
              <a:t>・</a:t>
            </a:r>
            <a:r>
              <a:rPr lang="en-US" altLang="ja-JP" dirty="0" smtClean="0"/>
              <a:t>ODM</a:t>
            </a:r>
            <a:r>
              <a:rPr lang="ja-JP" altLang="ja-JP" dirty="0" smtClean="0"/>
              <a:t>製造企業は製造コストの引き下げ、製品の</a:t>
            </a:r>
            <a:r>
              <a:rPr lang="en-US" altLang="ja-JP" dirty="0" smtClean="0"/>
              <a:t>R&amp;D</a:t>
            </a:r>
            <a:r>
              <a:rPr lang="ja-JP" altLang="ja-JP" dirty="0" smtClean="0"/>
              <a:t>の強化、生産工程のフローの改善などの「企業内部の管理」および作業システム、チップ製造企業との戦略的連盟の締結、販売流通の創造などの「企業外部の戦略」によって共同でサプライチェーンを強化していた。</a:t>
            </a:r>
            <a:endParaRPr lang="en-US" altLang="ja-JP" dirty="0" smtClean="0"/>
          </a:p>
          <a:p>
            <a:r>
              <a:rPr lang="ja-JP" altLang="ja-JP" dirty="0" smtClean="0"/>
              <a:t>そのうち、具体的な対策は、川上段階から川下段階に至るまでサプライチェーンの協力、イノベーション新思考のビジネスモデル、製造基地の世界の配置などによって、企業が持続的に発展および安定した利益の獲得を図ってきた。</a:t>
            </a:r>
            <a:endParaRPr lang="en-US" altLang="ja-JP" dirty="0" smtClean="0"/>
          </a:p>
          <a:p>
            <a:r>
              <a:rPr lang="ja-JP" altLang="ja-JP" dirty="0" smtClean="0"/>
              <a:t>要するに、台湾の多くの</a:t>
            </a:r>
            <a:r>
              <a:rPr lang="en-US" altLang="ja-JP" dirty="0" smtClean="0"/>
              <a:t>OEM</a:t>
            </a:r>
            <a:r>
              <a:rPr lang="ja-JP" altLang="ja-JP" dirty="0" smtClean="0"/>
              <a:t>・</a:t>
            </a:r>
            <a:r>
              <a:rPr lang="en-US" altLang="ja-JP" dirty="0" smtClean="0"/>
              <a:t>ODM</a:t>
            </a:r>
            <a:r>
              <a:rPr lang="ja-JP" altLang="ja-JP" dirty="0" smtClean="0"/>
              <a:t>製造企業は企業努力によって「レット・オーシャン」からの脱却を図っている。</a:t>
            </a:r>
          </a:p>
          <a:p>
            <a:r>
              <a:rPr lang="en-US" altLang="ja-JP" dirty="0" smtClean="0"/>
              <a:t>HTC</a:t>
            </a:r>
            <a:r>
              <a:rPr lang="ja-JP" altLang="ja-JP" dirty="0" smtClean="0"/>
              <a:t>は他の携帯電話の</a:t>
            </a:r>
            <a:r>
              <a:rPr lang="en-US" altLang="ja-JP" dirty="0" smtClean="0"/>
              <a:t>OEM</a:t>
            </a:r>
            <a:r>
              <a:rPr lang="ja-JP" altLang="ja-JP" dirty="0" smtClean="0"/>
              <a:t>・</a:t>
            </a:r>
            <a:r>
              <a:rPr lang="en-US" altLang="ja-JP" dirty="0" smtClean="0"/>
              <a:t>ODM</a:t>
            </a:r>
            <a:r>
              <a:rPr lang="ja-JP" altLang="ja-JP" dirty="0" smtClean="0"/>
              <a:t>製造企業と異なった企業戦略を選択してきた。それは、差異化および</a:t>
            </a:r>
            <a:r>
              <a:rPr lang="en-US" altLang="ja-JP" dirty="0" smtClean="0">
                <a:solidFill>
                  <a:srgbClr val="FF0000"/>
                </a:solidFill>
              </a:rPr>
              <a:t>PDA</a:t>
            </a:r>
            <a:r>
              <a:rPr lang="ja-JP" altLang="ja-JP" dirty="0" err="1" smtClean="0"/>
              <a:t>、</a:t>
            </a:r>
            <a:r>
              <a:rPr lang="en-US" altLang="ja-JP" dirty="0" smtClean="0"/>
              <a:t>PDA</a:t>
            </a:r>
            <a:r>
              <a:rPr lang="ja-JP" altLang="ja-JP" dirty="0" smtClean="0"/>
              <a:t>携帯電話</a:t>
            </a:r>
            <a:r>
              <a:rPr lang="en-US" altLang="ja-JP" dirty="0" smtClean="0"/>
              <a:t>(</a:t>
            </a:r>
            <a:r>
              <a:rPr lang="en-US" altLang="ja-JP" dirty="0" smtClean="0">
                <a:solidFill>
                  <a:srgbClr val="FF0000"/>
                </a:solidFill>
              </a:rPr>
              <a:t>PDA Phone</a:t>
            </a:r>
            <a:r>
              <a:rPr lang="en-US" altLang="ja-JP" dirty="0" smtClean="0"/>
              <a:t>)</a:t>
            </a:r>
            <a:r>
              <a:rPr lang="ja-JP" altLang="ja-JP" dirty="0" smtClean="0"/>
              <a:t>などのニッチ製品を選択し、のちに主流ビジネスの</a:t>
            </a:r>
            <a:r>
              <a:rPr lang="ja-JP" altLang="ja-JP" dirty="0" smtClean="0">
                <a:solidFill>
                  <a:srgbClr val="FF0000"/>
                </a:solidFill>
              </a:rPr>
              <a:t>スマートフォン</a:t>
            </a:r>
            <a:r>
              <a:rPr lang="ja-JP" altLang="ja-JP" dirty="0" smtClean="0"/>
              <a:t>にシフトしたことである。</a:t>
            </a:r>
            <a:endParaRPr lang="en-US" altLang="ja-JP" dirty="0" smtClean="0"/>
          </a:p>
          <a:p>
            <a:endParaRPr lang="ja-JP"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38</a:t>
            </a:fld>
            <a:endParaRPr kumimoji="1" lang="ja-JP"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ja-JP" dirty="0" smtClean="0"/>
              <a:t>なぜならば、当時ではパソコンなどの</a:t>
            </a:r>
            <a:r>
              <a:rPr lang="en-US" altLang="ja-JP" dirty="0" smtClean="0"/>
              <a:t>OEM</a:t>
            </a:r>
            <a:r>
              <a:rPr lang="ja-JP" altLang="ja-JP" dirty="0" smtClean="0"/>
              <a:t>・</a:t>
            </a:r>
            <a:r>
              <a:rPr lang="en-US" altLang="ja-JP" dirty="0" smtClean="0"/>
              <a:t>ODM</a:t>
            </a:r>
            <a:r>
              <a:rPr lang="ja-JP" altLang="ja-JP" dirty="0" smtClean="0"/>
              <a:t>企業は生産規模を持ち、この領域では価格競争が熾烈に推進されている（レット・オーシャンの世界）。</a:t>
            </a:r>
            <a:endParaRPr lang="en-US" altLang="ja-JP" dirty="0" smtClean="0"/>
          </a:p>
          <a:p>
            <a:r>
              <a:rPr lang="ja-JP" altLang="ja-JP" dirty="0" smtClean="0"/>
              <a:t>そのために、</a:t>
            </a:r>
            <a:r>
              <a:rPr lang="en-US" altLang="ja-JP" dirty="0" smtClean="0"/>
              <a:t>HTC</a:t>
            </a:r>
            <a:r>
              <a:rPr lang="ja-JP" altLang="ja-JP" dirty="0" smtClean="0"/>
              <a:t>はパソコンの領域では競争の優勢がないため、当時、競争がまだ激しくない</a:t>
            </a:r>
            <a:r>
              <a:rPr lang="en-US" altLang="ja-JP" dirty="0" smtClean="0"/>
              <a:t>PDA</a:t>
            </a:r>
            <a:r>
              <a:rPr lang="ja-JP" altLang="ja-JP" dirty="0" smtClean="0"/>
              <a:t>および携帯電話の参入を選択するようになった。</a:t>
            </a:r>
          </a:p>
          <a:p>
            <a:r>
              <a:rPr lang="en-US" altLang="ja-JP" dirty="0" smtClean="0"/>
              <a:t>HTC</a:t>
            </a:r>
            <a:r>
              <a:rPr lang="ja-JP" altLang="ja-JP" dirty="0" smtClean="0"/>
              <a:t>は技術の優位性である研究開発チームを重視し、新しい技術および新製品を持続的に開発したことである。</a:t>
            </a:r>
            <a:endParaRPr lang="en-US" altLang="ja-JP" dirty="0" smtClean="0"/>
          </a:p>
          <a:p>
            <a:r>
              <a:rPr lang="ja-JP" altLang="ja-JP" dirty="0" smtClean="0"/>
              <a:t>それによって、ライバルとの距離を大きく引き離したことになる。</a:t>
            </a:r>
            <a:endParaRPr lang="en-US" altLang="ja-JP" dirty="0" smtClean="0"/>
          </a:p>
          <a:p>
            <a:r>
              <a:rPr lang="ja-JP" altLang="ja-JP" dirty="0" smtClean="0"/>
              <a:t>そのほかに、携帯電話のソフト企業や</a:t>
            </a:r>
            <a:r>
              <a:rPr lang="en-US" altLang="ja-JP" dirty="0" smtClean="0"/>
              <a:t>IC</a:t>
            </a:r>
            <a:r>
              <a:rPr lang="ja-JP" altLang="ja-JP" dirty="0" smtClean="0"/>
              <a:t>製造チップ企業との間で戦略的連盟を締結し、完璧なバリューチェーンを構築するようになった。</a:t>
            </a:r>
            <a:endParaRPr lang="en-US" altLang="ja-JP" dirty="0" smtClean="0"/>
          </a:p>
          <a:p>
            <a:r>
              <a:rPr lang="en-US" altLang="ja-JP" dirty="0" smtClean="0"/>
              <a:t>HTC</a:t>
            </a:r>
            <a:r>
              <a:rPr lang="ja-JP" altLang="ja-JP" dirty="0" smtClean="0"/>
              <a:t>は新しいビジネスモデルを構築し、直接的に難易度の高い領域に参入して、通信業者のニーズを製品に反映するビジネスに参入するようになった。</a:t>
            </a:r>
          </a:p>
          <a:p>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39</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20000"/>
          </a:bodyPr>
          <a:lstStyle/>
          <a:p>
            <a:r>
              <a:rPr lang="ja-JP" altLang="ja-JP" dirty="0"/>
              <a:t>他社との差別化を図るために、遂に</a:t>
            </a:r>
            <a:r>
              <a:rPr lang="en-US" altLang="ja-JP" dirty="0"/>
              <a:t>HTC</a:t>
            </a:r>
            <a:r>
              <a:rPr lang="ja-JP" altLang="ja-JP" dirty="0"/>
              <a:t>はノートパソコンの</a:t>
            </a:r>
            <a:r>
              <a:rPr lang="en-US" altLang="ja-JP" dirty="0"/>
              <a:t>ODM</a:t>
            </a:r>
            <a:r>
              <a:rPr lang="ja-JP" altLang="ja-JP" dirty="0"/>
              <a:t>生産の方針を放棄するようになった</a:t>
            </a:r>
            <a:r>
              <a:rPr lang="ja-JP" altLang="ja-JP" dirty="0" smtClean="0"/>
              <a:t>。ノートパソコン</a:t>
            </a:r>
            <a:r>
              <a:rPr lang="ja-JP" altLang="ja-JP" dirty="0"/>
              <a:t>の製造を放棄した場合、何を製造したら</a:t>
            </a:r>
            <a:r>
              <a:rPr lang="en-US" altLang="ja-JP" dirty="0"/>
              <a:t>HTC</a:t>
            </a:r>
            <a:r>
              <a:rPr lang="ja-JP" altLang="ja-JP" dirty="0"/>
              <a:t>の企業価値が高まるかを慎重に考えるようになった。</a:t>
            </a:r>
          </a:p>
          <a:p>
            <a:r>
              <a:rPr lang="en-US" altLang="ja-JP" dirty="0"/>
              <a:t>HTC</a:t>
            </a:r>
            <a:r>
              <a:rPr lang="ja-JP" altLang="ja-JP" dirty="0"/>
              <a:t>の発展方針を決める会議のなかで、董事長・王雪紅は過去においてヨーロッパで</a:t>
            </a:r>
            <a:r>
              <a:rPr lang="ja-JP" altLang="ja-JP" dirty="0">
                <a:solidFill>
                  <a:srgbClr val="FF0000"/>
                </a:solidFill>
              </a:rPr>
              <a:t>大衆電脳</a:t>
            </a:r>
            <a:r>
              <a:rPr lang="ja-JP" altLang="ja-JP" dirty="0"/>
              <a:t>（</a:t>
            </a:r>
            <a:r>
              <a:rPr lang="en-US" altLang="ja-JP" dirty="0"/>
              <a:t>FIC</a:t>
            </a:r>
            <a:r>
              <a:rPr lang="ja-JP" altLang="ja-JP" dirty="0"/>
              <a:t>）のパソコンおよびマザーボードのセールスの経験から、常に一人で重たい荷物を持って移動したことを</a:t>
            </a:r>
            <a:r>
              <a:rPr lang="ja-JP" altLang="ja-JP" dirty="0" smtClean="0"/>
              <a:t>述べた。</a:t>
            </a:r>
            <a:endParaRPr lang="en-US" altLang="ja-JP" dirty="0" smtClean="0"/>
          </a:p>
          <a:p>
            <a:r>
              <a:rPr lang="ja-JP" altLang="ja-JP" dirty="0" smtClean="0"/>
              <a:t>当時</a:t>
            </a:r>
            <a:r>
              <a:rPr lang="ja-JP" altLang="ja-JP" dirty="0"/>
              <a:t>のパソコンの体積は大きく重たく、特にヨーロッパでの移動は常に鉄道を使い、鉄道の乗車下車時に重たい荷物を運ぶのは大きな負担であると感想を述べた</a:t>
            </a:r>
            <a:r>
              <a:rPr lang="ja-JP" altLang="ja-JP" dirty="0" smtClean="0"/>
              <a:t>。</a:t>
            </a:r>
            <a:endParaRPr lang="en-US" altLang="ja-JP" dirty="0" smtClean="0"/>
          </a:p>
          <a:p>
            <a:r>
              <a:rPr lang="ja-JP" altLang="ja-JP" dirty="0" smtClean="0"/>
              <a:t>自ら</a:t>
            </a:r>
            <a:r>
              <a:rPr lang="ja-JP" altLang="ja-JP" dirty="0"/>
              <a:t>の経験からもし軽い</a:t>
            </a:r>
            <a:r>
              <a:rPr lang="en-US" altLang="ja-JP" dirty="0"/>
              <a:t>IT</a:t>
            </a:r>
            <a:r>
              <a:rPr lang="ja-JP" altLang="ja-JP" dirty="0"/>
              <a:t>機器を作ることができると、消費者の視点から大変助かると王雪紅は述べた</a:t>
            </a:r>
            <a:r>
              <a:rPr lang="ja-JP" altLang="ja-JP" dirty="0" smtClean="0"/>
              <a:t>。もし</a:t>
            </a:r>
            <a:r>
              <a:rPr lang="ja-JP" altLang="ja-JP" dirty="0"/>
              <a:t>、この機器は電話機のように通話ができ、電子メールの受信・発信ことができ、</a:t>
            </a:r>
            <a:r>
              <a:rPr lang="en-US" altLang="ja-JP" dirty="0"/>
              <a:t>MP3</a:t>
            </a:r>
            <a:r>
              <a:rPr lang="ja-JP" altLang="ja-JP" dirty="0"/>
              <a:t>の音楽を聴くことができ、電子書籍を読むことが出来ると、消費者から歓迎されると提言した</a:t>
            </a:r>
            <a:r>
              <a:rPr lang="ja-JP" altLang="ja-JP" dirty="0" smtClean="0"/>
              <a:t>。</a:t>
            </a:r>
            <a:endParaRPr lang="en-US" altLang="ja-JP" dirty="0" smtClean="0"/>
          </a:p>
          <a:p>
            <a:r>
              <a:rPr lang="ja-JP" altLang="ja-JP" dirty="0" smtClean="0"/>
              <a:t>そして</a:t>
            </a:r>
            <a:r>
              <a:rPr lang="ja-JP" altLang="ja-JP" dirty="0"/>
              <a:t>、ポケット・コンピューター（</a:t>
            </a:r>
            <a:r>
              <a:rPr lang="en-US" altLang="ja-JP" dirty="0"/>
              <a:t>Pocket PC</a:t>
            </a:r>
            <a:r>
              <a:rPr lang="ja-JP" altLang="ja-JP" dirty="0" err="1"/>
              <a:t>、</a:t>
            </a:r>
            <a:r>
              <a:rPr lang="ja-JP" altLang="ja-JP" dirty="0"/>
              <a:t>ポケコン）機能付ビジネス用の軽い</a:t>
            </a:r>
            <a:r>
              <a:rPr lang="en-US" altLang="ja-JP" dirty="0">
                <a:solidFill>
                  <a:srgbClr val="FF0000"/>
                </a:solidFill>
              </a:rPr>
              <a:t>PDA</a:t>
            </a:r>
            <a:r>
              <a:rPr lang="ja-JP" altLang="ja-JP" dirty="0"/>
              <a:t>（携帯情報端末）があると、ビジネスマンにとっては大変便利になると王は自らの経験を述べた。</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4</a:t>
            </a:fld>
            <a:endParaRPr kumimoji="1" lang="ja-JP" altLang="en-US"/>
          </a:p>
        </p:txBody>
      </p:sp>
    </p:spTree>
    <p:extLst>
      <p:ext uri="{BB962C8B-B14F-4D97-AF65-F5344CB8AC3E}">
        <p14:creationId xmlns:p14="http://schemas.microsoft.com/office/powerpoint/2010/main" val="40504743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r>
              <a:rPr lang="ja-JP" altLang="ja-JP" dirty="0" smtClean="0"/>
              <a:t>その後、</a:t>
            </a:r>
            <a:r>
              <a:rPr lang="en-US" altLang="ja-JP" dirty="0" smtClean="0"/>
              <a:t>HTC</a:t>
            </a:r>
            <a:r>
              <a:rPr lang="ja-JP" altLang="ja-JP" dirty="0" smtClean="0"/>
              <a:t>は自社ブランドを構築し、企業の知名度を向上して、自社ブランド戦略を速いスピードで推進するようになった。</a:t>
            </a:r>
            <a:endParaRPr lang="en-US" altLang="ja-JP" dirty="0" smtClean="0"/>
          </a:p>
          <a:p>
            <a:r>
              <a:rPr lang="ja-JP" altLang="ja-JP" dirty="0" smtClean="0"/>
              <a:t>それによって、</a:t>
            </a:r>
            <a:r>
              <a:rPr lang="en-US" altLang="ja-JP" dirty="0" smtClean="0"/>
              <a:t>HTC</a:t>
            </a:r>
            <a:r>
              <a:rPr lang="ja-JP" altLang="ja-JP" dirty="0" smtClean="0"/>
              <a:t>の利益の増加を招くようになり、</a:t>
            </a:r>
            <a:r>
              <a:rPr lang="ja-JP" altLang="ja-JP" dirty="0" smtClean="0">
                <a:solidFill>
                  <a:srgbClr val="FF0000"/>
                </a:solidFill>
              </a:rPr>
              <a:t>ブランド価値</a:t>
            </a:r>
            <a:r>
              <a:rPr lang="ja-JP" altLang="ja-JP" dirty="0" smtClean="0"/>
              <a:t>も上昇するようになった。</a:t>
            </a:r>
            <a:endParaRPr lang="en-US" altLang="ja-JP" dirty="0" smtClean="0"/>
          </a:p>
          <a:p>
            <a:r>
              <a:rPr lang="en-US" altLang="ja-JP" dirty="0" smtClean="0"/>
              <a:t>HTC</a:t>
            </a:r>
            <a:r>
              <a:rPr lang="ja-JP" altLang="ja-JP" dirty="0" smtClean="0"/>
              <a:t>のブランド戦略の過程において、主にブランド・バリューを安定的に構築することができ、</a:t>
            </a:r>
            <a:r>
              <a:rPr lang="ja-JP" altLang="ja-JP" dirty="0" smtClean="0">
                <a:solidFill>
                  <a:srgbClr val="FF0000"/>
                </a:solidFill>
              </a:rPr>
              <a:t>ブランド意識</a:t>
            </a:r>
            <a:r>
              <a:rPr lang="ja-JP" altLang="ja-JP" dirty="0" smtClean="0"/>
              <a:t>（</a:t>
            </a:r>
            <a:r>
              <a:rPr lang="en-US" altLang="ja-JP" dirty="0" smtClean="0"/>
              <a:t>Brand Awareness</a:t>
            </a:r>
            <a:r>
              <a:rPr lang="ja-JP" altLang="ja-JP" dirty="0" smtClean="0"/>
              <a:t>）を強調するようになった。</a:t>
            </a:r>
            <a:endParaRPr lang="en-US" altLang="ja-JP" dirty="0" smtClean="0"/>
          </a:p>
          <a:p>
            <a:r>
              <a:rPr lang="ja-JP" altLang="ja-JP" dirty="0" smtClean="0"/>
              <a:t>このブランド戦略は、将来における台湾企業が</a:t>
            </a:r>
            <a:r>
              <a:rPr lang="en-US" altLang="ja-JP" dirty="0" smtClean="0"/>
              <a:t>OEM</a:t>
            </a:r>
            <a:r>
              <a:rPr lang="ja-JP" altLang="ja-JP" dirty="0" smtClean="0"/>
              <a:t>・</a:t>
            </a:r>
            <a:r>
              <a:rPr lang="en-US" altLang="ja-JP" dirty="0" smtClean="0"/>
              <a:t>ODM</a:t>
            </a:r>
            <a:r>
              <a:rPr lang="ja-JP" altLang="ja-JP" dirty="0" smtClean="0"/>
              <a:t>生産から選択する方向性を示すものかも知れない。</a:t>
            </a:r>
          </a:p>
          <a:p>
            <a:r>
              <a:rPr lang="en-US" altLang="ja-JP" dirty="0" smtClean="0"/>
              <a:t>HTC</a:t>
            </a:r>
            <a:r>
              <a:rPr lang="ja-JP" altLang="ja-JP" dirty="0" smtClean="0"/>
              <a:t>は通信事業の</a:t>
            </a:r>
            <a:r>
              <a:rPr lang="en-US" altLang="ja-JP" dirty="0" smtClean="0"/>
              <a:t>ODM</a:t>
            </a:r>
            <a:r>
              <a:rPr lang="ja-JP" altLang="ja-JP" dirty="0" smtClean="0"/>
              <a:t>生産から自社ブランド戦略の選択にシフトし、そのビジネスモデルの最も重要なコアは、製品価値の差異の創造である。</a:t>
            </a:r>
            <a:endParaRPr lang="en-US" altLang="ja-JP" dirty="0" smtClean="0"/>
          </a:p>
          <a:p>
            <a:r>
              <a:rPr lang="ja-JP" altLang="ja-JP" dirty="0" smtClean="0"/>
              <a:t>顧客のニーズに合わせた開発、新技術の</a:t>
            </a:r>
            <a:r>
              <a:rPr lang="en-US" altLang="ja-JP" dirty="0" smtClean="0"/>
              <a:t>R&amp;D</a:t>
            </a:r>
            <a:r>
              <a:rPr lang="ja-JP" altLang="ja-JP" dirty="0" err="1" smtClean="0"/>
              <a:t>、</a:t>
            </a:r>
            <a:r>
              <a:rPr lang="ja-JP" altLang="ja-JP" dirty="0" smtClean="0"/>
              <a:t>新製品の多様化、ソフト企業と</a:t>
            </a:r>
            <a:r>
              <a:rPr lang="en-US" altLang="ja-JP" dirty="0" smtClean="0"/>
              <a:t>IC</a:t>
            </a:r>
            <a:r>
              <a:rPr lang="ja-JP" altLang="ja-JP" dirty="0" smtClean="0"/>
              <a:t>チップ企業との戦略的同盟関係の締結および販売流通の配置などを通じて代替することができないバリューチェーン・ネットワークを構築するようになった。</a:t>
            </a:r>
          </a:p>
          <a:p>
            <a:r>
              <a:rPr lang="en-US" altLang="ja-JP" dirty="0" smtClean="0"/>
              <a:t> </a:t>
            </a:r>
            <a:r>
              <a:rPr lang="ja-JP" altLang="en-US" dirty="0" err="1" smtClean="0"/>
              <a:t>ー</a:t>
            </a:r>
            <a:r>
              <a:rPr lang="ja-JP" altLang="en-US" dirty="0" smtClean="0"/>
              <a:t>終わりー</a:t>
            </a:r>
            <a:endParaRPr kumimoji="1" lang="ja-JP" altLang="en-US" dirty="0"/>
          </a:p>
        </p:txBody>
      </p:sp>
      <p:sp>
        <p:nvSpPr>
          <p:cNvPr id="4" name="スライド番号プレースホルダ 3"/>
          <p:cNvSpPr>
            <a:spLocks noGrp="1"/>
          </p:cNvSpPr>
          <p:nvPr>
            <p:ph type="sldNum" sz="quarter" idx="12"/>
          </p:nvPr>
        </p:nvSpPr>
        <p:spPr/>
        <p:txBody>
          <a:bodyPr/>
          <a:lstStyle/>
          <a:p>
            <a:fld id="{5269790F-5A44-4229-8AA5-E648092086F7}" type="slidenum">
              <a:rPr kumimoji="1" lang="ja-JP" altLang="en-US" smtClean="0"/>
              <a:pPr/>
              <a:t>40</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ja-JP" dirty="0" smtClean="0"/>
              <a:t>当時</a:t>
            </a:r>
            <a:r>
              <a:rPr lang="ja-JP" altLang="ja-JP" dirty="0"/>
              <a:t>、</a:t>
            </a:r>
            <a:r>
              <a:rPr lang="en-US" altLang="ja-JP" dirty="0"/>
              <a:t>IT</a:t>
            </a:r>
            <a:r>
              <a:rPr lang="ja-JP" altLang="ja-JP" dirty="0"/>
              <a:t>業界では「</a:t>
            </a:r>
            <a:r>
              <a:rPr lang="ja-JP" altLang="ja-JP" dirty="0">
                <a:solidFill>
                  <a:srgbClr val="FF0000"/>
                </a:solidFill>
              </a:rPr>
              <a:t>ポスト</a:t>
            </a:r>
            <a:r>
              <a:rPr lang="en-US" altLang="ja-JP" dirty="0">
                <a:solidFill>
                  <a:srgbClr val="FF0000"/>
                </a:solidFill>
              </a:rPr>
              <a:t>PC</a:t>
            </a:r>
            <a:r>
              <a:rPr lang="ja-JP" altLang="ja-JP" dirty="0">
                <a:solidFill>
                  <a:srgbClr val="FF0000"/>
                </a:solidFill>
              </a:rPr>
              <a:t>時代</a:t>
            </a:r>
            <a:r>
              <a:rPr lang="ja-JP" altLang="ja-JP" dirty="0"/>
              <a:t>」を目指す動きがあった。ポスト</a:t>
            </a:r>
            <a:r>
              <a:rPr lang="en-US" altLang="ja-JP" dirty="0"/>
              <a:t>PC</a:t>
            </a:r>
            <a:r>
              <a:rPr lang="ja-JP" altLang="ja-JP" dirty="0"/>
              <a:t>時代とは、ネットの応用を主とし、各種の電子機器はネットとの接続ができ、ネット通信の特色を持っていることである。</a:t>
            </a:r>
            <a:endParaRPr lang="en-US" altLang="ja-JP" dirty="0"/>
          </a:p>
          <a:p>
            <a:r>
              <a:rPr lang="ja-JP" altLang="ja-JP" dirty="0"/>
              <a:t>１つは“</a:t>
            </a:r>
            <a:r>
              <a:rPr lang="ja-JP" altLang="ja-JP" dirty="0">
                <a:solidFill>
                  <a:srgbClr val="FF0000"/>
                </a:solidFill>
              </a:rPr>
              <a:t>無制限</a:t>
            </a:r>
            <a:r>
              <a:rPr lang="ja-JP" altLang="ja-JP" dirty="0"/>
              <a:t>”であり、ネットとの接続は制限を受けずに、セットトップボックス（</a:t>
            </a:r>
            <a:r>
              <a:rPr lang="en-US" altLang="ja-JP" dirty="0"/>
              <a:t>Set-top-box</a:t>
            </a:r>
            <a:r>
              <a:rPr lang="ja-JP" altLang="ja-JP" dirty="0" err="1"/>
              <a:t>、</a:t>
            </a:r>
            <a:r>
              <a:rPr lang="ja-JP" altLang="ja-JP" dirty="0"/>
              <a:t>テレビのスクランブルを解除する小型補助装置）、</a:t>
            </a:r>
            <a:r>
              <a:rPr lang="en-US" altLang="ja-JP" dirty="0"/>
              <a:t>PDA</a:t>
            </a:r>
            <a:r>
              <a:rPr lang="ja-JP" altLang="ja-JP" dirty="0" err="1"/>
              <a:t>、</a:t>
            </a:r>
            <a:r>
              <a:rPr lang="ja-JP" altLang="ja-JP" dirty="0"/>
              <a:t>モバイル携帯電話などがその代表である</a:t>
            </a:r>
            <a:r>
              <a:rPr lang="ja-JP" altLang="ja-JP" dirty="0" smtClean="0"/>
              <a:t>。</a:t>
            </a:r>
            <a:endParaRPr lang="en-US" altLang="ja-JP" dirty="0" smtClean="0"/>
          </a:p>
          <a:p>
            <a:r>
              <a:rPr lang="ja-JP" altLang="ja-JP" dirty="0" smtClean="0"/>
              <a:t>１つ</a:t>
            </a:r>
            <a:r>
              <a:rPr lang="ja-JP" altLang="ja-JP" dirty="0"/>
              <a:t>は“</a:t>
            </a:r>
            <a:r>
              <a:rPr lang="ja-JP" altLang="ja-JP" dirty="0">
                <a:solidFill>
                  <a:srgbClr val="FF0000"/>
                </a:solidFill>
              </a:rPr>
              <a:t>無線</a:t>
            </a:r>
            <a:r>
              <a:rPr lang="ja-JP" altLang="ja-JP" dirty="0"/>
              <a:t>”であり、有線通信から無線通信へとシフトするようになった。そのために、</a:t>
            </a:r>
            <a:r>
              <a:rPr lang="en-US" altLang="ja-JP" dirty="0"/>
              <a:t>HTC</a:t>
            </a:r>
            <a:r>
              <a:rPr lang="ja-JP" altLang="ja-JP" dirty="0"/>
              <a:t>はポケコン機能付き</a:t>
            </a:r>
            <a:r>
              <a:rPr lang="en-US" altLang="ja-JP" dirty="0"/>
              <a:t>PDA</a:t>
            </a:r>
            <a:r>
              <a:rPr lang="ja-JP" altLang="ja-JP" dirty="0"/>
              <a:t>を選び、</a:t>
            </a:r>
            <a:r>
              <a:rPr lang="en-US" altLang="ja-JP" dirty="0"/>
              <a:t>ODM</a:t>
            </a:r>
            <a:r>
              <a:rPr lang="ja-JP" altLang="ja-JP" dirty="0"/>
              <a:t>の路線でなく、直接的に市場に参入して消費者を求めるようになった。</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5</a:t>
            </a:fld>
            <a:endParaRPr kumimoji="1" lang="ja-JP" altLang="en-US"/>
          </a:p>
        </p:txBody>
      </p:sp>
    </p:spTree>
    <p:extLst>
      <p:ext uri="{BB962C8B-B14F-4D97-AF65-F5344CB8AC3E}">
        <p14:creationId xmlns:p14="http://schemas.microsoft.com/office/powerpoint/2010/main" val="1061773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en-US" altLang="ja-JP" dirty="0"/>
              <a:t>1995</a:t>
            </a:r>
            <a:r>
              <a:rPr lang="ja-JP" altLang="ja-JP" dirty="0"/>
              <a:t>年の時点において</a:t>
            </a:r>
            <a:r>
              <a:rPr lang="en-US" altLang="ja-JP" dirty="0">
                <a:solidFill>
                  <a:srgbClr val="FF0000"/>
                </a:solidFill>
              </a:rPr>
              <a:t>PDA</a:t>
            </a:r>
            <a:r>
              <a:rPr lang="ja-JP" altLang="ja-JP" dirty="0">
                <a:solidFill>
                  <a:srgbClr val="FF0000"/>
                </a:solidFill>
              </a:rPr>
              <a:t>市場</a:t>
            </a:r>
            <a:r>
              <a:rPr lang="ja-JP" altLang="ja-JP" dirty="0"/>
              <a:t>の</a:t>
            </a:r>
            <a:r>
              <a:rPr lang="en-US" altLang="ja-JP" dirty="0"/>
              <a:t>9</a:t>
            </a:r>
            <a:r>
              <a:rPr lang="ja-JP" altLang="ja-JP" dirty="0"/>
              <a:t>割以上は</a:t>
            </a:r>
            <a:r>
              <a:rPr lang="en-US" altLang="ja-JP" dirty="0">
                <a:solidFill>
                  <a:srgbClr val="FF0000"/>
                </a:solidFill>
              </a:rPr>
              <a:t>Palm</a:t>
            </a:r>
            <a:r>
              <a:rPr lang="en-US" altLang="ja-JP" dirty="0"/>
              <a:t>(</a:t>
            </a:r>
            <a:r>
              <a:rPr lang="ja-JP" altLang="ja-JP" dirty="0"/>
              <a:t>パーム</a:t>
            </a:r>
            <a:r>
              <a:rPr lang="en-US" altLang="ja-JP" dirty="0"/>
              <a:t>)</a:t>
            </a:r>
            <a:r>
              <a:rPr lang="ja-JP" altLang="ja-JP" dirty="0"/>
              <a:t>システムを選び、マイクロソフトの</a:t>
            </a:r>
            <a:r>
              <a:rPr lang="en-US" altLang="ja-JP" dirty="0"/>
              <a:t>OS</a:t>
            </a:r>
            <a:r>
              <a:rPr lang="ja-JP" altLang="ja-JP" dirty="0"/>
              <a:t>の</a:t>
            </a:r>
            <a:r>
              <a:rPr lang="en-US" altLang="ja-JP" dirty="0">
                <a:solidFill>
                  <a:srgbClr val="FF0000"/>
                </a:solidFill>
              </a:rPr>
              <a:t>Windows CE</a:t>
            </a:r>
            <a:r>
              <a:rPr lang="ja-JP" altLang="ja-JP" dirty="0"/>
              <a:t>（ウインドウズ・シーイ）システムを搭載した</a:t>
            </a:r>
            <a:r>
              <a:rPr lang="en-US" altLang="ja-JP" dirty="0"/>
              <a:t>PDA</a:t>
            </a:r>
            <a:r>
              <a:rPr lang="ja-JP" altLang="ja-JP" dirty="0"/>
              <a:t>はスタートしたばかりである</a:t>
            </a:r>
            <a:r>
              <a:rPr lang="ja-JP" altLang="ja-JP" dirty="0" smtClean="0"/>
              <a:t>。</a:t>
            </a:r>
            <a:endParaRPr lang="en-US" altLang="ja-JP" dirty="0" smtClean="0"/>
          </a:p>
          <a:p>
            <a:r>
              <a:rPr lang="en-US" altLang="ja-JP" dirty="0" smtClean="0"/>
              <a:t>HTC</a:t>
            </a:r>
            <a:r>
              <a:rPr lang="ja-JP" altLang="ja-JP" dirty="0"/>
              <a:t>の設立後、卓火土は</a:t>
            </a:r>
            <a:r>
              <a:rPr lang="en-US" altLang="ja-JP" dirty="0"/>
              <a:t>Windows CE</a:t>
            </a:r>
            <a:r>
              <a:rPr lang="ja-JP" altLang="ja-JP" dirty="0"/>
              <a:t>が将来の主流になるものと大胆に予想し、反対を押し切って、それに対応する</a:t>
            </a:r>
            <a:r>
              <a:rPr lang="en-US" altLang="ja-JP" dirty="0"/>
              <a:t>PDA</a:t>
            </a:r>
            <a:r>
              <a:rPr lang="ja-JP" altLang="ja-JP" dirty="0" err="1"/>
              <a:t>を開</a:t>
            </a:r>
            <a:r>
              <a:rPr lang="ja-JP" altLang="ja-JP" dirty="0"/>
              <a:t>発するようになった</a:t>
            </a:r>
            <a:r>
              <a:rPr lang="ja-JP" altLang="ja-JP" dirty="0" smtClean="0"/>
              <a:t>。</a:t>
            </a:r>
            <a:endParaRPr lang="en-US" altLang="ja-JP" dirty="0" smtClean="0"/>
          </a:p>
          <a:p>
            <a:r>
              <a:rPr lang="ja-JP" altLang="ja-JP" dirty="0" smtClean="0"/>
              <a:t>当時</a:t>
            </a:r>
            <a:r>
              <a:rPr lang="ja-JP" altLang="ja-JP" dirty="0"/>
              <a:t>、携帯電話の</a:t>
            </a:r>
            <a:r>
              <a:rPr lang="en-US" altLang="ja-JP" dirty="0"/>
              <a:t>4</a:t>
            </a:r>
            <a:r>
              <a:rPr lang="ja-JP" altLang="ja-JP" dirty="0"/>
              <a:t>分の</a:t>
            </a:r>
            <a:r>
              <a:rPr lang="en-US" altLang="ja-JP" dirty="0"/>
              <a:t>3</a:t>
            </a:r>
            <a:r>
              <a:rPr lang="ja-JP" altLang="ja-JP" dirty="0"/>
              <a:t>以上はノキアの</a:t>
            </a:r>
            <a:r>
              <a:rPr lang="en-US" altLang="ja-JP" dirty="0">
                <a:solidFill>
                  <a:srgbClr val="FF0000"/>
                </a:solidFill>
              </a:rPr>
              <a:t>Symbian OS</a:t>
            </a:r>
            <a:r>
              <a:rPr lang="en-US" altLang="ja-JP" dirty="0"/>
              <a:t>(</a:t>
            </a:r>
            <a:r>
              <a:rPr lang="ja-JP" altLang="ja-JP" dirty="0"/>
              <a:t>シンビアン・オーエス</a:t>
            </a:r>
            <a:r>
              <a:rPr lang="en-US" altLang="ja-JP" dirty="0"/>
              <a:t>)</a:t>
            </a:r>
            <a:r>
              <a:rPr lang="ja-JP" altLang="ja-JP" dirty="0"/>
              <a:t>システムを採用していたが、マイクロソフトはパソコンのソフトからモバイル機器市場に参入するように考えた</a:t>
            </a:r>
            <a:r>
              <a:rPr lang="ja-JP" altLang="ja-JP" dirty="0" smtClean="0"/>
              <a:t>。</a:t>
            </a:r>
            <a:endParaRPr lang="en-US" altLang="ja-JP" dirty="0" smtClean="0"/>
          </a:p>
          <a:p>
            <a:r>
              <a:rPr lang="en-US" altLang="ja-JP" dirty="0" smtClean="0"/>
              <a:t>HTC</a:t>
            </a:r>
            <a:r>
              <a:rPr lang="ja-JP" altLang="ja-JP" dirty="0"/>
              <a:t>の技術力によって、マイクロソフトからの支持が得られた。</a:t>
            </a:r>
            <a:r>
              <a:rPr lang="en-US" altLang="ja-JP" dirty="0"/>
              <a:t>HTC</a:t>
            </a:r>
            <a:r>
              <a:rPr lang="ja-JP" altLang="ja-JP" dirty="0"/>
              <a:t>は世界初の</a:t>
            </a:r>
            <a:r>
              <a:rPr lang="en-US" altLang="ja-JP" dirty="0"/>
              <a:t>Windows CE</a:t>
            </a:r>
            <a:r>
              <a:rPr lang="ja-JP" altLang="ja-JP" dirty="0"/>
              <a:t>システム搭載の</a:t>
            </a:r>
            <a:r>
              <a:rPr lang="en-US" altLang="ja-JP" dirty="0">
                <a:solidFill>
                  <a:srgbClr val="FF0000"/>
                </a:solidFill>
              </a:rPr>
              <a:t>PDA</a:t>
            </a:r>
            <a:r>
              <a:rPr lang="ja-JP" altLang="ja-JP" dirty="0"/>
              <a:t>を開発し、ヨーロッパ市場に参入して成功が得られた。</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6</a:t>
            </a:fld>
            <a:endParaRPr kumimoji="1" lang="ja-JP" altLang="en-US"/>
          </a:p>
        </p:txBody>
      </p:sp>
    </p:spTree>
    <p:extLst>
      <p:ext uri="{BB962C8B-B14F-4D97-AF65-F5344CB8AC3E}">
        <p14:creationId xmlns:p14="http://schemas.microsoft.com/office/powerpoint/2010/main" val="3423395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en-US" altLang="ja-JP" dirty="0"/>
              <a:t>HTC</a:t>
            </a:r>
            <a:r>
              <a:rPr lang="ja-JP" altLang="ja-JP" dirty="0"/>
              <a:t>は品質の堅持および海外著名企業との協力によって、価値創造の重要な役割を担当するようになった</a:t>
            </a:r>
            <a:r>
              <a:rPr lang="ja-JP" altLang="ja-JP" dirty="0" smtClean="0"/>
              <a:t>。</a:t>
            </a:r>
            <a:endParaRPr lang="en-US" altLang="ja-JP" dirty="0" smtClean="0"/>
          </a:p>
          <a:p>
            <a:r>
              <a:rPr lang="en-US" altLang="ja-JP" dirty="0" smtClean="0"/>
              <a:t>2006</a:t>
            </a:r>
            <a:r>
              <a:rPr lang="ja-JP" altLang="ja-JP" dirty="0"/>
              <a:t>年に自社ブランドの携帯電話を開発し、世界の大企業からも注目されるようになった。マイクロソフト、インテル、テキサス・インスツルメンツ（</a:t>
            </a:r>
            <a:r>
              <a:rPr lang="en-US" altLang="ja-JP" dirty="0"/>
              <a:t>TI</a:t>
            </a:r>
            <a:r>
              <a:rPr lang="ja-JP" altLang="ja-JP" dirty="0"/>
              <a:t>）、クァルコム（</a:t>
            </a:r>
            <a:r>
              <a:rPr lang="en-US" altLang="ja-JP" dirty="0"/>
              <a:t>Qualcomm</a:t>
            </a:r>
            <a:r>
              <a:rPr lang="ja-JP" altLang="ja-JP" dirty="0"/>
              <a:t>）および欧米の通信業者との協力によって、互いのウィンウィンを実現することになった</a:t>
            </a:r>
            <a:r>
              <a:rPr lang="ja-JP" altLang="ja-JP" dirty="0" smtClean="0"/>
              <a:t>。</a:t>
            </a:r>
            <a:endParaRPr lang="en-US" altLang="ja-JP" dirty="0" smtClean="0"/>
          </a:p>
          <a:p>
            <a:r>
              <a:rPr lang="en-US" altLang="ja-JP" dirty="0" smtClean="0"/>
              <a:t>2006</a:t>
            </a:r>
            <a:r>
              <a:rPr lang="ja-JP" altLang="ja-JP" dirty="0"/>
              <a:t>年</a:t>
            </a:r>
            <a:r>
              <a:rPr lang="en-US" altLang="ja-JP" dirty="0"/>
              <a:t>4</a:t>
            </a:r>
            <a:r>
              <a:rPr lang="ja-JP" altLang="ja-JP" dirty="0"/>
              <a:t>月</a:t>
            </a:r>
            <a:r>
              <a:rPr lang="en-US" altLang="ja-JP" dirty="0"/>
              <a:t>26</a:t>
            </a:r>
            <a:r>
              <a:rPr lang="ja-JP" altLang="ja-JP" dirty="0"/>
              <a:t>日に台湾証券取引所で</a:t>
            </a:r>
            <a:r>
              <a:rPr lang="en-US" altLang="ja-JP" dirty="0"/>
              <a:t>HTC</a:t>
            </a:r>
            <a:r>
              <a:rPr lang="ja-JP" altLang="ja-JP" dirty="0"/>
              <a:t>の株価が</a:t>
            </a:r>
            <a:r>
              <a:rPr lang="en-US" altLang="ja-JP" dirty="0">
                <a:solidFill>
                  <a:srgbClr val="FF0000"/>
                </a:solidFill>
              </a:rPr>
              <a:t>1,020</a:t>
            </a:r>
            <a:r>
              <a:rPr lang="ja-JP" altLang="ja-JP" dirty="0">
                <a:solidFill>
                  <a:srgbClr val="FF0000"/>
                </a:solidFill>
              </a:rPr>
              <a:t>台湾元</a:t>
            </a:r>
            <a:r>
              <a:rPr lang="ja-JP" altLang="ja-JP" dirty="0"/>
              <a:t>に上昇し、</a:t>
            </a:r>
            <a:r>
              <a:rPr lang="en-US" altLang="ja-JP" dirty="0"/>
              <a:t>1,000</a:t>
            </a:r>
            <a:r>
              <a:rPr lang="ja-JP" altLang="ja-JP" dirty="0"/>
              <a:t>台湾元を突破した企業になり、大いに脚光を浴びるようになった</a:t>
            </a:r>
            <a:r>
              <a:rPr lang="ja-JP" altLang="ja-JP" dirty="0" smtClean="0"/>
              <a:t>。</a:t>
            </a:r>
            <a:endParaRPr lang="ja-JP" altLang="ja-JP" dirty="0"/>
          </a:p>
          <a:p>
            <a:r>
              <a:rPr lang="ja-JP" altLang="ja-JP" dirty="0"/>
              <a:t>本論は次のように展開する。まず、</a:t>
            </a:r>
            <a:r>
              <a:rPr lang="en-US" altLang="ja-JP" dirty="0"/>
              <a:t>HTC</a:t>
            </a:r>
            <a:r>
              <a:rPr lang="ja-JP" altLang="ja-JP" dirty="0"/>
              <a:t>の設立から今日までに歩んだ道を</a:t>
            </a:r>
            <a:r>
              <a:rPr lang="en-US" altLang="ja-JP" dirty="0"/>
              <a:t>3</a:t>
            </a:r>
            <a:r>
              <a:rPr lang="ja-JP" altLang="ja-JP" dirty="0" err="1"/>
              <a:t>つの</a:t>
            </a:r>
            <a:r>
              <a:rPr lang="ja-JP" altLang="ja-JP" dirty="0"/>
              <a:t>時期に分けて説明する（第Ⅰ節～第Ⅲ節）。最後は本論のまとめとする。</a:t>
            </a:r>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7</a:t>
            </a:fld>
            <a:endParaRPr kumimoji="1" lang="ja-JP" altLang="en-US"/>
          </a:p>
        </p:txBody>
      </p:sp>
    </p:spTree>
    <p:extLst>
      <p:ext uri="{BB962C8B-B14F-4D97-AF65-F5344CB8AC3E}">
        <p14:creationId xmlns:p14="http://schemas.microsoft.com/office/powerpoint/2010/main" val="555593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solidFill>
                  <a:srgbClr val="FF0000"/>
                </a:solidFill>
              </a:rPr>
              <a:t>Ⅰ</a:t>
            </a:r>
            <a:r>
              <a:rPr lang="en-US" altLang="ja-JP" dirty="0">
                <a:solidFill>
                  <a:srgbClr val="FF0000"/>
                </a:solidFill>
              </a:rPr>
              <a:t>.PDA</a:t>
            </a:r>
            <a:r>
              <a:rPr lang="ja-JP" altLang="ja-JP" dirty="0">
                <a:solidFill>
                  <a:srgbClr val="FF0000"/>
                </a:solidFill>
              </a:rPr>
              <a:t>の設計期</a:t>
            </a:r>
            <a:r>
              <a:rPr lang="ja-JP" altLang="ja-JP" dirty="0"/>
              <a:t>　</a:t>
            </a:r>
            <a:br>
              <a:rPr lang="ja-JP" altLang="ja-JP" dirty="0"/>
            </a:b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HTC</a:t>
            </a:r>
            <a:r>
              <a:rPr lang="ja-JP" altLang="ja-JP" dirty="0"/>
              <a:t>の設立から今日に至るまで、次の３つの時期を歩んで</a:t>
            </a:r>
            <a:r>
              <a:rPr lang="ja-JP" altLang="ja-JP" dirty="0" smtClean="0"/>
              <a:t>きた。</a:t>
            </a:r>
            <a:endParaRPr lang="ja-JP" altLang="ja-JP" dirty="0"/>
          </a:p>
          <a:p>
            <a:r>
              <a:rPr lang="en-US" altLang="ja-JP" dirty="0"/>
              <a:t>1997</a:t>
            </a:r>
            <a:r>
              <a:rPr lang="ja-JP" altLang="ja-JP" dirty="0"/>
              <a:t>年の</a:t>
            </a:r>
            <a:r>
              <a:rPr lang="en-US" altLang="ja-JP" dirty="0"/>
              <a:t>HTC</a:t>
            </a:r>
            <a:r>
              <a:rPr lang="ja-JP" altLang="ja-JP" dirty="0"/>
              <a:t>設立以降、リスクが低く、掌握しやすく、ポケコン呼ばれる</a:t>
            </a:r>
            <a:r>
              <a:rPr lang="en-US" altLang="ja-JP" dirty="0">
                <a:solidFill>
                  <a:srgbClr val="FF0000"/>
                </a:solidFill>
              </a:rPr>
              <a:t>PDA</a:t>
            </a:r>
            <a:r>
              <a:rPr lang="ja-JP" altLang="ja-JP" dirty="0"/>
              <a:t>を選択し、参入するようになった</a:t>
            </a:r>
            <a:r>
              <a:rPr lang="ja-JP" altLang="ja-JP" dirty="0" smtClean="0"/>
              <a:t>。</a:t>
            </a:r>
            <a:endParaRPr lang="en-US" altLang="ja-JP" dirty="0" smtClean="0"/>
          </a:p>
          <a:p>
            <a:r>
              <a:rPr lang="ja-JP" altLang="ja-JP" dirty="0" smtClean="0"/>
              <a:t>この</a:t>
            </a:r>
            <a:r>
              <a:rPr lang="ja-JP" altLang="ja-JP" dirty="0"/>
              <a:t>時期にマイクロソフトは</a:t>
            </a:r>
            <a:r>
              <a:rPr lang="en-US" altLang="ja-JP" dirty="0"/>
              <a:t>PDA</a:t>
            </a:r>
            <a:r>
              <a:rPr lang="ja-JP" altLang="ja-JP" dirty="0"/>
              <a:t>市場に参入しようと考え、自ら開発した</a:t>
            </a:r>
            <a:r>
              <a:rPr lang="en-US" altLang="ja-JP" dirty="0"/>
              <a:t>Windows CE</a:t>
            </a:r>
            <a:r>
              <a:rPr lang="ja-JP" altLang="ja-JP" dirty="0"/>
              <a:t>システムの搭載ができる</a:t>
            </a:r>
            <a:r>
              <a:rPr lang="en-US" altLang="ja-JP" dirty="0"/>
              <a:t>PDA</a:t>
            </a:r>
            <a:r>
              <a:rPr lang="ja-JP" altLang="ja-JP" dirty="0"/>
              <a:t>企業を探していた。</a:t>
            </a:r>
          </a:p>
          <a:p>
            <a:r>
              <a:rPr lang="en-US" altLang="ja-JP" dirty="0"/>
              <a:t>1997</a:t>
            </a:r>
            <a:r>
              <a:rPr lang="ja-JP" altLang="ja-JP" dirty="0"/>
              <a:t>年</a:t>
            </a:r>
            <a:r>
              <a:rPr lang="en-US" altLang="ja-JP" dirty="0"/>
              <a:t>11</a:t>
            </a:r>
            <a:r>
              <a:rPr lang="ja-JP" altLang="ja-JP" dirty="0"/>
              <a:t>月にアメリカ・ラスベガスでの消費性電子</a:t>
            </a:r>
            <a:r>
              <a:rPr lang="en-US" altLang="ja-JP" dirty="0"/>
              <a:t>(</a:t>
            </a:r>
            <a:r>
              <a:rPr lang="en-US" altLang="ja-JP" dirty="0">
                <a:solidFill>
                  <a:srgbClr val="FF0000"/>
                </a:solidFill>
              </a:rPr>
              <a:t>Comdex</a:t>
            </a:r>
            <a:r>
              <a:rPr lang="en-US" altLang="ja-JP" dirty="0"/>
              <a:t>)</a:t>
            </a:r>
            <a:r>
              <a:rPr lang="ja-JP" altLang="ja-JP" dirty="0"/>
              <a:t>秋期展覧会に</a:t>
            </a:r>
            <a:r>
              <a:rPr lang="en-US" altLang="ja-JP" dirty="0"/>
              <a:t>HTC</a:t>
            </a:r>
            <a:r>
              <a:rPr lang="ja-JP" altLang="ja-JP" dirty="0"/>
              <a:t>はこの</a:t>
            </a:r>
            <a:r>
              <a:rPr lang="en-US" altLang="ja-JP" dirty="0"/>
              <a:t>PDA</a:t>
            </a:r>
            <a:r>
              <a:rPr lang="ja-JP" altLang="ja-JP" dirty="0"/>
              <a:t>を出展した</a:t>
            </a:r>
            <a:r>
              <a:rPr lang="ja-JP" altLang="ja-JP" dirty="0" smtClean="0"/>
              <a:t>。</a:t>
            </a:r>
            <a:endParaRPr lang="en-US" altLang="ja-JP" dirty="0" smtClean="0"/>
          </a:p>
          <a:p>
            <a:r>
              <a:rPr lang="ja-JP" altLang="ja-JP" dirty="0" smtClean="0"/>
              <a:t>マイクロソフト</a:t>
            </a:r>
            <a:r>
              <a:rPr lang="ja-JP" altLang="ja-JP" dirty="0"/>
              <a:t>関係者はこの展覧会で、偶然、</a:t>
            </a:r>
            <a:r>
              <a:rPr lang="en-US" altLang="ja-JP" dirty="0"/>
              <a:t>HTC</a:t>
            </a:r>
            <a:r>
              <a:rPr lang="ja-JP" altLang="ja-JP" dirty="0"/>
              <a:t>が世界初のカラー液晶搭載の</a:t>
            </a:r>
            <a:r>
              <a:rPr lang="en-US" altLang="ja-JP" dirty="0"/>
              <a:t>PDA</a:t>
            </a:r>
            <a:r>
              <a:rPr lang="ja-JP" altLang="ja-JP" dirty="0"/>
              <a:t>の出展を見て大変驚き、</a:t>
            </a:r>
            <a:r>
              <a:rPr lang="en-US" altLang="ja-JP" dirty="0"/>
              <a:t>HTC</a:t>
            </a:r>
            <a:r>
              <a:rPr lang="ja-JP" altLang="ja-JP" dirty="0" err="1"/>
              <a:t>の王雪紅董</a:t>
            </a:r>
            <a:r>
              <a:rPr lang="ja-JP" altLang="ja-JP" dirty="0"/>
              <a:t>事長（会長）と連絡するようになった。</a:t>
            </a:r>
          </a:p>
          <a:p>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8</a:t>
            </a:fld>
            <a:endParaRPr kumimoji="1" lang="ja-JP" altLang="en-US"/>
          </a:p>
        </p:txBody>
      </p:sp>
    </p:spTree>
    <p:extLst>
      <p:ext uri="{BB962C8B-B14F-4D97-AF65-F5344CB8AC3E}">
        <p14:creationId xmlns:p14="http://schemas.microsoft.com/office/powerpoint/2010/main" val="3328226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ja-JP" dirty="0"/>
              <a:t>王雪紅はビジネスチャンスがあると直感し、マイクロソフトの主管を台湾・桃園の</a:t>
            </a:r>
            <a:r>
              <a:rPr lang="en-US" altLang="ja-JP" dirty="0"/>
              <a:t>HTC</a:t>
            </a:r>
            <a:r>
              <a:rPr lang="ja-JP" altLang="ja-JP" dirty="0"/>
              <a:t>の工場に招いて見学させるように連絡した</a:t>
            </a:r>
            <a:r>
              <a:rPr lang="ja-JP" altLang="ja-JP" dirty="0" smtClean="0"/>
              <a:t>。</a:t>
            </a:r>
            <a:endParaRPr lang="en-US" altLang="ja-JP" dirty="0" smtClean="0"/>
          </a:p>
          <a:p>
            <a:r>
              <a:rPr lang="ja-JP" altLang="ja-JP" dirty="0" smtClean="0"/>
              <a:t>マイクロソフト</a:t>
            </a:r>
            <a:r>
              <a:rPr lang="ja-JP" altLang="ja-JP" dirty="0"/>
              <a:t>の主管は卓火土と周永明が共同で開発した</a:t>
            </a:r>
            <a:r>
              <a:rPr lang="en-US" altLang="ja-JP" dirty="0"/>
              <a:t>PDA</a:t>
            </a:r>
            <a:r>
              <a:rPr lang="ja-JP" altLang="ja-JP" dirty="0"/>
              <a:t>に大変満足した</a:t>
            </a:r>
            <a:r>
              <a:rPr lang="ja-JP" altLang="ja-JP" dirty="0" smtClean="0"/>
              <a:t>。</a:t>
            </a:r>
            <a:endParaRPr lang="en-US" altLang="ja-JP" dirty="0" smtClean="0"/>
          </a:p>
          <a:p>
            <a:r>
              <a:rPr lang="ja-JP" altLang="ja-JP" dirty="0" smtClean="0"/>
              <a:t>王</a:t>
            </a:r>
            <a:r>
              <a:rPr lang="ja-JP" altLang="ja-JP" dirty="0"/>
              <a:t>は自社のサンプルをビル・ゲイツに、直接に贈呈したらどうかと考えるようになった。</a:t>
            </a:r>
          </a:p>
          <a:p>
            <a:r>
              <a:rPr lang="ja-JP" altLang="ja-JP" dirty="0"/>
              <a:t>王雪紅は直ちに卓火土と周永明に連絡し、</a:t>
            </a:r>
            <a:r>
              <a:rPr lang="ja-JP" altLang="ja-JP" dirty="0">
                <a:solidFill>
                  <a:srgbClr val="FF0000"/>
                </a:solidFill>
              </a:rPr>
              <a:t>ビル・ゲイツ</a:t>
            </a:r>
            <a:r>
              <a:rPr lang="ja-JP" altLang="ja-JP" dirty="0"/>
              <a:t>が感動するような</a:t>
            </a:r>
            <a:r>
              <a:rPr lang="en-US" altLang="ja-JP" dirty="0"/>
              <a:t>PDA</a:t>
            </a:r>
            <a:r>
              <a:rPr lang="ja-JP" altLang="ja-JP" dirty="0"/>
              <a:t>を開発するよう命じた</a:t>
            </a:r>
            <a:r>
              <a:rPr lang="ja-JP" altLang="ja-JP" dirty="0" smtClean="0"/>
              <a:t>。</a:t>
            </a:r>
            <a:endParaRPr lang="en-US" altLang="ja-JP" dirty="0" smtClean="0"/>
          </a:p>
          <a:p>
            <a:r>
              <a:rPr lang="ja-JP" altLang="ja-JP" dirty="0" smtClean="0"/>
              <a:t>卓</a:t>
            </a:r>
            <a:r>
              <a:rPr lang="ja-JP" altLang="ja-JP" dirty="0"/>
              <a:t>火土と周永明の共同の</a:t>
            </a:r>
            <a:r>
              <a:rPr lang="en-US" altLang="ja-JP" dirty="0"/>
              <a:t>R&amp;D</a:t>
            </a:r>
            <a:r>
              <a:rPr lang="ja-JP" altLang="ja-JP" dirty="0"/>
              <a:t>チームによって、世界初の</a:t>
            </a:r>
            <a:r>
              <a:rPr lang="en-US" altLang="ja-JP" dirty="0"/>
              <a:t>Windows CE</a:t>
            </a:r>
            <a:r>
              <a:rPr lang="ja-JP" altLang="ja-JP" dirty="0"/>
              <a:t>システムを搭載した</a:t>
            </a:r>
            <a:r>
              <a:rPr lang="en-US" altLang="ja-JP" dirty="0">
                <a:solidFill>
                  <a:srgbClr val="FF0000"/>
                </a:solidFill>
              </a:rPr>
              <a:t>PDA</a:t>
            </a:r>
            <a:r>
              <a:rPr lang="ja-JP" altLang="ja-JP" dirty="0"/>
              <a:t>が開発された</a:t>
            </a:r>
            <a:r>
              <a:rPr lang="ja-JP" altLang="ja-JP" dirty="0" smtClean="0"/>
              <a:t>。</a:t>
            </a:r>
            <a:endParaRPr lang="en-US" altLang="ja-JP" dirty="0" smtClean="0"/>
          </a:p>
          <a:p>
            <a:r>
              <a:rPr lang="ja-JP" altLang="ja-JP" dirty="0" smtClean="0"/>
              <a:t>様々</a:t>
            </a:r>
            <a:r>
              <a:rPr lang="ja-JP" altLang="ja-JP" dirty="0"/>
              <a:t>なチャンネルを通じて、シアトルのビル・ゲイツの豪邸でプレゼンのチャンスが得られた</a:t>
            </a:r>
            <a:r>
              <a:rPr lang="ja-JP" altLang="ja-JP"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5269790F-5A44-4229-8AA5-E648092086F7}" type="slidenum">
              <a:rPr kumimoji="1" lang="ja-JP" altLang="en-US" smtClean="0"/>
              <a:pPr/>
              <a:t>9</a:t>
            </a:fld>
            <a:endParaRPr kumimoji="1" lang="ja-JP" altLang="en-US"/>
          </a:p>
        </p:txBody>
      </p:sp>
    </p:spTree>
    <p:extLst>
      <p:ext uri="{BB962C8B-B14F-4D97-AF65-F5344CB8AC3E}">
        <p14:creationId xmlns:p14="http://schemas.microsoft.com/office/powerpoint/2010/main" val="3420045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582</TotalTime>
  <Words>6262</Words>
  <Application>Microsoft Office PowerPoint</Application>
  <PresentationFormat>ワイド画面</PresentationFormat>
  <Paragraphs>250</Paragraphs>
  <Slides>40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40</vt:i4>
      </vt:variant>
    </vt:vector>
  </HeadingPairs>
  <TitlesOfParts>
    <vt:vector size="47" baseType="lpstr">
      <vt:lpstr>ＭＳ Ｐゴシック</vt:lpstr>
      <vt:lpstr>メイリオ</vt:lpstr>
      <vt:lpstr>Arial</vt:lpstr>
      <vt:lpstr>Calibri</vt:lpstr>
      <vt:lpstr>Century Gothic</vt:lpstr>
      <vt:lpstr>Wingdings 3</vt:lpstr>
      <vt:lpstr>ウィスプ</vt:lpstr>
      <vt:lpstr>宏達国際電子（HTC）の勝利の方程式 ―PDAからスマートフォンのブランド戦略の構築―</vt:lpstr>
      <vt:lpstr>はじめに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Ⅰ.PDAの設計期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Ⅱ．携帯電話の参入期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Ⅲ．自社ブランドの構築期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おわりに</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asamoto-lab2</dc:creator>
  <cp:lastModifiedBy>asamoto-lab2</cp:lastModifiedBy>
  <cp:revision>18</cp:revision>
  <dcterms:created xsi:type="dcterms:W3CDTF">2014-12-04T01:44:23Z</dcterms:created>
  <dcterms:modified xsi:type="dcterms:W3CDTF">2014-12-20T03:06:32Z</dcterms:modified>
</cp:coreProperties>
</file>